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60" r:id="rId5"/>
    <p:sldId id="262" r:id="rId6"/>
    <p:sldId id="261" r:id="rId7"/>
    <p:sldId id="263" r:id="rId8"/>
    <p:sldId id="264" r:id="rId9"/>
    <p:sldId id="259" r:id="rId10"/>
    <p:sldId id="267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5670552" y="1"/>
          <a:ext cx="6521449" cy="443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mage" r:id="rId3" imgW="8228571" imgH="8711111" progId="">
                  <p:embed/>
                </p:oleObj>
              </mc:Choice>
              <mc:Fallback>
                <p:oleObj name="Image" r:id="rId3" imgW="8228571" imgH="87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670552" y="1"/>
                        <a:ext cx="6521449" cy="443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 descr="Light horizontal"/>
          <p:cNvSpPr>
            <a:spLocks noChangeArrowheads="1"/>
          </p:cNvSpPr>
          <p:nvPr/>
        </p:nvSpPr>
        <p:spPr bwMode="gray">
          <a:xfrm>
            <a:off x="1" y="9526"/>
            <a:ext cx="1968500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23387D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ltGray">
          <a:xfrm flipV="1">
            <a:off x="0" y="4267200"/>
            <a:ext cx="12192000" cy="1106488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23387D"/>
              </a:solidFill>
            </a:endParaRP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ltGray">
          <a:xfrm>
            <a:off x="1966384" y="5156201"/>
            <a:ext cx="9505949" cy="504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23387D"/>
              </a:solidFill>
            </a:endParaRP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5672667" y="6088063"/>
            <a:ext cx="1439333" cy="603250"/>
            <a:chOff x="2680" y="3678"/>
            <a:chExt cx="680" cy="380"/>
          </a:xfrm>
        </p:grpSpPr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b="1">
                  <a:solidFill>
                    <a:srgbClr val="1A3D97"/>
                  </a:solidFill>
                </a:rPr>
                <a:t>LOGO</a:t>
              </a: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solidFill>
                  <a:srgbClr val="23387D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930400" y="3548063"/>
            <a:ext cx="9652000" cy="1371600"/>
          </a:xfr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52651" y="5224463"/>
            <a:ext cx="9144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1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9B7F-B273-4247-8583-E6C4D8304C85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6307E-A87D-4B07-885F-DF17A44DDD96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2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19088"/>
            <a:ext cx="27432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19088"/>
            <a:ext cx="80264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09A4-0C76-47E3-B7EC-5F1C7FF4260B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76BB7-D169-4FC7-9DA1-5D5B111B838C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51" y="319088"/>
            <a:ext cx="9550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076325"/>
            <a:ext cx="109728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FB757-0A28-4D4A-9B4B-CD4816AB46DF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 sz="1400" dirty="0">
              <a:solidFill>
                <a:srgbClr val="1A3D9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69295-652F-4C7D-BE69-19002F825D5E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6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5670552" y="1"/>
          <a:ext cx="6521449" cy="443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Image" r:id="rId3" imgW="8228571" imgH="8711111" progId="">
                  <p:embed/>
                </p:oleObj>
              </mc:Choice>
              <mc:Fallback>
                <p:oleObj name="Image" r:id="rId3" imgW="8228571" imgH="87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670552" y="1"/>
                        <a:ext cx="6521449" cy="443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 descr="Light horizontal"/>
          <p:cNvSpPr>
            <a:spLocks noChangeArrowheads="1"/>
          </p:cNvSpPr>
          <p:nvPr/>
        </p:nvSpPr>
        <p:spPr bwMode="gray">
          <a:xfrm>
            <a:off x="1" y="9526"/>
            <a:ext cx="1968500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23387D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ltGray">
          <a:xfrm flipV="1">
            <a:off x="0" y="4267200"/>
            <a:ext cx="12192000" cy="1106488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23387D"/>
              </a:solidFill>
            </a:endParaRP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ltGray">
          <a:xfrm>
            <a:off x="1966384" y="5156201"/>
            <a:ext cx="9505949" cy="504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23387D"/>
              </a:solidFill>
            </a:endParaRP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5672667" y="6088063"/>
            <a:ext cx="1439333" cy="603250"/>
            <a:chOff x="2680" y="3678"/>
            <a:chExt cx="680" cy="380"/>
          </a:xfrm>
        </p:grpSpPr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b="1">
                  <a:solidFill>
                    <a:srgbClr val="1A3D97"/>
                  </a:solidFill>
                </a:rPr>
                <a:t>LOGO</a:t>
              </a: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solidFill>
                  <a:srgbClr val="23387D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930400" y="3548063"/>
            <a:ext cx="9652000" cy="1371600"/>
          </a:xfr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52651" y="5224463"/>
            <a:ext cx="9144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18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2FCD-8B35-47F9-BDB7-943F28260CE3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 dirty="0">
              <a:solidFill>
                <a:srgbClr val="2338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96295-8FBF-4275-ADAF-4CF977AA23E7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37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A0AB-4086-4AD8-B2DE-0E0506A63E4A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 dirty="0">
              <a:solidFill>
                <a:srgbClr val="2338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88E24-3EF4-4256-9016-2171FD33EB2B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11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076325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076325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A97CC-CFED-44D6-9F94-4DBA1AA818A3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9B2E0-DD8D-4E44-A056-9C3E0974BEA8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6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1DAA9-A715-4888-9D6A-D6ADA41D3FC0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C0E25-E347-4062-AE6D-249881C9FB39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29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497D-4BE2-4CF9-85E7-9F4EC1A564C1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8527B-23F0-4CC6-AA42-E5956B98534A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09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1AF1F-D9D9-4DBE-B47A-3AD33A13399A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FA581-4962-4961-A909-0DD6EA001117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1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2FCD-8B35-47F9-BDB7-943F28260CE3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 dirty="0">
              <a:solidFill>
                <a:srgbClr val="2338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96295-8FBF-4275-ADAF-4CF977AA23E7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4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14BD-E241-4BA7-8AC5-3BCF7500C821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72080-F609-4694-9ADD-6B0DE6BDD0B1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04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C47F-5602-43A3-BBD2-D453FAAA7AF4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ECED5-DFC1-44AB-B89D-1717B89C4E2F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85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9B7F-B273-4247-8583-E6C4D8304C85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6307E-A87D-4B07-885F-DF17A44DDD96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4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19088"/>
            <a:ext cx="27432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19088"/>
            <a:ext cx="80264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09A4-0C76-47E3-B7EC-5F1C7FF4260B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76BB7-D169-4FC7-9DA1-5D5B111B838C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31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51" y="319088"/>
            <a:ext cx="9550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076325"/>
            <a:ext cx="109728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FB757-0A28-4D4A-9B4B-CD4816AB46DF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 sz="1400" dirty="0">
              <a:solidFill>
                <a:srgbClr val="1A3D9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69295-652F-4C7D-BE69-19002F825D5E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6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A0AB-4086-4AD8-B2DE-0E0506A63E4A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 dirty="0">
              <a:solidFill>
                <a:srgbClr val="2338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88E24-3EF4-4256-9016-2171FD33EB2B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3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076325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076325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A97CC-CFED-44D6-9F94-4DBA1AA818A3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9B2E0-DD8D-4E44-A056-9C3E0974BEA8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1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1DAA9-A715-4888-9D6A-D6ADA41D3FC0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C0E25-E347-4062-AE6D-249881C9FB39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8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497D-4BE2-4CF9-85E7-9F4EC1A564C1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8527B-23F0-4CC6-AA42-E5956B98534A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3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1AF1F-D9D9-4DBE-B47A-3AD33A13399A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FA581-4962-4961-A909-0DD6EA001117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2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14BD-E241-4BA7-8AC5-3BCF7500C821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72080-F609-4694-9ADD-6B0DE6BDD0B1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1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C47F-5602-43A3-BBD2-D453FAAA7AF4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>
              <a:solidFill>
                <a:srgbClr val="2338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ECED5-DFC1-44AB-B89D-1717B89C4E2F}" type="slidenum">
              <a:rPr lang="ru-RU" altLang="ru-RU">
                <a:solidFill>
                  <a:srgbClr val="23387D"/>
                </a:solidFill>
              </a:rPr>
              <a:pPr/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6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 descr="Light horizontal"/>
          <p:cNvSpPr>
            <a:spLocks noChangeArrowheads="1"/>
          </p:cNvSpPr>
          <p:nvPr/>
        </p:nvSpPr>
        <p:spPr bwMode="gray">
          <a:xfrm>
            <a:off x="1" y="0"/>
            <a:ext cx="624417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23387D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0" y="-26988"/>
            <a:ext cx="12192000" cy="692151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23387D"/>
              </a:solidFill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624418" y="6410325"/>
            <a:ext cx="11233149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800">
              <a:solidFill>
                <a:srgbClr val="23387D"/>
              </a:solidFill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blackWhite">
          <a:xfrm>
            <a:off x="624418" y="233364"/>
            <a:ext cx="9984316" cy="720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23387D"/>
              </a:solidFill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76325"/>
            <a:ext cx="10972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0"/>
            <a:ext cx="35560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8366D9C6-8DDD-4E83-B73D-7D8B2124244F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 sz="1400" dirty="0">
              <a:solidFill>
                <a:srgbClr val="1A3D97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4800" y="64008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6800" y="6386514"/>
            <a:ext cx="28448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700D17-43C2-4B1A-ABD5-71E4AB1F9CFE}" type="slidenum">
              <a:rPr lang="ru-RU" altLang="ru-RU">
                <a:solidFill>
                  <a:srgbClr val="23387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30251" y="319088"/>
            <a:ext cx="9550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10871200" y="261938"/>
            <a:ext cx="132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ltGray">
          <a:xfrm rot="5400000">
            <a:off x="11244528" y="-261673"/>
            <a:ext cx="284162" cy="1001183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 descr="Light horizontal"/>
          <p:cNvSpPr>
            <a:spLocks noChangeArrowheads="1"/>
          </p:cNvSpPr>
          <p:nvPr/>
        </p:nvSpPr>
        <p:spPr bwMode="gray">
          <a:xfrm>
            <a:off x="1" y="0"/>
            <a:ext cx="624417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23387D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0" y="-26988"/>
            <a:ext cx="12192000" cy="692151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23387D"/>
              </a:solidFill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624418" y="6410325"/>
            <a:ext cx="11233149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800">
              <a:solidFill>
                <a:srgbClr val="23387D"/>
              </a:solidFill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blackWhite">
          <a:xfrm>
            <a:off x="624418" y="233364"/>
            <a:ext cx="9984316" cy="720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23387D"/>
              </a:solidFill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76325"/>
            <a:ext cx="10972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0"/>
            <a:ext cx="35560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8366D9C6-8DDD-4E83-B73D-7D8B2124244F}" type="datetimeFigureOut">
              <a:rPr lang="en-US">
                <a:solidFill>
                  <a:srgbClr val="23387D"/>
                </a:solidFill>
              </a:rPr>
              <a:pPr>
                <a:defRPr/>
              </a:pPr>
              <a:t>11/3/2020</a:t>
            </a:fld>
            <a:endParaRPr lang="en-US" sz="1400" dirty="0">
              <a:solidFill>
                <a:srgbClr val="1A3D97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4800" y="64008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23387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6800" y="6386514"/>
            <a:ext cx="28448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700D17-43C2-4B1A-ABD5-71E4AB1F9CFE}" type="slidenum">
              <a:rPr lang="ru-RU" altLang="ru-RU">
                <a:solidFill>
                  <a:srgbClr val="23387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23387D"/>
              </a:solidFill>
            </a:endParaRPr>
          </a:p>
        </p:txBody>
      </p:sp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30251" y="319088"/>
            <a:ext cx="9550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10871200" y="261938"/>
            <a:ext cx="132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ltGray">
          <a:xfrm rot="5400000">
            <a:off x="11244528" y="-261673"/>
            <a:ext cx="284162" cy="1001183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2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8"/>
          <p:cNvSpPr>
            <a:spLocks noGrp="1"/>
          </p:cNvSpPr>
          <p:nvPr>
            <p:ph type="ctrTitle"/>
          </p:nvPr>
        </p:nvSpPr>
        <p:spPr>
          <a:xfrm>
            <a:off x="2667000" y="857250"/>
            <a:ext cx="7239000" cy="2776538"/>
          </a:xfrm>
        </p:spPr>
        <p:txBody>
          <a:bodyPr/>
          <a:lstStyle/>
          <a:p>
            <a:pPr algn="ctr" eaLnBrk="1" hangingPunct="1"/>
            <a:r>
              <a:rPr lang="uk-UA" altLang="ru-RU" dirty="0" smtClean="0"/>
              <a:t> Обчислення за хімічними рівняннями відносного виходу продукту реакції</a:t>
            </a:r>
            <a:endParaRPr lang="ru-RU" altLang="ru-RU" dirty="0" smtClean="0"/>
          </a:p>
        </p:txBody>
      </p:sp>
      <p:sp>
        <p:nvSpPr>
          <p:cNvPr id="14339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4299665" y="350145"/>
            <a:ext cx="3973669" cy="381000"/>
          </a:xfrm>
        </p:spPr>
        <p:txBody>
          <a:bodyPr/>
          <a:lstStyle/>
          <a:p>
            <a:pPr eaLnBrk="1" hangingPunct="1"/>
            <a:r>
              <a:rPr lang="uk-UA" altLang="ru-RU" sz="2400" dirty="0" smtClean="0">
                <a:solidFill>
                  <a:srgbClr val="000000"/>
                </a:solidFill>
              </a:rPr>
              <a:t>11 клас Урок №19  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1(1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569573" y="350145"/>
            <a:ext cx="1355552" cy="35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3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0077"/>
            <a:ext cx="12325082" cy="933269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№2.Обчисліть </a:t>
            </a:r>
            <a:r>
              <a:rPr lang="uk-UA" sz="2400" dirty="0"/>
              <a:t>об’єм </a:t>
            </a:r>
            <a:r>
              <a:rPr lang="uk-UA" sz="2400" dirty="0" smtClean="0"/>
              <a:t>амоніаку(</a:t>
            </a:r>
            <a:r>
              <a:rPr lang="uk-UA" sz="2400" dirty="0" err="1" smtClean="0"/>
              <a:t>н.у</a:t>
            </a:r>
            <a:r>
              <a:rPr lang="uk-UA" sz="2400" dirty="0"/>
              <a:t>.), який можна одержати з </a:t>
            </a:r>
            <a:r>
              <a:rPr lang="uk-UA" sz="2400" dirty="0" smtClean="0"/>
              <a:t>азоту об’ємом </a:t>
            </a:r>
            <a:r>
              <a:rPr lang="uk-UA" sz="2400" dirty="0"/>
              <a:t>0,68 л і достатньої кількості водню, якщо вихід </a:t>
            </a:r>
            <a:r>
              <a:rPr lang="uk-UA" sz="2400" dirty="0" smtClean="0"/>
              <a:t>амоніаку становить </a:t>
            </a:r>
            <a:r>
              <a:rPr lang="uk-UA" sz="2400" dirty="0"/>
              <a:t>43 %.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язуємо</a:t>
            </a:r>
            <a:r>
              <a:rPr lang="uk-UA" dirty="0" smtClean="0"/>
              <a:t> задачі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0368"/>
          <a:stretch/>
        </p:blipFill>
        <p:spPr>
          <a:xfrm>
            <a:off x="730251" y="1854558"/>
            <a:ext cx="10354614" cy="48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6326"/>
            <a:ext cx="12192000" cy="1357782"/>
          </a:xfrm>
        </p:spPr>
        <p:txBody>
          <a:bodyPr/>
          <a:lstStyle/>
          <a:p>
            <a:r>
              <a:rPr lang="uk-UA" sz="2400" dirty="0" smtClean="0"/>
              <a:t>№3. Під </a:t>
            </a:r>
            <a:r>
              <a:rPr lang="uk-UA" sz="2400" dirty="0"/>
              <a:t>час випалювання  </a:t>
            </a:r>
            <a:r>
              <a:rPr lang="uk-UA" sz="2400" dirty="0" err="1"/>
              <a:t>плюмбум</a:t>
            </a:r>
            <a:r>
              <a:rPr lang="uk-UA" sz="2400" dirty="0"/>
              <a:t> (ІІ) сульфіду одержали 0,08 моль </a:t>
            </a:r>
            <a:r>
              <a:rPr lang="uk-UA" sz="2400" dirty="0" err="1"/>
              <a:t>п</a:t>
            </a:r>
            <a:r>
              <a:rPr lang="uk-UA" sz="2400" dirty="0" err="1" smtClean="0"/>
              <a:t>люмбум</a:t>
            </a:r>
            <a:r>
              <a:rPr lang="uk-UA" sz="2400" dirty="0" smtClean="0"/>
              <a:t> </a:t>
            </a:r>
            <a:r>
              <a:rPr lang="uk-UA" sz="2400" dirty="0"/>
              <a:t>(ІІ) оксиду, що становить 80% від теоретично можливого. Яку масу </a:t>
            </a:r>
            <a:r>
              <a:rPr lang="en-US" sz="2400" dirty="0" err="1"/>
              <a:t>PbS</a:t>
            </a:r>
            <a:r>
              <a:rPr lang="uk-UA" sz="2400" dirty="0"/>
              <a:t> витратили?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язуємо</a:t>
            </a:r>
            <a:r>
              <a:rPr lang="uk-UA" dirty="0" smtClean="0"/>
              <a:t> задачі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r="40126"/>
          <a:stretch/>
        </p:blipFill>
        <p:spPr>
          <a:xfrm>
            <a:off x="3928057" y="2073500"/>
            <a:ext cx="6168980" cy="46621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72755" y="5203065"/>
            <a:ext cx="5537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4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113" y="1063446"/>
            <a:ext cx="10972800" cy="5248275"/>
          </a:xfrm>
        </p:spPr>
        <p:txBody>
          <a:bodyPr/>
          <a:lstStyle/>
          <a:p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яжіть</a:t>
            </a:r>
            <a:r>
              <a:rPr lang="uk-UA" dirty="0" smtClean="0"/>
              <a:t> задачі:</a:t>
            </a:r>
          </a:p>
          <a:p>
            <a:pPr marL="0" indent="0">
              <a:buNone/>
            </a:pPr>
            <a:r>
              <a:rPr lang="uk-UA" i="1" dirty="0" smtClean="0"/>
              <a:t> </a:t>
            </a:r>
            <a:r>
              <a:rPr lang="uk-UA" sz="2400" i="1" dirty="0"/>
              <a:t>Задача № 1</a:t>
            </a:r>
            <a:r>
              <a:rPr lang="uk-UA" sz="2400" i="1" dirty="0" smtClean="0"/>
              <a:t>.</a:t>
            </a:r>
            <a:endParaRPr lang="ru-RU" sz="2400" dirty="0"/>
          </a:p>
          <a:p>
            <a:pPr marL="0" indent="0">
              <a:buNone/>
            </a:pPr>
            <a:r>
              <a:rPr lang="ru-RU" sz="2400" i="1" dirty="0" err="1"/>
              <a:t>Із</a:t>
            </a:r>
            <a:r>
              <a:rPr lang="ru-RU" sz="2400" i="1" dirty="0"/>
              <a:t> 46,8 г </a:t>
            </a:r>
            <a:r>
              <a:rPr lang="ru-RU" sz="2400" i="1" dirty="0" err="1"/>
              <a:t>натрій</a:t>
            </a:r>
            <a:r>
              <a:rPr lang="ru-RU" sz="2400" i="1" dirty="0"/>
              <a:t> хлориду в </a:t>
            </a:r>
            <a:r>
              <a:rPr lang="ru-RU" sz="2400" i="1" dirty="0" err="1"/>
              <a:t>результаті</a:t>
            </a:r>
            <a:r>
              <a:rPr lang="ru-RU" sz="2400" i="1" dirty="0"/>
              <a:t> </a:t>
            </a:r>
            <a:r>
              <a:rPr lang="ru-RU" sz="2400" i="1" dirty="0" err="1"/>
              <a:t>реакції</a:t>
            </a:r>
            <a:r>
              <a:rPr lang="ru-RU" sz="2400" i="1" dirty="0"/>
              <a:t> з </a:t>
            </a:r>
            <a:r>
              <a:rPr lang="ru-RU" sz="2400" i="1" dirty="0" err="1"/>
              <a:t>достатньою</a:t>
            </a:r>
            <a:r>
              <a:rPr lang="ru-RU" sz="2400" i="1" dirty="0"/>
              <a:t> </a:t>
            </a:r>
            <a:r>
              <a:rPr lang="ru-RU" sz="2400" i="1" dirty="0" err="1"/>
              <a:t>кількістю</a:t>
            </a:r>
            <a:r>
              <a:rPr lang="ru-RU" sz="2400" i="1" dirty="0"/>
              <a:t> </a:t>
            </a:r>
            <a:r>
              <a:rPr lang="ru-RU" sz="2400" i="1" dirty="0" err="1"/>
              <a:t>концентрованої</a:t>
            </a:r>
            <a:r>
              <a:rPr lang="ru-RU" sz="2400" i="1" dirty="0"/>
              <a:t> </a:t>
            </a:r>
            <a:r>
              <a:rPr lang="ru-RU" sz="2400" i="1" dirty="0" err="1"/>
              <a:t>сульфатної</a:t>
            </a:r>
            <a:r>
              <a:rPr lang="ru-RU" sz="2400" i="1" dirty="0"/>
              <a:t> </a:t>
            </a:r>
            <a:r>
              <a:rPr lang="ru-RU" sz="2400" i="1" dirty="0" err="1"/>
              <a:t>кислоти</a:t>
            </a:r>
            <a:r>
              <a:rPr lang="ru-RU" sz="2400" i="1" dirty="0"/>
              <a:t> </a:t>
            </a:r>
            <a:r>
              <a:rPr lang="ru-RU" sz="2400" i="1" dirty="0" err="1"/>
              <a:t>добуто</a:t>
            </a:r>
            <a:r>
              <a:rPr lang="ru-RU" sz="2400" i="1" dirty="0"/>
              <a:t> 21,9 </a:t>
            </a:r>
            <a:r>
              <a:rPr lang="ru-RU" sz="2400" i="1" dirty="0" smtClean="0"/>
              <a:t>г</a:t>
            </a:r>
          </a:p>
          <a:p>
            <a:pPr marL="0" indent="0">
              <a:buNone/>
            </a:pPr>
            <a:r>
              <a:rPr lang="ru-RU" sz="2400" i="1" dirty="0" err="1" smtClean="0"/>
              <a:t>гідроген</a:t>
            </a:r>
            <a:r>
              <a:rPr lang="ru-RU" sz="2400" i="1" dirty="0" smtClean="0"/>
              <a:t> </a:t>
            </a:r>
            <a:r>
              <a:rPr lang="ru-RU" sz="2400" i="1" dirty="0"/>
              <a:t>хлориду. </a:t>
            </a:r>
            <a:r>
              <a:rPr lang="ru-RU" sz="2400" i="1" dirty="0" err="1"/>
              <a:t>Знайти</a:t>
            </a:r>
            <a:r>
              <a:rPr lang="ru-RU" sz="2400" i="1" dirty="0"/>
              <a:t> </a:t>
            </a:r>
            <a:r>
              <a:rPr lang="ru-RU" sz="2400" i="1" dirty="0" err="1"/>
              <a:t>відносний</a:t>
            </a:r>
            <a:r>
              <a:rPr lang="ru-RU" sz="2400" i="1" dirty="0"/>
              <a:t> </a:t>
            </a:r>
            <a:r>
              <a:rPr lang="ru-RU" sz="2400" i="1" dirty="0" err="1"/>
              <a:t>вихід</a:t>
            </a:r>
            <a:r>
              <a:rPr lang="ru-RU" sz="2400" i="1" dirty="0"/>
              <a:t> продукту </a:t>
            </a:r>
            <a:r>
              <a:rPr lang="ru-RU" sz="2400" i="1" dirty="0" err="1"/>
              <a:t>реакції</a:t>
            </a:r>
            <a:r>
              <a:rPr lang="ru-RU" sz="2400" i="1" dirty="0"/>
              <a:t>.</a:t>
            </a:r>
            <a:r>
              <a:rPr lang="uk-UA" sz="2400" i="1" dirty="0" smtClean="0"/>
              <a:t> </a:t>
            </a:r>
          </a:p>
          <a:p>
            <a:pPr marL="0" indent="0">
              <a:buNone/>
            </a:pPr>
            <a:r>
              <a:rPr lang="uk-UA" sz="2400" i="1" dirty="0" smtClean="0">
                <a:solidFill>
                  <a:schemeClr val="tx1">
                    <a:lumMod val="50000"/>
                  </a:schemeClr>
                </a:solidFill>
              </a:rPr>
              <a:t>(75%)</a:t>
            </a:r>
          </a:p>
          <a:p>
            <a:pPr marL="0" indent="0">
              <a:buNone/>
            </a:pPr>
            <a:endParaRPr lang="uk-UA" sz="2400" i="1" dirty="0" smtClean="0"/>
          </a:p>
          <a:p>
            <a:pPr marL="0" indent="0">
              <a:buNone/>
            </a:pPr>
            <a:r>
              <a:rPr lang="uk-UA" sz="2400" i="1" dirty="0" smtClean="0"/>
              <a:t>Задача </a:t>
            </a:r>
            <a:r>
              <a:rPr lang="uk-UA" sz="2400" i="1" dirty="0"/>
              <a:t>№ </a:t>
            </a:r>
            <a:r>
              <a:rPr lang="uk-UA" sz="2400" i="1" dirty="0" smtClean="0"/>
              <a:t>2 </a:t>
            </a:r>
            <a:r>
              <a:rPr lang="ru-RU" sz="2400" i="1" dirty="0" smtClean="0"/>
              <a:t> </a:t>
            </a:r>
          </a:p>
          <a:p>
            <a:pPr marL="0" indent="0">
              <a:buNone/>
            </a:pPr>
            <a:r>
              <a:rPr lang="ru-RU" sz="2400" dirty="0"/>
              <a:t> При </a:t>
            </a:r>
            <a:r>
              <a:rPr lang="ru-RU" sz="2400" dirty="0" err="1"/>
              <a:t>окисненні</a:t>
            </a:r>
            <a:r>
              <a:rPr lang="ru-RU" sz="2400" dirty="0"/>
              <a:t> 17,32 л </a:t>
            </a:r>
            <a:r>
              <a:rPr lang="ru-RU" sz="2400" dirty="0" err="1"/>
              <a:t>сульфур</a:t>
            </a:r>
            <a:r>
              <a:rPr lang="ru-RU" sz="2400" dirty="0"/>
              <a:t> (IV) оксиду </a:t>
            </a:r>
            <a:r>
              <a:rPr lang="ru-RU" sz="2400" dirty="0" err="1"/>
              <a:t>утворилося</a:t>
            </a:r>
            <a:r>
              <a:rPr lang="ru-RU" sz="2400" dirty="0"/>
              <a:t> 60 г </a:t>
            </a:r>
            <a:r>
              <a:rPr lang="ru-RU" sz="2400" dirty="0" err="1"/>
              <a:t>сульфур</a:t>
            </a:r>
            <a:r>
              <a:rPr lang="ru-RU" sz="2400" dirty="0"/>
              <a:t> (</a:t>
            </a:r>
            <a:r>
              <a:rPr lang="ru-RU" sz="2400" dirty="0" smtClean="0"/>
              <a:t>VI</a:t>
            </a:r>
            <a:r>
              <a:rPr lang="ru-RU" sz="2400" dirty="0"/>
              <a:t>) оксиду. </a:t>
            </a:r>
            <a:r>
              <a:rPr lang="ru-RU" sz="2400" dirty="0" err="1"/>
              <a:t>Визначити</a:t>
            </a:r>
            <a:r>
              <a:rPr lang="ru-RU" sz="2400" dirty="0"/>
              <a:t> </a:t>
            </a:r>
            <a:r>
              <a:rPr lang="ru-RU" sz="2400" dirty="0" err="1"/>
              <a:t>відносний</a:t>
            </a:r>
            <a:r>
              <a:rPr lang="ru-RU" sz="2400" dirty="0"/>
              <a:t> </a:t>
            </a:r>
            <a:r>
              <a:rPr lang="ru-RU" sz="2400" dirty="0" err="1"/>
              <a:t>вихід</a:t>
            </a:r>
            <a:r>
              <a:rPr lang="ru-RU" sz="2400" dirty="0"/>
              <a:t> продукту </a:t>
            </a:r>
            <a:r>
              <a:rPr lang="ru-RU" sz="2400" dirty="0" err="1"/>
              <a:t>реакції</a:t>
            </a:r>
            <a:r>
              <a:rPr lang="ru-RU" sz="2400" dirty="0" smtClean="0"/>
              <a:t>.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97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%)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1(1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10280651" y="1398297"/>
            <a:ext cx="1086112" cy="287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7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415" y="293330"/>
            <a:ext cx="2283405" cy="563562"/>
          </a:xfrm>
        </p:spPr>
        <p:txBody>
          <a:bodyPr/>
          <a:lstStyle/>
          <a:p>
            <a:r>
              <a:rPr lang="uk-UA" dirty="0" smtClean="0"/>
              <a:t>Мета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54" y="1642996"/>
            <a:ext cx="9908146" cy="3161405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i="1" dirty="0" smtClean="0"/>
              <a:t>З</a:t>
            </a:r>
            <a:r>
              <a:rPr lang="en-US" i="1" dirty="0" smtClean="0"/>
              <a:t>’</a:t>
            </a:r>
            <a:r>
              <a:rPr lang="uk-UA" i="1" dirty="0" smtClean="0"/>
              <a:t>ясувати суть поняття «вихід продукту реакції»</a:t>
            </a:r>
          </a:p>
          <a:p>
            <a:endParaRPr lang="ru-RU" i="1" dirty="0"/>
          </a:p>
          <a:p>
            <a:r>
              <a:rPr lang="ru-RU" i="1" dirty="0" err="1" smtClean="0"/>
              <a:t>Засвоїти</a:t>
            </a:r>
            <a:r>
              <a:rPr lang="ru-RU" i="1" dirty="0" smtClean="0"/>
              <a:t>  </a:t>
            </a:r>
            <a:r>
              <a:rPr lang="ru-RU" i="1" dirty="0"/>
              <a:t>алгоритм </a:t>
            </a:r>
            <a:r>
              <a:rPr lang="ru-RU" i="1" dirty="0" err="1"/>
              <a:t>розв'язування</a:t>
            </a:r>
            <a:r>
              <a:rPr lang="ru-RU" i="1" dirty="0"/>
              <a:t> задач на </a:t>
            </a:r>
            <a:r>
              <a:rPr lang="ru-RU" i="1" dirty="0" err="1"/>
              <a:t>обчислення</a:t>
            </a:r>
            <a:r>
              <a:rPr lang="ru-RU" i="1" dirty="0"/>
              <a:t> за </a:t>
            </a:r>
            <a:r>
              <a:rPr lang="ru-RU" i="1" dirty="0" err="1"/>
              <a:t>хімічними</a:t>
            </a:r>
            <a:r>
              <a:rPr lang="ru-RU" i="1" dirty="0"/>
              <a:t> </a:t>
            </a:r>
            <a:r>
              <a:rPr lang="ru-RU" i="1" dirty="0" err="1"/>
              <a:t>рівняннями</a:t>
            </a:r>
            <a:r>
              <a:rPr lang="ru-RU" i="1" dirty="0"/>
              <a:t> </a:t>
            </a:r>
            <a:r>
              <a:rPr lang="ru-RU" i="1" dirty="0" err="1"/>
              <a:t>відносного</a:t>
            </a:r>
            <a:r>
              <a:rPr lang="ru-RU" i="1" dirty="0"/>
              <a:t> </a:t>
            </a:r>
            <a:r>
              <a:rPr lang="ru-RU" i="1" dirty="0" err="1"/>
              <a:t>виходу</a:t>
            </a:r>
            <a:r>
              <a:rPr lang="ru-RU" i="1" dirty="0"/>
              <a:t> продукту </a:t>
            </a:r>
            <a:r>
              <a:rPr lang="ru-RU" i="1" dirty="0" err="1" smtClean="0"/>
              <a:t>реакції</a:t>
            </a:r>
            <a:r>
              <a:rPr lang="ru-RU" i="1" dirty="0" smtClean="0"/>
              <a:t>.</a:t>
            </a:r>
          </a:p>
          <a:p>
            <a:endParaRPr lang="ru-RU" dirty="0"/>
          </a:p>
          <a:p>
            <a:r>
              <a:rPr lang="ru-RU" i="1" dirty="0" err="1" smtClean="0"/>
              <a:t>Навчитися</a:t>
            </a:r>
            <a:r>
              <a:rPr lang="ru-RU" i="1" dirty="0" smtClean="0"/>
              <a:t> </a:t>
            </a:r>
            <a:r>
              <a:rPr lang="ru-RU" i="1" dirty="0" err="1" smtClean="0"/>
              <a:t>обчислювати</a:t>
            </a:r>
            <a:r>
              <a:rPr lang="ru-RU" i="1" dirty="0" smtClean="0"/>
              <a:t> </a:t>
            </a:r>
            <a:r>
              <a:rPr lang="ru-RU" i="1" dirty="0"/>
              <a:t>за </a:t>
            </a:r>
            <a:r>
              <a:rPr lang="ru-RU" i="1" dirty="0" err="1"/>
              <a:t>хімічними</a:t>
            </a:r>
            <a:r>
              <a:rPr lang="ru-RU" i="1" dirty="0"/>
              <a:t> </a:t>
            </a:r>
            <a:r>
              <a:rPr lang="ru-RU" i="1" dirty="0" err="1"/>
              <a:t>рівняннями</a:t>
            </a:r>
            <a:r>
              <a:rPr lang="ru-RU" i="1" dirty="0"/>
              <a:t> </a:t>
            </a:r>
            <a:r>
              <a:rPr lang="ru-RU" i="1" dirty="0" err="1"/>
              <a:t>відносний</a:t>
            </a:r>
            <a:r>
              <a:rPr lang="ru-RU" i="1" dirty="0"/>
              <a:t> </a:t>
            </a:r>
            <a:r>
              <a:rPr lang="ru-RU" i="1" dirty="0" err="1"/>
              <a:t>вихід</a:t>
            </a:r>
            <a:r>
              <a:rPr lang="ru-RU" i="1" dirty="0"/>
              <a:t> продукту </a:t>
            </a:r>
            <a:r>
              <a:rPr lang="ru-RU" i="1" dirty="0" err="1" smtClean="0"/>
              <a:t>реакції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4" name="Содержимое 3" descr="1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" y="1365160"/>
            <a:ext cx="1476997" cy="391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Навіщо це треба?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541" y="1140719"/>
            <a:ext cx="10972800" cy="5248275"/>
          </a:xfrm>
        </p:spPr>
        <p:txBody>
          <a:bodyPr/>
          <a:lstStyle/>
          <a:p>
            <a:r>
              <a:rPr lang="ru-RU" dirty="0" err="1"/>
              <a:t>Вивчаючи</a:t>
            </a:r>
            <a:r>
              <a:rPr lang="ru-RU" dirty="0"/>
              <a:t> </a:t>
            </a:r>
            <a:r>
              <a:rPr lang="ru-RU" dirty="0" err="1"/>
              <a:t>хімію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ознайомилися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типами задач,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обчислення</a:t>
            </a:r>
            <a:r>
              <a:rPr lang="ru-RU" dirty="0"/>
              <a:t>, а й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роль у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,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рентабельному </a:t>
            </a:r>
            <a:r>
              <a:rPr lang="ru-RU" dirty="0" err="1"/>
              <a:t>використанню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та </a:t>
            </a:r>
            <a:r>
              <a:rPr lang="ru-RU" dirty="0" err="1"/>
              <a:t>продукції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самий</a:t>
            </a:r>
            <a:r>
              <a:rPr lang="ru-RU" dirty="0"/>
              <a:t> результат, </a:t>
            </a:r>
            <a:r>
              <a:rPr lang="ru-RU" dirty="0" err="1"/>
              <a:t>що</a:t>
            </a:r>
            <a:r>
              <a:rPr lang="ru-RU" dirty="0"/>
              <a:t> й на </a:t>
            </a:r>
            <a:r>
              <a:rPr lang="ru-RU" dirty="0" err="1"/>
              <a:t>виробництві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добування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продукту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6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Чому бувають втрати?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068812"/>
            <a:ext cx="11990231" cy="5248275"/>
          </a:xfrm>
        </p:spPr>
        <p:txBody>
          <a:bodyPr/>
          <a:lstStyle/>
          <a:p>
            <a:r>
              <a:rPr lang="ru-RU" sz="2400" dirty="0" err="1" smtClean="0"/>
              <a:t>Здійснення</a:t>
            </a:r>
            <a:r>
              <a:rPr lang="ru-RU" sz="2400" dirty="0" smtClean="0"/>
              <a:t> </a:t>
            </a:r>
            <a:r>
              <a:rPr lang="ru-RU" sz="2400" dirty="0"/>
              <a:t>будь-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технологічного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 </a:t>
            </a:r>
            <a:r>
              <a:rPr lang="ru-RU" sz="2400" dirty="0" err="1"/>
              <a:t>неможливе</a:t>
            </a:r>
            <a:r>
              <a:rPr lang="ru-RU" sz="2400" dirty="0"/>
              <a:t> без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втрат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Втрати</a:t>
            </a:r>
            <a:r>
              <a:rPr lang="ru-RU" sz="2400" dirty="0" smtClean="0"/>
              <a:t> </a:t>
            </a:r>
            <a:r>
              <a:rPr lang="ru-RU" sz="2400" dirty="0" err="1"/>
              <a:t>відбуваються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при </a:t>
            </a:r>
            <a:r>
              <a:rPr lang="ru-RU" sz="2400" dirty="0" err="1"/>
              <a:t>транспортуванні</a:t>
            </a:r>
            <a:r>
              <a:rPr lang="ru-RU" sz="2400" dirty="0"/>
              <a:t> </a:t>
            </a:r>
            <a:r>
              <a:rPr lang="ru-RU" sz="2400" dirty="0" err="1"/>
              <a:t>сировини</a:t>
            </a:r>
            <a:r>
              <a:rPr lang="ru-RU" sz="2400" dirty="0"/>
              <a:t>,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подрібненні</a:t>
            </a:r>
            <a:r>
              <a:rPr lang="ru-RU" sz="2400" dirty="0"/>
              <a:t>, </a:t>
            </a:r>
            <a:r>
              <a:rPr lang="ru-RU" sz="2400" dirty="0" err="1"/>
              <a:t>розчиненні</a:t>
            </a:r>
            <a:r>
              <a:rPr lang="ru-RU" sz="2400" dirty="0"/>
              <a:t>, </a:t>
            </a:r>
            <a:r>
              <a:rPr lang="ru-RU" sz="2400" dirty="0" err="1"/>
              <a:t>завантаженні</a:t>
            </a:r>
            <a:r>
              <a:rPr lang="ru-RU" sz="2400" dirty="0"/>
              <a:t> в реактор. </a:t>
            </a:r>
            <a:endParaRPr lang="ru-RU" sz="2400" dirty="0" smtClean="0"/>
          </a:p>
          <a:p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/>
              <a:t>реакцій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здійснюють</a:t>
            </a:r>
            <a:r>
              <a:rPr lang="ru-RU" sz="2400" dirty="0"/>
              <a:t> на </a:t>
            </a:r>
            <a:r>
              <a:rPr lang="ru-RU" sz="2400" dirty="0" err="1"/>
              <a:t>хімічних</a:t>
            </a:r>
            <a:r>
              <a:rPr lang="ru-RU" sz="2400" dirty="0"/>
              <a:t> заводах, є </a:t>
            </a:r>
            <a:r>
              <a:rPr lang="ru-RU" sz="2400" dirty="0" err="1"/>
              <a:t>оборотними</a:t>
            </a:r>
            <a:r>
              <a:rPr lang="ru-RU" sz="2400" dirty="0"/>
              <a:t>. Тому </a:t>
            </a:r>
            <a:r>
              <a:rPr lang="ru-RU" sz="2400" dirty="0" err="1"/>
              <a:t>досягти</a:t>
            </a:r>
            <a:r>
              <a:rPr lang="ru-RU" sz="2400" dirty="0"/>
              <a:t> </a:t>
            </a:r>
            <a:r>
              <a:rPr lang="ru-RU" sz="2400" dirty="0" err="1"/>
              <a:t>повного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вихідних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 на </a:t>
            </a:r>
            <a:r>
              <a:rPr lang="ru-RU" sz="2400" dirty="0" err="1"/>
              <a:t>цільові</a:t>
            </a:r>
            <a:r>
              <a:rPr lang="ru-RU" sz="2400" dirty="0"/>
              <a:t> </a:t>
            </a:r>
            <a:r>
              <a:rPr lang="ru-RU" sz="2400" dirty="0" err="1"/>
              <a:t>продукти</a:t>
            </a:r>
            <a:r>
              <a:rPr lang="ru-RU" sz="2400" dirty="0"/>
              <a:t> не </a:t>
            </a:r>
            <a:r>
              <a:rPr lang="ru-RU" sz="2400" dirty="0" err="1"/>
              <a:t>вдається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Крім</a:t>
            </a:r>
            <a:r>
              <a:rPr lang="ru-RU" sz="2400" dirty="0"/>
              <a:t> того, </a:t>
            </a:r>
            <a:r>
              <a:rPr lang="ru-RU" sz="2400" dirty="0" err="1"/>
              <a:t>іноді</a:t>
            </a:r>
            <a:r>
              <a:rPr lang="ru-RU" sz="2400" dirty="0"/>
              <a:t> </a:t>
            </a:r>
            <a:r>
              <a:rPr lang="ru-RU" sz="2400" dirty="0" err="1"/>
              <a:t>водночас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основною </a:t>
            </a:r>
            <a:r>
              <a:rPr lang="ru-RU" sz="2400" dirty="0" err="1"/>
              <a:t>реакцією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інша</a:t>
            </a:r>
            <a:r>
              <a:rPr lang="ru-RU" sz="2400" dirty="0"/>
              <a:t> (</a:t>
            </a:r>
            <a:r>
              <a:rPr lang="ru-RU" sz="2400" dirty="0" err="1"/>
              <a:t>побічна</a:t>
            </a:r>
            <a:r>
              <a:rPr lang="ru-RU" sz="2400" dirty="0"/>
              <a:t>), і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реагентів</a:t>
            </a:r>
            <a:r>
              <a:rPr lang="ru-RU" sz="2400" dirty="0"/>
              <a:t> </a:t>
            </a:r>
            <a:r>
              <a:rPr lang="ru-RU" sz="2400" dirty="0" err="1"/>
              <a:t>витрачається</a:t>
            </a:r>
            <a:r>
              <a:rPr lang="ru-RU" sz="2400" dirty="0"/>
              <a:t> на </a:t>
            </a: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сторонніх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. </a:t>
            </a:r>
            <a:r>
              <a:rPr lang="ru-RU" sz="2400" dirty="0" smtClean="0"/>
              <a:t> </a:t>
            </a:r>
          </a:p>
          <a:p>
            <a:r>
              <a:rPr lang="ru-RU" sz="2400" b="1" i="1" dirty="0" err="1" smtClean="0"/>
              <a:t>Отже</a:t>
            </a:r>
            <a:r>
              <a:rPr lang="ru-RU" sz="2400" b="1" i="1" dirty="0"/>
              <a:t>, продукту </a:t>
            </a:r>
            <a:r>
              <a:rPr lang="ru-RU" sz="2400" b="1" i="1" dirty="0" err="1"/>
              <a:t>реакції</a:t>
            </a:r>
            <a:r>
              <a:rPr lang="ru-RU" sz="2400" b="1" i="1" dirty="0"/>
              <a:t> </a:t>
            </a:r>
            <a:r>
              <a:rPr lang="ru-RU" sz="2400" b="1" i="1" dirty="0" err="1"/>
              <a:t>завжди</a:t>
            </a:r>
            <a:r>
              <a:rPr lang="ru-RU" sz="2400" b="1" i="1" dirty="0"/>
              <a:t> </a:t>
            </a:r>
            <a:r>
              <a:rPr lang="ru-RU" sz="2400" b="1" i="1" dirty="0" err="1"/>
              <a:t>утворюється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менше</a:t>
            </a:r>
            <a:r>
              <a:rPr lang="ru-RU" sz="2400" b="1" i="1" dirty="0"/>
              <a:t>, </a:t>
            </a:r>
            <a:r>
              <a:rPr lang="ru-RU" sz="2400" b="1" i="1" dirty="0" err="1"/>
              <a:t>ніж</a:t>
            </a:r>
            <a:r>
              <a:rPr lang="ru-RU" sz="2400" b="1" i="1" dirty="0"/>
              <a:t> </a:t>
            </a:r>
            <a:r>
              <a:rPr lang="ru-RU" sz="2400" b="1" i="1" dirty="0" err="1"/>
              <a:t>розраховано</a:t>
            </a:r>
            <a:r>
              <a:rPr lang="ru-RU" sz="2400" b="1" i="1" dirty="0"/>
              <a:t> за </a:t>
            </a:r>
            <a:r>
              <a:rPr lang="ru-RU" sz="2400" b="1" i="1" dirty="0" err="1"/>
              <a:t>хімічним</a:t>
            </a:r>
            <a:r>
              <a:rPr lang="ru-RU" sz="2400" b="1" i="1" dirty="0"/>
              <a:t> </a:t>
            </a:r>
            <a:r>
              <a:rPr lang="ru-RU" sz="2400" b="1" i="1" dirty="0" err="1"/>
              <a:t>рівнянням</a:t>
            </a:r>
            <a:r>
              <a:rPr lang="ru-RU" sz="2400" b="1" i="1" dirty="0"/>
              <a:t>.</a:t>
            </a:r>
            <a:endParaRPr lang="ru-RU" sz="24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3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797" y="310647"/>
            <a:ext cx="9550400" cy="563562"/>
          </a:xfrm>
        </p:spPr>
        <p:txBody>
          <a:bodyPr/>
          <a:lstStyle/>
          <a:p>
            <a:r>
              <a:rPr lang="uk-UA" dirty="0" smtClean="0"/>
              <a:t>Розрізняємо два </a:t>
            </a:r>
            <a:r>
              <a:rPr lang="uk-UA" dirty="0" err="1" smtClean="0"/>
              <a:t>вихода</a:t>
            </a:r>
            <a:r>
              <a:rPr lang="uk-UA" dirty="0" smtClean="0"/>
              <a:t> продукту реакції: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124" y="1017744"/>
            <a:ext cx="12192000" cy="5248275"/>
          </a:xfrm>
        </p:spPr>
        <p:txBody>
          <a:bodyPr/>
          <a:lstStyle/>
          <a:p>
            <a:r>
              <a:rPr lang="ru-RU" b="1" dirty="0" err="1"/>
              <a:t>Теоретичний</a:t>
            </a:r>
            <a:r>
              <a:rPr lang="ru-RU" b="1" dirty="0"/>
              <a:t> </a:t>
            </a:r>
            <a:r>
              <a:rPr lang="ru-RU" b="1" dirty="0" err="1"/>
              <a:t>вихід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 smtClean="0"/>
              <a:t>масі</a:t>
            </a:r>
            <a:r>
              <a:rPr lang="ru-RU" dirty="0" smtClean="0"/>
              <a:t>(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об'єму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en-US" dirty="0" smtClean="0"/>
              <a:t> ( )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знаходимо</a:t>
            </a:r>
            <a:r>
              <a:rPr lang="ru-RU" dirty="0"/>
              <a:t> за </a:t>
            </a:r>
            <a:r>
              <a:rPr lang="ru-RU" dirty="0" err="1"/>
              <a:t>рівнянням</a:t>
            </a:r>
            <a:r>
              <a:rPr lang="ru-RU" dirty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.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 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uk-UA" dirty="0" err="1" smtClean="0">
                <a:solidFill>
                  <a:schemeClr val="tx1">
                    <a:lumMod val="50000"/>
                  </a:schemeClr>
                </a:solidFill>
              </a:rPr>
              <a:t>теор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.) – маса теоретичного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виходу</a:t>
            </a:r>
          </a:p>
          <a:p>
            <a:pPr marL="0" indent="0">
              <a:buNone/>
            </a:pPr>
            <a:r>
              <a:rPr lang="uk-UA" dirty="0" smtClean="0"/>
              <a:t>    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</a:t>
            </a:r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uk-UA" dirty="0" err="1">
                <a:solidFill>
                  <a:schemeClr val="tx1">
                    <a:lumMod val="50000"/>
                  </a:schemeClr>
                </a:solidFill>
              </a:rPr>
              <a:t>теор</a:t>
            </a:r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.) –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об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tx1">
                    <a:lumMod val="50000"/>
                  </a:schemeClr>
                </a:solidFill>
              </a:rPr>
              <a:t>єм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теоретичного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виходу</a:t>
            </a: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/>
              <a:t> </a:t>
            </a:r>
            <a:r>
              <a:rPr lang="ru-RU" b="1" dirty="0" err="1" smtClean="0"/>
              <a:t>Практичний</a:t>
            </a:r>
            <a:r>
              <a:rPr lang="ru-RU" b="1" dirty="0" smtClean="0"/>
              <a:t> </a:t>
            </a:r>
            <a:r>
              <a:rPr lang="ru-RU" b="1" dirty="0" err="1" smtClean="0"/>
              <a:t>вихід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об'єм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виробництва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(пр.) </a:t>
            </a:r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маса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практичного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виходу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п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р</a:t>
            </a:r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.) – об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’</a:t>
            </a:r>
            <a:r>
              <a:rPr lang="uk-UA" dirty="0" err="1">
                <a:solidFill>
                  <a:schemeClr val="tx1">
                    <a:lumMod val="50000"/>
                  </a:schemeClr>
                </a:solidFill>
              </a:rPr>
              <a:t>єм</a:t>
            </a:r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 практичного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виходу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Picture 2" descr="Ню (буква) — Википеди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6" t="41576" r="22407" b="26032"/>
          <a:stretch/>
        </p:blipFill>
        <p:spPr bwMode="auto">
          <a:xfrm>
            <a:off x="4514921" y="1648496"/>
            <a:ext cx="343927" cy="32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6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Вихід продукту </a:t>
            </a:r>
            <a:r>
              <a:rPr lang="uk-UA" dirty="0" err="1" smtClean="0"/>
              <a:t>руакції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076325"/>
            <a:ext cx="1209326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Величину, яка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характеризує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повноту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перебігу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хімічної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реакції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або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ступінь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перетворення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речовини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 на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іншу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називають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відносним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виходом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 продукту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реакції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Roboto"/>
            </a:endParaRPr>
          </a:p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Roboto"/>
              </a:rPr>
              <a:t>Цю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Roboto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величину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позначають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грецькою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літерою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 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η (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ета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)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і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Roboto"/>
              </a:rPr>
              <a:t>обчислюють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 за формулами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4246397"/>
            <a:ext cx="11281405" cy="21695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0304" y="2513628"/>
            <a:ext cx="11706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Вихід продукту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це відношення реальної маси (об’єму чи кількості речовини) продукту (практичний вихід) до теоретично можливої, обчисленої за рівнянням реакції (теоретичний вихід); виражається у відсотках ( %) або частках одиниці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1819" y="0"/>
            <a:ext cx="11668258" cy="1146219"/>
          </a:xfrm>
        </p:spPr>
        <p:txBody>
          <a:bodyPr/>
          <a:lstStyle/>
          <a:p>
            <a:r>
              <a:rPr lang="uk-UA" sz="2800" dirty="0" smtClean="0"/>
              <a:t>Формули для обчислення виходу продукту реакції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2151620" y="1729608"/>
                <a:ext cx="2253803" cy="98892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l-GR" sz="3200" b="1" dirty="0" smtClean="0">
                    <a:solidFill>
                      <a:schemeClr val="tx2">
                        <a:lumMod val="75000"/>
                      </a:schemeClr>
                    </a:solidFill>
                    <a:latin typeface="Roboto"/>
                  </a:rPr>
                  <a:t>η </a:t>
                </a:r>
                <a:r>
                  <a:rPr lang="uk-UA" sz="3200" b="1" dirty="0" smtClean="0">
                    <a:solidFill>
                      <a:schemeClr val="tx2">
                        <a:lumMod val="75000"/>
                      </a:schemeClr>
                    </a:solidFill>
                    <a:latin typeface="Roboto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uk-UA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пр.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uk-UA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теор.</m:t>
                        </m:r>
                      </m:den>
                    </m:f>
                  </m:oMath>
                </a14:m>
                <a:endParaRPr lang="ru-RU" sz="3200" b="1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20" y="1729608"/>
                <a:ext cx="2253803" cy="988925"/>
              </a:xfrm>
              <a:prstGeom prst="rect">
                <a:avLst/>
              </a:prstGeom>
              <a:blipFill rotWithShape="0">
                <a:blip r:embed="rId2"/>
                <a:stretch>
                  <a:fillRect l="-70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5235113" y="1723799"/>
                <a:ext cx="2253803" cy="105419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l-GR" sz="3200" b="1" dirty="0" smtClean="0">
                    <a:solidFill>
                      <a:schemeClr val="tx2">
                        <a:lumMod val="75000"/>
                      </a:schemeClr>
                    </a:solidFill>
                    <a:latin typeface="Roboto"/>
                  </a:rPr>
                  <a:t>η </a:t>
                </a:r>
                <a:r>
                  <a:rPr lang="uk-UA" sz="3200" b="1" dirty="0" smtClean="0">
                    <a:solidFill>
                      <a:schemeClr val="tx2">
                        <a:lumMod val="75000"/>
                      </a:schemeClr>
                    </a:solidFill>
                    <a:latin typeface="Roboto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uk-UA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пр.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uk-UA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теор.</m:t>
                        </m:r>
                      </m:den>
                    </m:f>
                  </m:oMath>
                </a14:m>
                <a:endParaRPr lang="ru-RU" sz="3200" b="1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113" y="1723799"/>
                <a:ext cx="2253803" cy="1054199"/>
              </a:xfrm>
              <a:prstGeom prst="rect">
                <a:avLst/>
              </a:prstGeom>
              <a:blipFill rotWithShape="0">
                <a:blip r:embed="rId3"/>
                <a:stretch>
                  <a:fillRect l="-7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8318606" y="1870128"/>
                <a:ext cx="2253803" cy="91634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l-GR" sz="3200" b="1" dirty="0" smtClean="0">
                    <a:solidFill>
                      <a:schemeClr val="tx2">
                        <a:lumMod val="75000"/>
                      </a:schemeClr>
                    </a:solidFill>
                    <a:latin typeface="Roboto"/>
                  </a:rPr>
                  <a:t>η </a:t>
                </a:r>
                <a:r>
                  <a:rPr lang="uk-UA" sz="3200" b="1" dirty="0" smtClean="0">
                    <a:solidFill>
                      <a:schemeClr val="tx2">
                        <a:lumMod val="75000"/>
                      </a:schemeClr>
                    </a:solidFill>
                    <a:latin typeface="Roboto"/>
                  </a:rPr>
                  <a:t>=</a:t>
                </a:r>
                <a:r>
                  <a:rPr lang="en-US" sz="3200" b="1" dirty="0" smtClean="0">
                    <a:solidFill>
                      <a:schemeClr val="tx2">
                        <a:lumMod val="75000"/>
                      </a:schemeClr>
                    </a:solidFill>
                    <a:latin typeface="Roboto"/>
                  </a:rPr>
                  <a:t> </a:t>
                </a:r>
                <a:r>
                  <a:rPr lang="uk-UA" sz="3200" b="1" dirty="0" smtClean="0">
                    <a:solidFill>
                      <a:schemeClr val="tx2">
                        <a:lumMod val="75000"/>
                      </a:schemeClr>
                    </a:solidFill>
                    <a:latin typeface="Roboto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k-UA" sz="4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теор.</m:t>
                        </m:r>
                      </m:den>
                    </m:f>
                  </m:oMath>
                </a14:m>
                <a:endParaRPr lang="ru-RU" sz="3200" b="1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606" y="1870128"/>
                <a:ext cx="2253803" cy="916341"/>
              </a:xfrm>
              <a:prstGeom prst="rect">
                <a:avLst/>
              </a:prstGeom>
              <a:blipFill rotWithShape="0">
                <a:blip r:embed="rId4"/>
                <a:stretch>
                  <a:fillRect l="-7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9332190" y="1568556"/>
            <a:ext cx="87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υ</a:t>
            </a:r>
            <a:r>
              <a:rPr lang="uk-UA" sz="4000" b="1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</a:t>
            </a:r>
            <a:endParaRPr lang="ru-RU" sz="4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077954" y="2084962"/>
            <a:ext cx="50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υ</a:t>
            </a:r>
            <a:endParaRPr lang="ru-RU" sz="4400" b="1" dirty="0"/>
          </a:p>
        </p:txBody>
      </p:sp>
      <p:pic>
        <p:nvPicPr>
          <p:cNvPr id="22" name="Содержимое 3" descr="1(1)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9" y="1673375"/>
            <a:ext cx="1429787" cy="3790597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155741" y="3363566"/>
                <a:ext cx="26709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800" dirty="0" smtClean="0"/>
                  <a:t> = </a:t>
                </a:r>
                <a:r>
                  <a:rPr lang="el-GR" sz="3600" b="1" dirty="0" smtClean="0">
                    <a:solidFill>
                      <a:schemeClr val="tx2">
                        <a:lumMod val="75000"/>
                      </a:schemeClr>
                    </a:solidFill>
                    <a:latin typeface="Roboto"/>
                  </a:rPr>
                  <a:t>η</a:t>
                </a:r>
                <a:r>
                  <a:rPr lang="el-GR" sz="3600" b="1" dirty="0" smtClean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∙</a:t>
                </a:r>
                <a:r>
                  <a:rPr lang="uk-UA" sz="3600" b="1" dirty="0" smtClean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uk-UA" sz="32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теор</m:t>
                    </m:r>
                  </m:oMath>
                </a14:m>
                <a:r>
                  <a:rPr lang="uk-UA" sz="3600" i="1" dirty="0" smtClean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741" y="3363566"/>
                <a:ext cx="2670924" cy="646331"/>
              </a:xfrm>
              <a:prstGeom prst="rect">
                <a:avLst/>
              </a:prstGeom>
              <a:blipFill rotWithShape="0">
                <a:blip r:embed="rId6"/>
                <a:stretch>
                  <a:fillRect t="-16981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806240" y="4729910"/>
            <a:ext cx="381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=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Прямоугольник 25"/>
              <p:cNvSpPr/>
              <p:nvPr/>
            </p:nvSpPr>
            <p:spPr>
              <a:xfrm>
                <a:off x="2151620" y="3363566"/>
                <a:ext cx="12586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uk-UA" sz="32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пр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20" y="3363566"/>
                <a:ext cx="1258678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/>
              <p:cNvSpPr/>
              <p:nvPr/>
            </p:nvSpPr>
            <p:spPr>
              <a:xfrm>
                <a:off x="2151620" y="4654930"/>
                <a:ext cx="16546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uk-UA" sz="32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теор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20" y="4654930"/>
                <a:ext cx="1654620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угольник 29"/>
              <p:cNvSpPr/>
              <p:nvPr/>
            </p:nvSpPr>
            <p:spPr>
              <a:xfrm>
                <a:off x="4257119" y="4406745"/>
                <a:ext cx="12586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uk-UA" sz="32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пр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119" y="4406745"/>
                <a:ext cx="1258678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96" name="Прямая соединительная линия 4095"/>
          <p:cNvCxnSpPr/>
          <p:nvPr/>
        </p:nvCxnSpPr>
        <p:spPr>
          <a:xfrm>
            <a:off x="4257119" y="4988412"/>
            <a:ext cx="11721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97" name="Прямоугольник 4096"/>
          <p:cNvSpPr/>
          <p:nvPr/>
        </p:nvSpPr>
        <p:spPr>
          <a:xfrm>
            <a:off x="4625849" y="4960742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η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103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b="1" dirty="0" smtClean="0"/>
              <a:t>Алгоритм </a:t>
            </a:r>
            <a:r>
              <a:rPr lang="uk-UA" altLang="ru-RU" b="1" dirty="0" err="1" smtClean="0"/>
              <a:t>розв</a:t>
            </a:r>
            <a:r>
              <a:rPr lang="en-US" altLang="ru-RU" b="1" dirty="0" smtClean="0"/>
              <a:t>’</a:t>
            </a:r>
            <a:r>
              <a:rPr lang="uk-UA" altLang="ru-RU" b="1" dirty="0" err="1" smtClean="0"/>
              <a:t>язку</a:t>
            </a:r>
            <a:r>
              <a:rPr lang="uk-UA" altLang="ru-RU" b="1" dirty="0" smtClean="0"/>
              <a:t> задач</a:t>
            </a:r>
            <a:endParaRPr lang="ru-RU" altLang="ru-RU" b="1" dirty="0" smtClean="0"/>
          </a:p>
        </p:txBody>
      </p:sp>
      <p:pic>
        <p:nvPicPr>
          <p:cNvPr id="16387" name="Содержимое 3" descr="1(1)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8918" y="6297769"/>
            <a:ext cx="1111834" cy="2947653"/>
          </a:xfrm>
        </p:spPr>
      </p:pic>
      <p:sp>
        <p:nvSpPr>
          <p:cNvPr id="11" name="Объект 2"/>
          <p:cNvSpPr txBox="1">
            <a:spLocks/>
          </p:cNvSpPr>
          <p:nvPr/>
        </p:nvSpPr>
        <p:spPr bwMode="auto">
          <a:xfrm>
            <a:off x="242888" y="1112837"/>
            <a:ext cx="11949111" cy="51849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uk-UA" sz="2400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Записуємо скорочену умову задачі (дано).</a:t>
            </a:r>
            <a:endParaRPr lang="ru-RU" sz="2400" kern="0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uk-UA" sz="2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Складаємо  рівняння хімічної реакції, обов’язково урівнюємо (виставляємо коефіцієнти).</a:t>
            </a:r>
            <a:endParaRPr lang="ru-RU" sz="2400" kern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uk-UA" sz="2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Над формулами речовин з умови задачі записуємо відому величину й невідому з відповідними одиницями вимірювання. </a:t>
            </a:r>
            <a:endParaRPr lang="ru-RU" sz="2400" kern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uk-UA" sz="2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Під формулами речовин з відомою і невідомою величиною записуємо  відповідні значення цих величин, знайдені за рівнянням реакції.</a:t>
            </a:r>
            <a:endParaRPr lang="ru-RU" sz="2400" kern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uk-UA" sz="2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Обчислюємо теоретичний вихід речовини. Для цього складаємо й розв'язуємо пропорцію на підставі двох даних, узятих з рівняння реакції, і двох даних — з умови задачі.</a:t>
            </a:r>
            <a:endParaRPr lang="ru-RU" sz="2400" kern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24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Обчислюємо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вихід продукту реакції за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формулою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Записуємо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відповідь.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sz="24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7289444" y="4936448"/>
                <a:ext cx="2292440" cy="80970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r>
                  <a:rPr lang="el-GR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Roboto"/>
                  </a:rPr>
                  <a:t>η </a:t>
                </a:r>
                <a:r>
                  <a:rPr lang="uk-UA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Roboto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uk-UA" sz="3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пр.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uk-UA" sz="3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теор.</m:t>
                        </m:r>
                      </m:den>
                    </m:f>
                  </m:oMath>
                </a14:m>
                <a:endParaRPr lang="ru-RU" sz="3200" b="1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444" y="4936448"/>
                <a:ext cx="2292440" cy="809709"/>
              </a:xfrm>
              <a:prstGeom prst="rect">
                <a:avLst/>
              </a:prstGeom>
              <a:blipFill rotWithShape="0">
                <a:blip r:embed="rId4"/>
                <a:stretch>
                  <a:fillRect l="-4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4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304"/>
          <a:stretch/>
        </p:blipFill>
        <p:spPr>
          <a:xfrm>
            <a:off x="2730320" y="2052372"/>
            <a:ext cx="6065948" cy="42418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язуємо</a:t>
            </a:r>
            <a:r>
              <a:rPr lang="uk-UA" dirty="0" smtClean="0"/>
              <a:t> задачі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273" y="1125657"/>
            <a:ext cx="11934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/>
              <a:t>№1.Обчислити вихід амоніаку, якщо відомо, що після взаємодії азоту об’ємом 2,24 л (</a:t>
            </a:r>
            <a:r>
              <a:rPr lang="uk-UA" sz="2400" i="1" dirty="0" err="1"/>
              <a:t>н.у</a:t>
            </a:r>
            <a:r>
              <a:rPr lang="uk-UA" sz="2400" i="1" dirty="0"/>
              <a:t>.) із воднем утворився амоніак об’ємом 4,0 л.</a:t>
            </a:r>
          </a:p>
        </p:txBody>
      </p:sp>
    </p:spTree>
    <p:extLst>
      <p:ext uri="{BB962C8B-B14F-4D97-AF65-F5344CB8AC3E}">
        <p14:creationId xmlns:p14="http://schemas.microsoft.com/office/powerpoint/2010/main" val="29354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4TGp_report_diagram">
  <a:themeElements>
    <a:clrScheme name="134TGp_report_diagram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134TGp_report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4TGp_report_diagram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34TGp_report_diagram">
  <a:themeElements>
    <a:clrScheme name="134TGp_report_diagram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134TGp_report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4TGp_report_diagram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650</Words>
  <Application>Microsoft Office PowerPoint</Application>
  <PresentationFormat>Широкоэкранный</PresentationFormat>
  <Paragraphs>67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 Math</vt:lpstr>
      <vt:lpstr>Roboto</vt:lpstr>
      <vt:lpstr>Times New Roman</vt:lpstr>
      <vt:lpstr>Verdana</vt:lpstr>
      <vt:lpstr>Wingdings</vt:lpstr>
      <vt:lpstr>134TGp_report_diagram</vt:lpstr>
      <vt:lpstr>1_134TGp_report_diagram</vt:lpstr>
      <vt:lpstr>Image</vt:lpstr>
      <vt:lpstr> Обчислення за хімічними рівняннями відносного виходу продукту реакції</vt:lpstr>
      <vt:lpstr>Мета </vt:lpstr>
      <vt:lpstr>Навіщо це треба?</vt:lpstr>
      <vt:lpstr>Чому бувають втрати?</vt:lpstr>
      <vt:lpstr>Розрізняємо два вихода продукту реакції:</vt:lpstr>
      <vt:lpstr>Вихід продукту руакції</vt:lpstr>
      <vt:lpstr>Формули для обчислення виходу продукту реакції</vt:lpstr>
      <vt:lpstr>Алгоритм розв’язку задач</vt:lpstr>
      <vt:lpstr>Розв’язуємо задачі</vt:lpstr>
      <vt:lpstr>Розв’язуємо задачі</vt:lpstr>
      <vt:lpstr>Розв’язуємо задачі</vt:lpstr>
      <vt:lpstr>Домашнє завдання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Обчислення за хімічними рівняннями відносного виходу продукту реакції</dc:title>
  <dc:creator>Учетная запись Майкрософт</dc:creator>
  <cp:lastModifiedBy>Учетная запись Майкрософт</cp:lastModifiedBy>
  <cp:revision>26</cp:revision>
  <dcterms:created xsi:type="dcterms:W3CDTF">2020-11-03T11:50:50Z</dcterms:created>
  <dcterms:modified xsi:type="dcterms:W3CDTF">2020-11-03T18:35:07Z</dcterms:modified>
</cp:coreProperties>
</file>