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3"/>
  </p:handoutMasterIdLst>
  <p:sldIdLst>
    <p:sldId id="256" r:id="rId2"/>
    <p:sldId id="264" r:id="rId3"/>
    <p:sldId id="263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2C7C62C-6075-426B-B9CE-B65FA7FF71B9}">
          <p14:sldIdLst>
            <p14:sldId id="256"/>
            <p14:sldId id="264"/>
            <p14:sldId id="263"/>
            <p14:sldId id="265"/>
            <p14:sldId id="266"/>
            <p14:sldId id="267"/>
            <p14:sldId id="268"/>
            <p14:sldId id="269"/>
            <p14:sldId id="270"/>
            <p14:sldId id="271"/>
            <p14:sldId id="272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63AB"/>
    <a:srgbClr val="3F72C2"/>
    <a:srgbClr val="6EAEE3"/>
    <a:srgbClr val="D8CEC8"/>
    <a:srgbClr val="CEC2BA"/>
    <a:srgbClr val="F6F6F6"/>
    <a:srgbClr val="3A5896"/>
    <a:srgbClr val="2473AC"/>
    <a:srgbClr val="323A3C"/>
    <a:srgbClr val="8A5A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458" autoAdjust="0"/>
    <p:restoredTop sz="94660"/>
  </p:normalViewPr>
  <p:slideViewPr>
    <p:cSldViewPr snapToGrid="0">
      <p:cViewPr>
        <p:scale>
          <a:sx n="50" d="100"/>
          <a:sy n="50" d="100"/>
        </p:scale>
        <p:origin x="-1704" y="-4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2952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2DD1C9-4BB6-422A-8F34-C157EA500BD9}" type="datetimeFigureOut">
              <a:rPr lang="en-US" smtClean="0"/>
              <a:pPr/>
              <a:t>10/20/2022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A997E4-EE34-411C-9FF1-22B934EF53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411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10/20/2022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8456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10/20/2022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725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10/20/2022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581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10/20/2022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094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10/20/2022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467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10/20/2022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750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10/20/2022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137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10/20/2022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867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10/20/2022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246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10/20/2022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897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10/20/2022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639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459" y="1287254"/>
            <a:ext cx="7869890" cy="48897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D9794-A4CC-42D0-9A65-24C6B9EF4076}" type="datetimeFigureOut">
              <a:rPr lang="en-US" smtClean="0"/>
              <a:pPr/>
              <a:t>10/20/2022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5460" y="151990"/>
            <a:ext cx="7869890" cy="99874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321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0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" y="0"/>
            <a:ext cx="9143999" cy="17331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-260059"/>
            <a:ext cx="9143998" cy="6857999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53005" y="3939019"/>
            <a:ext cx="5654179" cy="68180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3600" b="1" dirty="0" smtClean="0">
                <a:ln w="0"/>
                <a:solidFill>
                  <a:srgbClr val="C00000"/>
                </a:solidFill>
                <a:latin typeface="+mn-lt"/>
              </a:rPr>
              <a:t>Розв’язування задач на виведення молекулярної формули речовин за масовими частками елементів</a:t>
            </a:r>
            <a:endParaRPr lang="en-US" sz="3600" b="1" dirty="0">
              <a:ln w="0"/>
              <a:solidFill>
                <a:srgbClr val="C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8065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40035" y="234434"/>
            <a:ext cx="7521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/>
              <a:t>Дано: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330898" y="603766"/>
            <a:ext cx="13260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Mr</a:t>
            </a:r>
            <a:r>
              <a:rPr lang="en-US" dirty="0"/>
              <a:t> = 227,13</a:t>
            </a:r>
            <a:endParaRPr lang="uk-UA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330898" y="973098"/>
            <a:ext cx="15263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w</a:t>
            </a:r>
            <a:r>
              <a:rPr lang="uk-UA" dirty="0"/>
              <a:t>(</a:t>
            </a:r>
            <a:r>
              <a:rPr lang="en-US" dirty="0"/>
              <a:t>C</a:t>
            </a:r>
            <a:r>
              <a:rPr lang="uk-UA" dirty="0"/>
              <a:t>) = </a:t>
            </a:r>
            <a:r>
              <a:rPr lang="en-US" dirty="0"/>
              <a:t>37,02</a:t>
            </a:r>
            <a:r>
              <a:rPr lang="uk-UA" dirty="0"/>
              <a:t>%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378988" y="1342430"/>
            <a:ext cx="14302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w</a:t>
            </a:r>
            <a:r>
              <a:rPr lang="uk-UA" dirty="0"/>
              <a:t>(</a:t>
            </a:r>
            <a:r>
              <a:rPr lang="en-US" dirty="0"/>
              <a:t>H</a:t>
            </a:r>
            <a:r>
              <a:rPr lang="uk-UA" dirty="0"/>
              <a:t>) = </a:t>
            </a:r>
            <a:r>
              <a:rPr lang="en-US" dirty="0"/>
              <a:t>2,22</a:t>
            </a:r>
            <a:r>
              <a:rPr lang="uk-UA" dirty="0"/>
              <a:t>%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378988" y="1717596"/>
            <a:ext cx="15520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w</a:t>
            </a:r>
            <a:r>
              <a:rPr lang="uk-UA" dirty="0"/>
              <a:t>(</a:t>
            </a:r>
            <a:r>
              <a:rPr lang="en-US" dirty="0"/>
              <a:t>N</a:t>
            </a:r>
            <a:r>
              <a:rPr lang="uk-UA" dirty="0"/>
              <a:t>) = </a:t>
            </a:r>
            <a:r>
              <a:rPr lang="en-US" dirty="0"/>
              <a:t>18,50</a:t>
            </a:r>
            <a:r>
              <a:rPr lang="uk-UA" dirty="0"/>
              <a:t>%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440035" y="2105462"/>
            <a:ext cx="15552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w</a:t>
            </a:r>
            <a:r>
              <a:rPr lang="uk-UA" dirty="0"/>
              <a:t>(</a:t>
            </a:r>
            <a:r>
              <a:rPr lang="en-US" dirty="0"/>
              <a:t>O</a:t>
            </a:r>
            <a:r>
              <a:rPr lang="uk-UA" dirty="0"/>
              <a:t>) = </a:t>
            </a:r>
            <a:r>
              <a:rPr lang="en-US" dirty="0"/>
              <a:t>42,26</a:t>
            </a:r>
            <a:r>
              <a:rPr lang="uk-UA" dirty="0"/>
              <a:t>%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486389" y="2480628"/>
            <a:ext cx="13372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C</a:t>
            </a:r>
            <a:r>
              <a:rPr lang="en-US" baseline="-25000" dirty="0" err="1"/>
              <a:t>a</a:t>
            </a:r>
            <a:r>
              <a:rPr lang="en-US" dirty="0" err="1"/>
              <a:t>H</a:t>
            </a:r>
            <a:r>
              <a:rPr lang="en-US" baseline="-25000" dirty="0" err="1"/>
              <a:t>b</a:t>
            </a:r>
            <a:r>
              <a:rPr lang="en-US" dirty="0" err="1"/>
              <a:t>N</a:t>
            </a:r>
            <a:r>
              <a:rPr lang="en-US" baseline="-25000" dirty="0" err="1"/>
              <a:t>c</a:t>
            </a:r>
            <a:r>
              <a:rPr lang="en-US" dirty="0" err="1"/>
              <a:t>O</a:t>
            </a:r>
            <a:r>
              <a:rPr lang="en-US" baseline="-25000" dirty="0" err="1"/>
              <a:t>d</a:t>
            </a:r>
            <a:r>
              <a:rPr lang="en-US" dirty="0"/>
              <a:t> - ?</a:t>
            </a:r>
            <a:endParaRPr lang="uk-UA" dirty="0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3111500" y="419100"/>
            <a:ext cx="12700" cy="243086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1378988" y="2474794"/>
            <a:ext cx="1973812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4374061" y="68302"/>
            <a:ext cx="13610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/>
              <a:t>Розв’язання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3225800" y="437634"/>
            <a:ext cx="5918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Визначаємо кількість атомів Карбону,  Гідрогену, Нітрогену та </a:t>
            </a:r>
            <a:r>
              <a:rPr lang="uk-UA" dirty="0" err="1"/>
              <a:t>Оксигену</a:t>
            </a:r>
            <a:r>
              <a:rPr lang="uk-UA" dirty="0"/>
              <a:t>  по формулі, використовуючи молярну масу: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3231061" y="1634530"/>
            <a:ext cx="7922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n(C) = </a:t>
            </a:r>
            <a:endParaRPr lang="uk-UA" dirty="0"/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3906288" y="1819196"/>
            <a:ext cx="1365583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3906288" y="1348264"/>
            <a:ext cx="1165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Mr</a:t>
            </a:r>
            <a:r>
              <a:rPr lang="en-US" dirty="0"/>
              <a:t> * w(C) </a:t>
            </a:r>
            <a:endParaRPr lang="uk-UA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3872129" y="1902262"/>
            <a:ext cx="13997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Ar</a:t>
            </a:r>
            <a:r>
              <a:rPr lang="en-US" dirty="0"/>
              <a:t>(C)* 100% </a:t>
            </a:r>
            <a:endParaRPr lang="uk-UA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5321683" y="1634530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=</a:t>
            </a:r>
            <a:endParaRPr lang="uk-UA" dirty="0"/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>
            <a:off x="5621765" y="1819196"/>
            <a:ext cx="1769635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6" name="Прямоугольник 25"/>
          <p:cNvSpPr/>
          <p:nvPr/>
        </p:nvSpPr>
        <p:spPr>
          <a:xfrm>
            <a:off x="5621765" y="1363028"/>
            <a:ext cx="16337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/>
              <a:t>227,13</a:t>
            </a:r>
            <a:r>
              <a:rPr lang="en-US" dirty="0"/>
              <a:t>*</a:t>
            </a:r>
            <a:r>
              <a:rPr lang="uk-UA" dirty="0"/>
              <a:t>37,02</a:t>
            </a:r>
            <a:r>
              <a:rPr lang="en-US" dirty="0"/>
              <a:t>%</a:t>
            </a:r>
            <a:endParaRPr lang="uk-UA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5834162" y="1825030"/>
            <a:ext cx="12089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12</a:t>
            </a:r>
            <a:r>
              <a:rPr lang="uk-UA" dirty="0"/>
              <a:t> * 100% </a:t>
            </a:r>
            <a:endParaRPr lang="uk-UA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7448240" y="1634530"/>
            <a:ext cx="4700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≈ </a:t>
            </a:r>
            <a:r>
              <a:rPr lang="uk-UA" dirty="0"/>
              <a:t>7</a:t>
            </a:r>
            <a:endParaRPr lang="uk-UA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3352800" y="2830394"/>
            <a:ext cx="8130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n(H) = </a:t>
            </a:r>
            <a:endParaRPr lang="uk-UA" dirty="0"/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>
            <a:off x="4106141" y="3005456"/>
            <a:ext cx="1365583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Прямоугольник 31"/>
          <p:cNvSpPr/>
          <p:nvPr/>
        </p:nvSpPr>
        <p:spPr>
          <a:xfrm>
            <a:off x="4165843" y="2636124"/>
            <a:ext cx="11865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Mr</a:t>
            </a:r>
            <a:r>
              <a:rPr lang="en-US" dirty="0"/>
              <a:t> * w(H) </a:t>
            </a:r>
            <a:endParaRPr lang="uk-UA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5796291" y="4196834"/>
            <a:ext cx="14205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Ar</a:t>
            </a:r>
            <a:r>
              <a:rPr lang="en-US" dirty="0"/>
              <a:t>(H)* 100% </a:t>
            </a:r>
            <a:endParaRPr lang="uk-UA" dirty="0"/>
          </a:p>
        </p:txBody>
      </p:sp>
      <p:sp>
        <p:nvSpPr>
          <p:cNvPr id="34" name="Прямоугольник 33"/>
          <p:cNvSpPr/>
          <p:nvPr/>
        </p:nvSpPr>
        <p:spPr>
          <a:xfrm>
            <a:off x="5471724" y="2817020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=</a:t>
            </a:r>
            <a:endParaRPr lang="uk-UA" dirty="0"/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>
            <a:off x="5735139" y="3015060"/>
            <a:ext cx="1769635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6" name="Прямоугольник 35"/>
          <p:cNvSpPr/>
          <p:nvPr/>
        </p:nvSpPr>
        <p:spPr>
          <a:xfrm>
            <a:off x="5786950" y="2632354"/>
            <a:ext cx="15167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/>
              <a:t>227,13</a:t>
            </a:r>
            <a:r>
              <a:rPr lang="en-US" dirty="0"/>
              <a:t>*</a:t>
            </a:r>
            <a:r>
              <a:rPr lang="uk-UA" dirty="0"/>
              <a:t>2,22</a:t>
            </a:r>
            <a:r>
              <a:rPr lang="en-US" dirty="0"/>
              <a:t>%</a:t>
            </a:r>
            <a:endParaRPr lang="uk-UA" dirty="0"/>
          </a:p>
        </p:txBody>
      </p:sp>
      <p:sp>
        <p:nvSpPr>
          <p:cNvPr id="37" name="Прямоугольник 36"/>
          <p:cNvSpPr/>
          <p:nvPr/>
        </p:nvSpPr>
        <p:spPr>
          <a:xfrm>
            <a:off x="5999348" y="3020894"/>
            <a:ext cx="10919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1</a:t>
            </a:r>
            <a:r>
              <a:rPr lang="uk-UA" dirty="0"/>
              <a:t> * 100% </a:t>
            </a:r>
            <a:endParaRPr lang="uk-UA" dirty="0"/>
          </a:p>
        </p:txBody>
      </p:sp>
      <p:sp>
        <p:nvSpPr>
          <p:cNvPr id="38" name="Прямоугольник 37"/>
          <p:cNvSpPr/>
          <p:nvPr/>
        </p:nvSpPr>
        <p:spPr>
          <a:xfrm>
            <a:off x="7504774" y="2836228"/>
            <a:ext cx="4700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≈ </a:t>
            </a:r>
            <a:r>
              <a:rPr lang="uk-UA" dirty="0"/>
              <a:t>5</a:t>
            </a:r>
            <a:endParaRPr lang="uk-UA" dirty="0"/>
          </a:p>
        </p:txBody>
      </p:sp>
      <p:sp>
        <p:nvSpPr>
          <p:cNvPr id="39" name="Прямоугольник 38"/>
          <p:cNvSpPr/>
          <p:nvPr/>
        </p:nvSpPr>
        <p:spPr>
          <a:xfrm>
            <a:off x="3288288" y="4006334"/>
            <a:ext cx="8178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n(N) = </a:t>
            </a:r>
            <a:endParaRPr lang="uk-UA" dirty="0"/>
          </a:p>
        </p:txBody>
      </p:sp>
      <p:cxnSp>
        <p:nvCxnSpPr>
          <p:cNvPr id="40" name="Прямая соединительная линия 39"/>
          <p:cNvCxnSpPr/>
          <p:nvPr/>
        </p:nvCxnSpPr>
        <p:spPr>
          <a:xfrm>
            <a:off x="4023266" y="4186556"/>
            <a:ext cx="1365583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1" name="Прямоугольник 40"/>
          <p:cNvSpPr/>
          <p:nvPr/>
        </p:nvSpPr>
        <p:spPr>
          <a:xfrm>
            <a:off x="4110381" y="3817224"/>
            <a:ext cx="11913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Mr</a:t>
            </a:r>
            <a:r>
              <a:rPr lang="en-US" dirty="0"/>
              <a:t> * w(N) </a:t>
            </a:r>
            <a:endParaRPr lang="uk-UA" dirty="0"/>
          </a:p>
        </p:txBody>
      </p:sp>
      <p:sp>
        <p:nvSpPr>
          <p:cNvPr id="42" name="Прямоугольник 41"/>
          <p:cNvSpPr/>
          <p:nvPr/>
        </p:nvSpPr>
        <p:spPr>
          <a:xfrm>
            <a:off x="4076237" y="4191000"/>
            <a:ext cx="14253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Ar</a:t>
            </a:r>
            <a:r>
              <a:rPr lang="en-US" dirty="0"/>
              <a:t>(N)* 100% </a:t>
            </a:r>
            <a:endParaRPr lang="uk-UA" dirty="0"/>
          </a:p>
        </p:txBody>
      </p:sp>
      <p:sp>
        <p:nvSpPr>
          <p:cNvPr id="43" name="Прямоугольник 42"/>
          <p:cNvSpPr/>
          <p:nvPr/>
        </p:nvSpPr>
        <p:spPr>
          <a:xfrm>
            <a:off x="5388849" y="4001890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=</a:t>
            </a:r>
            <a:endParaRPr lang="uk-UA" dirty="0"/>
          </a:p>
        </p:txBody>
      </p:sp>
      <p:cxnSp>
        <p:nvCxnSpPr>
          <p:cNvPr id="44" name="Прямая соединительная линия 43"/>
          <p:cNvCxnSpPr/>
          <p:nvPr/>
        </p:nvCxnSpPr>
        <p:spPr>
          <a:xfrm>
            <a:off x="5660513" y="4191000"/>
            <a:ext cx="1769635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5" name="Прямоугольник 44"/>
          <p:cNvSpPr/>
          <p:nvPr/>
        </p:nvSpPr>
        <p:spPr>
          <a:xfrm>
            <a:off x="5621763" y="3827502"/>
            <a:ext cx="16337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227,13*18,50%</a:t>
            </a:r>
            <a:endParaRPr lang="uk-UA" dirty="0"/>
          </a:p>
        </p:txBody>
      </p:sp>
      <p:sp>
        <p:nvSpPr>
          <p:cNvPr id="46" name="Прямоугольник 45"/>
          <p:cNvSpPr/>
          <p:nvPr/>
        </p:nvSpPr>
        <p:spPr>
          <a:xfrm>
            <a:off x="4126282" y="3059668"/>
            <a:ext cx="12089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14</a:t>
            </a:r>
            <a:r>
              <a:rPr lang="uk-UA" dirty="0"/>
              <a:t> * 100% </a:t>
            </a:r>
            <a:endParaRPr lang="uk-UA" dirty="0"/>
          </a:p>
        </p:txBody>
      </p:sp>
      <p:sp>
        <p:nvSpPr>
          <p:cNvPr id="47" name="Прямоугольник 46"/>
          <p:cNvSpPr/>
          <p:nvPr/>
        </p:nvSpPr>
        <p:spPr>
          <a:xfrm>
            <a:off x="7384740" y="4006334"/>
            <a:ext cx="4700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≈ 3</a:t>
            </a:r>
            <a:endParaRPr lang="uk-UA" dirty="0"/>
          </a:p>
        </p:txBody>
      </p:sp>
      <p:sp>
        <p:nvSpPr>
          <p:cNvPr id="48" name="Прямоугольник 47"/>
          <p:cNvSpPr/>
          <p:nvPr/>
        </p:nvSpPr>
        <p:spPr>
          <a:xfrm>
            <a:off x="3352800" y="5174734"/>
            <a:ext cx="8210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n(O) = </a:t>
            </a:r>
            <a:endParaRPr lang="uk-UA" dirty="0"/>
          </a:p>
        </p:txBody>
      </p:sp>
      <p:cxnSp>
        <p:nvCxnSpPr>
          <p:cNvPr id="49" name="Прямая соединительная линия 48"/>
          <p:cNvCxnSpPr/>
          <p:nvPr/>
        </p:nvCxnSpPr>
        <p:spPr>
          <a:xfrm>
            <a:off x="4076322" y="5354956"/>
            <a:ext cx="1365583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0" name="Прямоугольник 49"/>
          <p:cNvSpPr/>
          <p:nvPr/>
        </p:nvSpPr>
        <p:spPr>
          <a:xfrm>
            <a:off x="4140709" y="4984950"/>
            <a:ext cx="11945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Mr</a:t>
            </a:r>
            <a:r>
              <a:rPr lang="en-US" dirty="0"/>
              <a:t> * w(O) </a:t>
            </a:r>
            <a:endParaRPr lang="uk-UA" dirty="0"/>
          </a:p>
        </p:txBody>
      </p:sp>
      <p:sp>
        <p:nvSpPr>
          <p:cNvPr id="51" name="Прямоугольник 50"/>
          <p:cNvSpPr/>
          <p:nvPr/>
        </p:nvSpPr>
        <p:spPr>
          <a:xfrm>
            <a:off x="4023266" y="5352534"/>
            <a:ext cx="14285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Ar</a:t>
            </a:r>
            <a:r>
              <a:rPr lang="en-US" dirty="0"/>
              <a:t>(O)* 100% </a:t>
            </a:r>
            <a:endParaRPr lang="uk-UA" dirty="0"/>
          </a:p>
        </p:txBody>
      </p:sp>
      <p:sp>
        <p:nvSpPr>
          <p:cNvPr id="52" name="Прямоугольник 51"/>
          <p:cNvSpPr/>
          <p:nvPr/>
        </p:nvSpPr>
        <p:spPr>
          <a:xfrm>
            <a:off x="5491874" y="5188824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=</a:t>
            </a:r>
            <a:endParaRPr lang="uk-UA" dirty="0"/>
          </a:p>
        </p:txBody>
      </p:sp>
      <p:cxnSp>
        <p:nvCxnSpPr>
          <p:cNvPr id="53" name="Прямая соединительная линия 52"/>
          <p:cNvCxnSpPr/>
          <p:nvPr/>
        </p:nvCxnSpPr>
        <p:spPr>
          <a:xfrm>
            <a:off x="5786950" y="5411590"/>
            <a:ext cx="1769635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4" name="Прямоугольник 53"/>
          <p:cNvSpPr/>
          <p:nvPr/>
        </p:nvSpPr>
        <p:spPr>
          <a:xfrm>
            <a:off x="5815752" y="4982528"/>
            <a:ext cx="16337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227,13*42,26</a:t>
            </a:r>
            <a:r>
              <a:rPr lang="en-US" dirty="0" smtClean="0"/>
              <a:t>%</a:t>
            </a:r>
            <a:endParaRPr lang="uk-UA" dirty="0"/>
          </a:p>
        </p:txBody>
      </p:sp>
      <p:sp>
        <p:nvSpPr>
          <p:cNvPr id="55" name="Прямоугольник 54"/>
          <p:cNvSpPr/>
          <p:nvPr/>
        </p:nvSpPr>
        <p:spPr>
          <a:xfrm>
            <a:off x="5940837" y="5411590"/>
            <a:ext cx="12089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16</a:t>
            </a:r>
            <a:r>
              <a:rPr lang="uk-UA" dirty="0"/>
              <a:t> * 100% </a:t>
            </a:r>
            <a:endParaRPr lang="uk-UA" dirty="0"/>
          </a:p>
        </p:txBody>
      </p:sp>
      <p:sp>
        <p:nvSpPr>
          <p:cNvPr id="56" name="Прямоугольник 55"/>
          <p:cNvSpPr/>
          <p:nvPr/>
        </p:nvSpPr>
        <p:spPr>
          <a:xfrm>
            <a:off x="7549925" y="5207358"/>
            <a:ext cx="4700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≈ 6</a:t>
            </a:r>
            <a:endParaRPr lang="uk-UA" dirty="0"/>
          </a:p>
        </p:txBody>
      </p:sp>
      <p:sp>
        <p:nvSpPr>
          <p:cNvPr id="57" name="Прямоугольник 56"/>
          <p:cNvSpPr/>
          <p:nvPr/>
        </p:nvSpPr>
        <p:spPr>
          <a:xfrm>
            <a:off x="699870" y="5721866"/>
            <a:ext cx="82917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Отже, формула речовини С</a:t>
            </a:r>
            <a:r>
              <a:rPr lang="ru-RU" baseline="-25000" dirty="0"/>
              <a:t>7</a:t>
            </a:r>
            <a:r>
              <a:rPr lang="uk-UA" dirty="0"/>
              <a:t>Н</a:t>
            </a:r>
            <a:r>
              <a:rPr lang="ru-RU" baseline="-25000" dirty="0"/>
              <a:t>5</a:t>
            </a:r>
            <a:r>
              <a:rPr lang="en-US" dirty="0"/>
              <a:t>N</a:t>
            </a:r>
            <a:r>
              <a:rPr lang="ru-RU" baseline="-25000" dirty="0"/>
              <a:t>3</a:t>
            </a:r>
            <a:r>
              <a:rPr lang="en-US" dirty="0"/>
              <a:t>O</a:t>
            </a:r>
            <a:r>
              <a:rPr lang="ru-RU" baseline="-25000" dirty="0"/>
              <a:t>6</a:t>
            </a:r>
            <a:r>
              <a:rPr lang="ru-RU" dirty="0"/>
              <a:t> </a:t>
            </a:r>
            <a:r>
              <a:rPr lang="uk-UA" dirty="0"/>
              <a:t>– це </a:t>
            </a:r>
            <a:r>
              <a:rPr lang="uk-UA" dirty="0" err="1"/>
              <a:t>тринітротоулен</a:t>
            </a:r>
            <a:r>
              <a:rPr lang="uk-UA" dirty="0"/>
              <a:t> – вибухова речовина.</a:t>
            </a:r>
          </a:p>
          <a:p>
            <a:r>
              <a:rPr lang="uk-UA" dirty="0"/>
              <a:t>У підозрюваного великі проблеми.</a:t>
            </a:r>
          </a:p>
        </p:txBody>
      </p:sp>
    </p:spTree>
    <p:extLst>
      <p:ext uri="{BB962C8B-B14F-4D97-AF65-F5344CB8AC3E}">
        <p14:creationId xmlns:p14="http://schemas.microsoft.com/office/powerpoint/2010/main" val="3993591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5" grpId="0"/>
      <p:bldP spid="16" grpId="0"/>
      <p:bldP spid="17" grpId="0"/>
      <p:bldP spid="21" grpId="0"/>
      <p:bldP spid="22" grpId="0"/>
      <p:bldP spid="24" grpId="0"/>
      <p:bldP spid="26" grpId="0"/>
      <p:bldP spid="28" grpId="0"/>
      <p:bldP spid="29" grpId="0"/>
      <p:bldP spid="30" grpId="0"/>
      <p:bldP spid="32" grpId="0"/>
      <p:bldP spid="33" grpId="0"/>
      <p:bldP spid="34" grpId="0"/>
      <p:bldP spid="36" grpId="0"/>
      <p:bldP spid="37" grpId="0"/>
      <p:bldP spid="38" grpId="0"/>
      <p:bldP spid="39" grpId="0"/>
      <p:bldP spid="41" grpId="0"/>
      <p:bldP spid="42" grpId="0"/>
      <p:bldP spid="43" grpId="0"/>
      <p:bldP spid="45" grpId="0"/>
      <p:bldP spid="46" grpId="0"/>
      <p:bldP spid="47" grpId="0"/>
      <p:bldP spid="48" grpId="0"/>
      <p:bldP spid="50" grpId="0"/>
      <p:bldP spid="51" grpId="0"/>
      <p:bldP spid="52" grpId="0"/>
      <p:bldP spid="54" grpId="0"/>
      <p:bldP spid="55" grpId="0"/>
      <p:bldP spid="56" grpId="0"/>
      <p:bldP spid="5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   </a:t>
            </a:r>
            <a:r>
              <a:rPr lang="uk-UA" dirty="0" smtClean="0"/>
              <a:t>Домашнє завдання</a:t>
            </a:r>
            <a:endParaRPr lang="en-US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485900" y="1358900"/>
            <a:ext cx="7289800" cy="17907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Задача №1</a:t>
            </a:r>
          </a:p>
          <a:p>
            <a:pPr algn="ctr"/>
            <a:r>
              <a:rPr lang="uk-UA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Масова частка Карбону в органічній речовині складає 82,76%, Гідрогену – 17,24%. Визначте формулу речовини, якщо відносна густина її за воднем становить 29</a:t>
            </a:r>
            <a:endParaRPr lang="uk-UA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485900" y="3441700"/>
            <a:ext cx="7289800" cy="17907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Задача №2</a:t>
            </a:r>
          </a:p>
          <a:p>
            <a:pPr algn="ctr"/>
            <a:r>
              <a:rPr lang="uk-UA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Масові частки Карбону, Гідрогену й </a:t>
            </a:r>
            <a:r>
              <a:rPr lang="uk-UA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Оксигену</a:t>
            </a:r>
            <a:r>
              <a:rPr lang="uk-UA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 органічній сполуці відповідно становить 40%; 6,67% і 53,33%. Установіть істину формулу речовини, якщо її молярна маса - 180</a:t>
            </a:r>
          </a:p>
        </p:txBody>
      </p:sp>
    </p:spTree>
    <p:extLst>
      <p:ext uri="{BB962C8B-B14F-4D97-AF65-F5344CB8AC3E}">
        <p14:creationId xmlns:p14="http://schemas.microsoft.com/office/powerpoint/2010/main" val="39935916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304390"/>
            <a:ext cx="8153400" cy="998742"/>
          </a:xfrm>
        </p:spPr>
        <p:txBody>
          <a:bodyPr>
            <a:normAutofit fontScale="90000"/>
          </a:bodyPr>
          <a:lstStyle/>
          <a:p>
            <a:r>
              <a:rPr lang="uk-UA" sz="2700" b="1" dirty="0" smtClean="0"/>
              <a:t>Задача №1.</a:t>
            </a:r>
            <a:r>
              <a:rPr lang="uk-UA" sz="2700" dirty="0" smtClean="0"/>
              <a:t/>
            </a:r>
            <a:br>
              <a:rPr lang="uk-UA" sz="2700" dirty="0" smtClean="0"/>
            </a:br>
            <a:r>
              <a:rPr lang="uk-UA" sz="2700" dirty="0" smtClean="0"/>
              <a:t>До складу органічної речовини входять атоми Карбону, масова частка яких становить 75%, а решта –Гідроген. Виведіть молекулярну формулу речовини</a:t>
            </a:r>
            <a:r>
              <a:rPr lang="uk-UA" dirty="0" smtClean="0"/>
              <a:t>.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270000" y="1841500"/>
            <a:ext cx="876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Дано:</a:t>
            </a:r>
            <a:endParaRPr lang="uk-UA" dirty="0"/>
          </a:p>
        </p:txBody>
      </p:sp>
      <p:sp>
        <p:nvSpPr>
          <p:cNvPr id="4" name="TextBox 3"/>
          <p:cNvSpPr txBox="1"/>
          <p:nvPr/>
        </p:nvSpPr>
        <p:spPr>
          <a:xfrm>
            <a:off x="1270000" y="2192298"/>
            <a:ext cx="1282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w(C)= 75%</a:t>
            </a:r>
            <a:endParaRPr lang="uk-UA" dirty="0"/>
          </a:p>
        </p:txBody>
      </p:sp>
      <p:sp>
        <p:nvSpPr>
          <p:cNvPr id="5" name="TextBox 4"/>
          <p:cNvSpPr txBox="1"/>
          <p:nvPr/>
        </p:nvSpPr>
        <p:spPr>
          <a:xfrm>
            <a:off x="1308100" y="2561630"/>
            <a:ext cx="104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C</a:t>
            </a:r>
            <a:r>
              <a:rPr lang="en-US" baseline="-25000" dirty="0" err="1" smtClean="0"/>
              <a:t>x</a:t>
            </a:r>
            <a:r>
              <a:rPr lang="en-US" dirty="0" err="1" smtClean="0"/>
              <a:t>H</a:t>
            </a:r>
            <a:r>
              <a:rPr lang="en-US" baseline="-25000" dirty="0" err="1" smtClean="0"/>
              <a:t>y</a:t>
            </a:r>
            <a:r>
              <a:rPr lang="en-US" dirty="0" smtClean="0"/>
              <a:t> = ?</a:t>
            </a:r>
            <a:endParaRPr lang="uk-UA" dirty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2463800" y="2026166"/>
            <a:ext cx="0" cy="99643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1168400" y="2632333"/>
            <a:ext cx="16002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819400" y="1656834"/>
            <a:ext cx="271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Розв’язання</a:t>
            </a:r>
            <a:endParaRPr lang="uk-UA" dirty="0"/>
          </a:p>
        </p:txBody>
      </p:sp>
      <p:sp>
        <p:nvSpPr>
          <p:cNvPr id="12" name="TextBox 11"/>
          <p:cNvSpPr txBox="1"/>
          <p:nvPr/>
        </p:nvSpPr>
        <p:spPr>
          <a:xfrm>
            <a:off x="2552700" y="2026166"/>
            <a:ext cx="6464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1. Нехай число атомів Карбону в сполуці дорівнює </a:t>
            </a:r>
            <a:r>
              <a:rPr lang="uk-UA" b="1" dirty="0" smtClean="0"/>
              <a:t>х</a:t>
            </a:r>
            <a:r>
              <a:rPr lang="uk-UA" dirty="0" smtClean="0"/>
              <a:t>, а Гідрогену - </a:t>
            </a:r>
            <a:r>
              <a:rPr lang="uk-UA" b="1" dirty="0" smtClean="0"/>
              <a:t>у</a:t>
            </a:r>
            <a:endParaRPr lang="uk-UA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2552700" y="2607796"/>
            <a:ext cx="6464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2</a:t>
            </a:r>
            <a:r>
              <a:rPr lang="uk-UA" dirty="0" smtClean="0"/>
              <a:t>. Знаходимо масову частку Гідрогену:</a:t>
            </a:r>
            <a:endParaRPr lang="uk-UA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2552700" y="3022600"/>
            <a:ext cx="6464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</a:t>
            </a:r>
            <a:r>
              <a:rPr lang="uk-UA" dirty="0"/>
              <a:t>(Н) = 100% -</a:t>
            </a:r>
            <a:r>
              <a:rPr lang="en-US" dirty="0"/>
              <a:t>w</a:t>
            </a:r>
            <a:r>
              <a:rPr lang="ru-RU" dirty="0"/>
              <a:t>(</a:t>
            </a:r>
            <a:r>
              <a:rPr lang="en-US" dirty="0"/>
              <a:t>C</a:t>
            </a:r>
            <a:r>
              <a:rPr lang="ru-RU" dirty="0"/>
              <a:t>)= 100% - 75% = 25%</a:t>
            </a:r>
            <a:endParaRPr lang="uk-UA" dirty="0"/>
          </a:p>
        </p:txBody>
      </p:sp>
      <p:sp>
        <p:nvSpPr>
          <p:cNvPr id="15" name="TextBox 14"/>
          <p:cNvSpPr txBox="1"/>
          <p:nvPr/>
        </p:nvSpPr>
        <p:spPr>
          <a:xfrm>
            <a:off x="946150" y="3335298"/>
            <a:ext cx="80708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3. </a:t>
            </a:r>
            <a:r>
              <a:rPr lang="uk-UA" dirty="0"/>
              <a:t>Відповідно, у 100 г такої речовини маса атомів Карбону становить 75г, атомів Гідрогену – 25г. Знаходимо кількість речовини атомів Карбону та гідрогену у 100 г нашої речовини: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828800" y="4381500"/>
            <a:ext cx="81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ʋ(С) = </a:t>
            </a:r>
            <a:endParaRPr lang="uk-UA" dirty="0"/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2552700" y="4585732"/>
            <a:ext cx="11938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768600" y="4184134"/>
            <a:ext cx="723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</a:t>
            </a:r>
            <a:r>
              <a:rPr lang="ru-RU" dirty="0"/>
              <a:t>(</a:t>
            </a:r>
            <a:r>
              <a:rPr lang="en-US" dirty="0"/>
              <a:t>C</a:t>
            </a:r>
            <a:r>
              <a:rPr lang="ru-RU" dirty="0"/>
              <a:t>) </a:t>
            </a:r>
            <a:endParaRPr lang="uk-UA" dirty="0"/>
          </a:p>
        </p:txBody>
      </p:sp>
      <p:sp>
        <p:nvSpPr>
          <p:cNvPr id="20" name="TextBox 19"/>
          <p:cNvSpPr txBox="1"/>
          <p:nvPr/>
        </p:nvSpPr>
        <p:spPr>
          <a:xfrm>
            <a:off x="2768600" y="4585732"/>
            <a:ext cx="723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Ar</a:t>
            </a:r>
            <a:r>
              <a:rPr lang="ru-RU" dirty="0"/>
              <a:t> (</a:t>
            </a:r>
            <a:r>
              <a:rPr lang="en-US" dirty="0"/>
              <a:t>C</a:t>
            </a:r>
            <a:r>
              <a:rPr lang="ru-RU" dirty="0"/>
              <a:t>) </a:t>
            </a:r>
            <a:endParaRPr lang="uk-UA" dirty="0"/>
          </a:p>
        </p:txBody>
      </p:sp>
      <p:sp>
        <p:nvSpPr>
          <p:cNvPr id="21" name="TextBox 20"/>
          <p:cNvSpPr txBox="1"/>
          <p:nvPr/>
        </p:nvSpPr>
        <p:spPr>
          <a:xfrm>
            <a:off x="3746500" y="4382532"/>
            <a:ext cx="361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=</a:t>
            </a:r>
            <a:endParaRPr lang="uk-UA" dirty="0"/>
          </a:p>
        </p:txBody>
      </p:sp>
      <p:sp>
        <p:nvSpPr>
          <p:cNvPr id="22" name="TextBox 21"/>
          <p:cNvSpPr txBox="1"/>
          <p:nvPr/>
        </p:nvSpPr>
        <p:spPr>
          <a:xfrm>
            <a:off x="4168775" y="4083924"/>
            <a:ext cx="6318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75</a:t>
            </a:r>
            <a:endParaRPr lang="uk-UA" dirty="0"/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 flipV="1">
            <a:off x="4016375" y="4553466"/>
            <a:ext cx="784225" cy="1373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4178300" y="4612880"/>
            <a:ext cx="6318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12</a:t>
            </a:r>
            <a:endParaRPr lang="uk-UA" dirty="0"/>
          </a:p>
        </p:txBody>
      </p:sp>
      <p:sp>
        <p:nvSpPr>
          <p:cNvPr id="28" name="TextBox 27"/>
          <p:cNvSpPr txBox="1"/>
          <p:nvPr/>
        </p:nvSpPr>
        <p:spPr>
          <a:xfrm>
            <a:off x="4810124" y="4350266"/>
            <a:ext cx="14636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= </a:t>
            </a:r>
            <a:r>
              <a:rPr lang="ru-RU" dirty="0"/>
              <a:t>6,25 </a:t>
            </a:r>
            <a:r>
              <a:rPr lang="uk-UA" dirty="0"/>
              <a:t>моль</a:t>
            </a:r>
            <a:endParaRPr lang="uk-UA" dirty="0"/>
          </a:p>
        </p:txBody>
      </p:sp>
      <p:sp>
        <p:nvSpPr>
          <p:cNvPr id="29" name="TextBox 28"/>
          <p:cNvSpPr txBox="1"/>
          <p:nvPr/>
        </p:nvSpPr>
        <p:spPr>
          <a:xfrm>
            <a:off x="1911350" y="5171722"/>
            <a:ext cx="81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ʋ(Н) </a:t>
            </a:r>
            <a:r>
              <a:rPr lang="uk-UA" dirty="0"/>
              <a:t>= </a:t>
            </a:r>
            <a:endParaRPr lang="uk-UA" dirty="0"/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>
            <a:off x="2641600" y="5356388"/>
            <a:ext cx="11938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2819400" y="4955064"/>
            <a:ext cx="723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</a:t>
            </a:r>
            <a:r>
              <a:rPr lang="ru-RU" dirty="0" smtClean="0"/>
              <a:t>(</a:t>
            </a:r>
            <a:r>
              <a:rPr lang="uk-UA" dirty="0"/>
              <a:t>Н</a:t>
            </a:r>
            <a:r>
              <a:rPr lang="ru-RU" dirty="0" smtClean="0"/>
              <a:t>) </a:t>
            </a:r>
            <a:endParaRPr lang="uk-UA" dirty="0"/>
          </a:p>
        </p:txBody>
      </p:sp>
      <p:sp>
        <p:nvSpPr>
          <p:cNvPr id="32" name="TextBox 31"/>
          <p:cNvSpPr txBox="1"/>
          <p:nvPr/>
        </p:nvSpPr>
        <p:spPr>
          <a:xfrm>
            <a:off x="2819400" y="5356388"/>
            <a:ext cx="81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Ar</a:t>
            </a:r>
            <a:r>
              <a:rPr lang="ru-RU" dirty="0"/>
              <a:t> </a:t>
            </a:r>
            <a:r>
              <a:rPr lang="ru-RU" dirty="0" smtClean="0"/>
              <a:t>(</a:t>
            </a:r>
            <a:r>
              <a:rPr lang="uk-UA" dirty="0"/>
              <a:t>Н</a:t>
            </a:r>
            <a:r>
              <a:rPr lang="ru-RU" dirty="0" smtClean="0"/>
              <a:t>) </a:t>
            </a:r>
            <a:endParaRPr lang="uk-UA" dirty="0"/>
          </a:p>
        </p:txBody>
      </p:sp>
      <p:sp>
        <p:nvSpPr>
          <p:cNvPr id="33" name="TextBox 32"/>
          <p:cNvSpPr txBox="1"/>
          <p:nvPr/>
        </p:nvSpPr>
        <p:spPr>
          <a:xfrm>
            <a:off x="3876675" y="5172754"/>
            <a:ext cx="361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=</a:t>
            </a:r>
            <a:endParaRPr lang="uk-UA" dirty="0"/>
          </a:p>
        </p:txBody>
      </p:sp>
      <p:cxnSp>
        <p:nvCxnSpPr>
          <p:cNvPr id="34" name="Прямая соединительная линия 33"/>
          <p:cNvCxnSpPr/>
          <p:nvPr/>
        </p:nvCxnSpPr>
        <p:spPr>
          <a:xfrm flipV="1">
            <a:off x="4108450" y="5342656"/>
            <a:ext cx="784225" cy="1373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4184649" y="4955064"/>
            <a:ext cx="6318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2</a:t>
            </a:r>
            <a:r>
              <a:rPr lang="ru-RU" dirty="0" smtClean="0"/>
              <a:t>5</a:t>
            </a:r>
            <a:endParaRPr lang="uk-UA" dirty="0"/>
          </a:p>
        </p:txBody>
      </p:sp>
      <p:sp>
        <p:nvSpPr>
          <p:cNvPr id="36" name="TextBox 35"/>
          <p:cNvSpPr txBox="1"/>
          <p:nvPr/>
        </p:nvSpPr>
        <p:spPr>
          <a:xfrm>
            <a:off x="4247356" y="5360200"/>
            <a:ext cx="3222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</a:t>
            </a:r>
            <a:endParaRPr lang="uk-UA" dirty="0"/>
          </a:p>
        </p:txBody>
      </p:sp>
      <p:sp>
        <p:nvSpPr>
          <p:cNvPr id="37" name="TextBox 36"/>
          <p:cNvSpPr txBox="1"/>
          <p:nvPr/>
        </p:nvSpPr>
        <p:spPr>
          <a:xfrm>
            <a:off x="4892675" y="5175534"/>
            <a:ext cx="14636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= </a:t>
            </a:r>
            <a:r>
              <a:rPr lang="ru-RU" dirty="0" smtClean="0"/>
              <a:t>25 </a:t>
            </a:r>
            <a:r>
              <a:rPr lang="uk-UA" dirty="0"/>
              <a:t>моль</a:t>
            </a:r>
            <a:endParaRPr lang="uk-UA" dirty="0"/>
          </a:p>
        </p:txBody>
      </p:sp>
      <p:sp>
        <p:nvSpPr>
          <p:cNvPr id="38" name="TextBox 37"/>
          <p:cNvSpPr txBox="1"/>
          <p:nvPr/>
        </p:nvSpPr>
        <p:spPr>
          <a:xfrm>
            <a:off x="765175" y="5729532"/>
            <a:ext cx="8070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4. </a:t>
            </a:r>
            <a:r>
              <a:rPr lang="uk-UA" dirty="0" err="1"/>
              <a:t>Логічно</a:t>
            </a:r>
            <a:r>
              <a:rPr lang="uk-UA" dirty="0"/>
              <a:t>, що: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857250" y="6098864"/>
            <a:ext cx="8070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х:у = </a:t>
            </a:r>
            <a:r>
              <a:rPr lang="en-US" dirty="0"/>
              <a:t>n(C): n(H)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993591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11" grpId="0"/>
      <p:bldP spid="12" grpId="0"/>
      <p:bldP spid="13" grpId="0"/>
      <p:bldP spid="14" grpId="0"/>
      <p:bldP spid="15" grpId="0"/>
      <p:bldP spid="16" grpId="0"/>
      <p:bldP spid="19" grpId="0"/>
      <p:bldP spid="20" grpId="0"/>
      <p:bldP spid="21" grpId="0"/>
      <p:bldP spid="22" grpId="0"/>
      <p:bldP spid="27" grpId="0"/>
      <p:bldP spid="28" grpId="0"/>
      <p:bldP spid="29" grpId="0"/>
      <p:bldP spid="31" grpId="0"/>
      <p:bldP spid="32" grpId="0"/>
      <p:bldP spid="33" grpId="0"/>
      <p:bldP spid="35" grpId="0"/>
      <p:bldP spid="36" grpId="0"/>
      <p:bldP spid="37" grpId="0"/>
      <p:bldP spid="38" grpId="0"/>
      <p:bldP spid="3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/>
          <p:cNvSpPr txBox="1"/>
          <p:nvPr/>
        </p:nvSpPr>
        <p:spPr>
          <a:xfrm>
            <a:off x="857250" y="117164"/>
            <a:ext cx="8070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отже</a:t>
            </a:r>
            <a:r>
              <a:rPr lang="uk-UA" dirty="0" smtClean="0"/>
              <a:t>:</a:t>
            </a:r>
            <a:endParaRPr lang="uk-UA" dirty="0"/>
          </a:p>
        </p:txBody>
      </p:sp>
      <p:sp>
        <p:nvSpPr>
          <p:cNvPr id="30" name="TextBox 29"/>
          <p:cNvSpPr txBox="1"/>
          <p:nvPr/>
        </p:nvSpPr>
        <p:spPr>
          <a:xfrm>
            <a:off x="1009650" y="638896"/>
            <a:ext cx="8070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х:у = 6,25</a:t>
            </a:r>
            <a:r>
              <a:rPr lang="ru-RU" dirty="0"/>
              <a:t>: </a:t>
            </a:r>
            <a:r>
              <a:rPr lang="uk-UA" dirty="0"/>
              <a:t>25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225550" y="1160628"/>
            <a:ext cx="80708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5. Щоб отримати цілі числа у співвідношенні, обидва числа ділимо на найменше з них: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35100" y="20193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х:у =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2019300" y="2203966"/>
            <a:ext cx="889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2019300" y="1802368"/>
            <a:ext cx="647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6,25</a:t>
            </a:r>
            <a:endParaRPr lang="uk-UA" dirty="0"/>
          </a:p>
        </p:txBody>
      </p:sp>
      <p:sp>
        <p:nvSpPr>
          <p:cNvPr id="59" name="TextBox 58"/>
          <p:cNvSpPr txBox="1"/>
          <p:nvPr/>
        </p:nvSpPr>
        <p:spPr>
          <a:xfrm>
            <a:off x="2063750" y="2203966"/>
            <a:ext cx="647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6,25</a:t>
            </a:r>
            <a:endParaRPr lang="uk-UA" dirty="0"/>
          </a:p>
        </p:txBody>
      </p:sp>
      <p:sp>
        <p:nvSpPr>
          <p:cNvPr id="60" name="TextBox 59"/>
          <p:cNvSpPr txBox="1"/>
          <p:nvPr/>
        </p:nvSpPr>
        <p:spPr>
          <a:xfrm>
            <a:off x="2908300" y="2032000"/>
            <a:ext cx="266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:</a:t>
            </a:r>
            <a:endParaRPr lang="uk-UA" dirty="0"/>
          </a:p>
        </p:txBody>
      </p:sp>
      <p:cxnSp>
        <p:nvCxnSpPr>
          <p:cNvPr id="61" name="Прямая соединительная линия 60"/>
          <p:cNvCxnSpPr/>
          <p:nvPr/>
        </p:nvCxnSpPr>
        <p:spPr>
          <a:xfrm>
            <a:off x="3175000" y="2216666"/>
            <a:ext cx="889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3295650" y="1833602"/>
            <a:ext cx="647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25</a:t>
            </a:r>
            <a:endParaRPr lang="uk-UA" dirty="0"/>
          </a:p>
        </p:txBody>
      </p:sp>
      <p:sp>
        <p:nvSpPr>
          <p:cNvPr id="63" name="TextBox 62"/>
          <p:cNvSpPr txBox="1"/>
          <p:nvPr/>
        </p:nvSpPr>
        <p:spPr>
          <a:xfrm>
            <a:off x="3321050" y="2324100"/>
            <a:ext cx="647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6,25</a:t>
            </a:r>
            <a:endParaRPr lang="uk-UA" dirty="0"/>
          </a:p>
        </p:txBody>
      </p:sp>
      <p:sp>
        <p:nvSpPr>
          <p:cNvPr id="64" name="TextBox 63"/>
          <p:cNvSpPr txBox="1"/>
          <p:nvPr/>
        </p:nvSpPr>
        <p:spPr>
          <a:xfrm>
            <a:off x="4064000" y="2037834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;</a:t>
            </a:r>
            <a:endParaRPr lang="uk-UA" dirty="0"/>
          </a:p>
        </p:txBody>
      </p:sp>
      <p:sp>
        <p:nvSpPr>
          <p:cNvPr id="65" name="TextBox 64"/>
          <p:cNvSpPr txBox="1"/>
          <p:nvPr/>
        </p:nvSpPr>
        <p:spPr>
          <a:xfrm>
            <a:off x="4283075" y="20320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х:у =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4787900" y="2037834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1 : 4</a:t>
            </a:r>
            <a:endParaRPr lang="uk-UA" dirty="0"/>
          </a:p>
        </p:txBody>
      </p:sp>
      <p:sp>
        <p:nvSpPr>
          <p:cNvPr id="67" name="TextBox 66"/>
          <p:cNvSpPr txBox="1"/>
          <p:nvPr/>
        </p:nvSpPr>
        <p:spPr>
          <a:xfrm>
            <a:off x="1377950" y="2693432"/>
            <a:ext cx="75501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Отже, формула речовини –</a:t>
            </a:r>
            <a:r>
              <a:rPr lang="uk-UA" b="1" dirty="0"/>
              <a:t> СН</a:t>
            </a:r>
            <a:r>
              <a:rPr lang="uk-UA" b="1" baseline="-25000" dirty="0"/>
              <a:t>4</a:t>
            </a:r>
            <a:r>
              <a:rPr lang="uk-UA" dirty="0"/>
              <a:t>. Це метан, основний елемент природного газу</a:t>
            </a:r>
          </a:p>
        </p:txBody>
      </p:sp>
    </p:spTree>
    <p:extLst>
      <p:ext uri="{BB962C8B-B14F-4D97-AF65-F5344CB8AC3E}">
        <p14:creationId xmlns:p14="http://schemas.microsoft.com/office/powerpoint/2010/main" val="4172410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1" grpId="0"/>
      <p:bldP spid="5" grpId="0"/>
      <p:bldP spid="58" grpId="0"/>
      <p:bldP spid="59" grpId="0"/>
      <p:bldP spid="60" grpId="0"/>
      <p:bldP spid="62" grpId="0"/>
      <p:bldP spid="63" grpId="0"/>
      <p:bldP spid="64" grpId="0"/>
      <p:bldP spid="65" grpId="0"/>
      <p:bldP spid="66" grpId="0"/>
      <p:bldP spid="6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460" y="113890"/>
            <a:ext cx="8498540" cy="998742"/>
          </a:xfrm>
        </p:spPr>
        <p:txBody>
          <a:bodyPr>
            <a:normAutofit fontScale="90000"/>
          </a:bodyPr>
          <a:lstStyle/>
          <a:p>
            <a:r>
              <a:rPr lang="en-US" sz="2700" dirty="0" smtClean="0"/>
              <a:t>   </a:t>
            </a:r>
            <a:r>
              <a:rPr lang="uk-UA" sz="2700" dirty="0" smtClean="0"/>
              <a:t>Задача №2</a:t>
            </a:r>
            <a:br>
              <a:rPr lang="uk-UA" sz="2700" dirty="0" smtClean="0"/>
            </a:br>
            <a:r>
              <a:rPr lang="uk-UA" sz="2700" dirty="0"/>
              <a:t>Виведіть формулу вуглеводню, у якому масова частка Гідрогену становить 18,2</a:t>
            </a:r>
            <a:r>
              <a:rPr lang="uk-UA" sz="2700" dirty="0" smtClean="0"/>
              <a:t>%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422400" y="1346200"/>
            <a:ext cx="101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Дано: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22400" y="1708666"/>
            <a:ext cx="157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w(H) = 18,2%</a:t>
            </a:r>
            <a:endParaRPr lang="uk-UA" dirty="0"/>
          </a:p>
        </p:txBody>
      </p:sp>
      <p:sp>
        <p:nvSpPr>
          <p:cNvPr id="5" name="TextBox 4"/>
          <p:cNvSpPr txBox="1"/>
          <p:nvPr/>
        </p:nvSpPr>
        <p:spPr>
          <a:xfrm>
            <a:off x="1473200" y="2077998"/>
            <a:ext cx="157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C</a:t>
            </a:r>
            <a:r>
              <a:rPr lang="en-US" baseline="-25000" dirty="0" err="1"/>
              <a:t>x</a:t>
            </a:r>
            <a:r>
              <a:rPr lang="en-US" dirty="0" err="1"/>
              <a:t>H</a:t>
            </a:r>
            <a:r>
              <a:rPr lang="en-US" baseline="-25000" dirty="0" err="1"/>
              <a:t>y</a:t>
            </a:r>
            <a:r>
              <a:rPr lang="en-US" dirty="0"/>
              <a:t> = ?</a:t>
            </a:r>
            <a:endParaRPr lang="uk-UA" dirty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1422400" y="2077998"/>
            <a:ext cx="18034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2819400" y="1346200"/>
            <a:ext cx="12700" cy="110113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733800" y="976868"/>
            <a:ext cx="2552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Розв’язання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022600" y="1498600"/>
            <a:ext cx="612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uk-UA" dirty="0" smtClean="0"/>
              <a:t>1. Нехай </a:t>
            </a:r>
            <a:r>
              <a:rPr lang="uk-UA" dirty="0"/>
              <a:t>число атомів Карбону дорівнює </a:t>
            </a:r>
            <a:r>
              <a:rPr lang="uk-UA" b="1" dirty="0"/>
              <a:t>х</a:t>
            </a:r>
            <a:r>
              <a:rPr lang="uk-UA" dirty="0"/>
              <a:t>, Гідрогену – </a:t>
            </a:r>
            <a:r>
              <a:rPr lang="uk-UA" b="1" dirty="0"/>
              <a:t>у</a:t>
            </a:r>
            <a:r>
              <a:rPr lang="uk-UA" dirty="0"/>
              <a:t>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175000" y="1835666"/>
            <a:ext cx="586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uk-UA" dirty="0" smtClean="0"/>
              <a:t>2. Знаходимо </a:t>
            </a:r>
            <a:r>
              <a:rPr lang="uk-UA" dirty="0"/>
              <a:t>масову частку Карбону у сполуці: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352800" y="2172732"/>
            <a:ext cx="586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w(C)= 100% - w(H) = 100% - 18,2% = 81,8%</a:t>
            </a:r>
            <a:endParaRPr lang="uk-UA" dirty="0"/>
          </a:p>
        </p:txBody>
      </p:sp>
      <p:sp>
        <p:nvSpPr>
          <p:cNvPr id="14" name="TextBox 13"/>
          <p:cNvSpPr txBox="1"/>
          <p:nvPr/>
        </p:nvSpPr>
        <p:spPr>
          <a:xfrm>
            <a:off x="1422400" y="2556828"/>
            <a:ext cx="7620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uk-UA" dirty="0" smtClean="0"/>
              <a:t>3. У </a:t>
            </a:r>
            <a:r>
              <a:rPr lang="uk-UA" dirty="0"/>
              <a:t>100 г такої речовини маса атомів Карбону становить 81,8 г, атомів Гідрогену – 18,2 г. Знаходимо кількість речовини атомів Карбону та Гідрогену у складі цієї речовини: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700" y="3765034"/>
            <a:ext cx="901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</a:t>
            </a:r>
            <a:r>
              <a:rPr lang="ru-RU" dirty="0"/>
              <a:t>(</a:t>
            </a:r>
            <a:r>
              <a:rPr lang="en-US" dirty="0"/>
              <a:t>C</a:t>
            </a:r>
            <a:r>
              <a:rPr lang="ru-RU" dirty="0"/>
              <a:t>) = </a:t>
            </a:r>
            <a:endParaRPr lang="uk-UA" dirty="0"/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1752600" y="3949700"/>
            <a:ext cx="9271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873250" y="3480158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</a:t>
            </a:r>
            <a:r>
              <a:rPr lang="ru-RU" dirty="0"/>
              <a:t>(</a:t>
            </a:r>
            <a:r>
              <a:rPr lang="en-US" dirty="0"/>
              <a:t>C</a:t>
            </a:r>
            <a:r>
              <a:rPr lang="ru-RU" dirty="0"/>
              <a:t>) </a:t>
            </a:r>
            <a:endParaRPr lang="uk-UA" dirty="0"/>
          </a:p>
        </p:txBody>
      </p:sp>
      <p:sp>
        <p:nvSpPr>
          <p:cNvPr id="20" name="TextBox 19"/>
          <p:cNvSpPr txBox="1"/>
          <p:nvPr/>
        </p:nvSpPr>
        <p:spPr>
          <a:xfrm>
            <a:off x="1930400" y="400189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Ar</a:t>
            </a:r>
            <a:r>
              <a:rPr lang="ru-RU" dirty="0"/>
              <a:t>(</a:t>
            </a:r>
            <a:r>
              <a:rPr lang="en-US" dirty="0"/>
              <a:t>C</a:t>
            </a:r>
            <a:r>
              <a:rPr lang="ru-RU" dirty="0"/>
              <a:t>) </a:t>
            </a:r>
            <a:endParaRPr lang="uk-UA" dirty="0"/>
          </a:p>
        </p:txBody>
      </p:sp>
      <p:sp>
        <p:nvSpPr>
          <p:cNvPr id="21" name="TextBox 20"/>
          <p:cNvSpPr txBox="1"/>
          <p:nvPr/>
        </p:nvSpPr>
        <p:spPr>
          <a:xfrm>
            <a:off x="2705100" y="3765034"/>
            <a:ext cx="342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=</a:t>
            </a:r>
            <a:r>
              <a:rPr lang="ru-RU" dirty="0" smtClean="0"/>
              <a:t> </a:t>
            </a:r>
            <a:endParaRPr lang="uk-UA" dirty="0"/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>
            <a:off x="3048000" y="3927080"/>
            <a:ext cx="9271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3175000" y="3505916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81,8</a:t>
            </a:r>
            <a:r>
              <a:rPr lang="ru-RU" dirty="0" smtClean="0"/>
              <a:t> </a:t>
            </a:r>
            <a:endParaRPr lang="uk-UA" dirty="0"/>
          </a:p>
        </p:txBody>
      </p:sp>
      <p:sp>
        <p:nvSpPr>
          <p:cNvPr id="24" name="TextBox 23"/>
          <p:cNvSpPr txBox="1"/>
          <p:nvPr/>
        </p:nvSpPr>
        <p:spPr>
          <a:xfrm>
            <a:off x="3251200" y="3996772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12</a:t>
            </a:r>
            <a:r>
              <a:rPr lang="ru-RU" dirty="0" smtClean="0"/>
              <a:t> </a:t>
            </a:r>
            <a:endParaRPr lang="uk-UA" dirty="0"/>
          </a:p>
        </p:txBody>
      </p:sp>
      <p:sp>
        <p:nvSpPr>
          <p:cNvPr id="25" name="TextBox 24"/>
          <p:cNvSpPr txBox="1"/>
          <p:nvPr/>
        </p:nvSpPr>
        <p:spPr>
          <a:xfrm>
            <a:off x="3975100" y="3753724"/>
            <a:ext cx="142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= 6, 82 моль</a:t>
            </a:r>
            <a:r>
              <a:rPr lang="ru-RU" dirty="0" smtClean="0"/>
              <a:t> </a:t>
            </a:r>
            <a:endParaRPr lang="uk-UA" dirty="0"/>
          </a:p>
        </p:txBody>
      </p:sp>
      <p:sp>
        <p:nvSpPr>
          <p:cNvPr id="26" name="TextBox 25"/>
          <p:cNvSpPr txBox="1"/>
          <p:nvPr/>
        </p:nvSpPr>
        <p:spPr>
          <a:xfrm>
            <a:off x="971550" y="4793734"/>
            <a:ext cx="901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</a:t>
            </a:r>
            <a:r>
              <a:rPr lang="ru-RU" dirty="0" smtClean="0"/>
              <a:t>(</a:t>
            </a:r>
            <a:r>
              <a:rPr lang="uk-UA" dirty="0"/>
              <a:t>Н</a:t>
            </a:r>
            <a:r>
              <a:rPr lang="ru-RU" dirty="0" smtClean="0"/>
              <a:t>) </a:t>
            </a:r>
            <a:r>
              <a:rPr lang="ru-RU" dirty="0"/>
              <a:t>= </a:t>
            </a:r>
            <a:endParaRPr lang="uk-UA" dirty="0"/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1689100" y="4978400"/>
            <a:ext cx="9271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1752600" y="459879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</a:t>
            </a:r>
            <a:r>
              <a:rPr lang="ru-RU" dirty="0" smtClean="0"/>
              <a:t>(</a:t>
            </a:r>
            <a:r>
              <a:rPr lang="uk-UA" dirty="0"/>
              <a:t>Н</a:t>
            </a:r>
            <a:r>
              <a:rPr lang="ru-RU" dirty="0" smtClean="0"/>
              <a:t>) </a:t>
            </a:r>
            <a:endParaRPr lang="uk-UA" dirty="0"/>
          </a:p>
        </p:txBody>
      </p:sp>
      <p:sp>
        <p:nvSpPr>
          <p:cNvPr id="30" name="TextBox 29"/>
          <p:cNvSpPr txBox="1"/>
          <p:nvPr/>
        </p:nvSpPr>
        <p:spPr>
          <a:xfrm>
            <a:off x="1809750" y="4981538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Ar</a:t>
            </a:r>
            <a:r>
              <a:rPr lang="ru-RU" dirty="0" smtClean="0"/>
              <a:t>(</a:t>
            </a:r>
            <a:r>
              <a:rPr lang="uk-UA" dirty="0"/>
              <a:t>Н</a:t>
            </a:r>
            <a:r>
              <a:rPr lang="ru-RU" dirty="0" smtClean="0"/>
              <a:t>) </a:t>
            </a:r>
            <a:endParaRPr lang="uk-UA" dirty="0"/>
          </a:p>
        </p:txBody>
      </p:sp>
      <p:sp>
        <p:nvSpPr>
          <p:cNvPr id="31" name="TextBox 30"/>
          <p:cNvSpPr txBox="1"/>
          <p:nvPr/>
        </p:nvSpPr>
        <p:spPr>
          <a:xfrm>
            <a:off x="2654300" y="4796872"/>
            <a:ext cx="342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=</a:t>
            </a:r>
            <a:r>
              <a:rPr lang="ru-RU" dirty="0" smtClean="0"/>
              <a:t> </a:t>
            </a:r>
            <a:endParaRPr lang="uk-UA" dirty="0"/>
          </a:p>
        </p:txBody>
      </p:sp>
      <p:cxnSp>
        <p:nvCxnSpPr>
          <p:cNvPr id="32" name="Прямая соединительная линия 31"/>
          <p:cNvCxnSpPr/>
          <p:nvPr/>
        </p:nvCxnSpPr>
        <p:spPr>
          <a:xfrm>
            <a:off x="2876550" y="4984318"/>
            <a:ext cx="9271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2984500" y="459879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18,2</a:t>
            </a:r>
            <a:r>
              <a:rPr lang="ru-RU" dirty="0" smtClean="0"/>
              <a:t> </a:t>
            </a:r>
            <a:endParaRPr lang="uk-UA" dirty="0"/>
          </a:p>
        </p:txBody>
      </p:sp>
      <p:sp>
        <p:nvSpPr>
          <p:cNvPr id="34" name="TextBox 33"/>
          <p:cNvSpPr txBox="1"/>
          <p:nvPr/>
        </p:nvSpPr>
        <p:spPr>
          <a:xfrm>
            <a:off x="3073400" y="4992574"/>
            <a:ext cx="342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1</a:t>
            </a:r>
            <a:r>
              <a:rPr lang="ru-RU" dirty="0" smtClean="0"/>
              <a:t> </a:t>
            </a:r>
            <a:endParaRPr lang="uk-UA" dirty="0"/>
          </a:p>
        </p:txBody>
      </p:sp>
      <p:sp>
        <p:nvSpPr>
          <p:cNvPr id="35" name="TextBox 34"/>
          <p:cNvSpPr txBox="1"/>
          <p:nvPr/>
        </p:nvSpPr>
        <p:spPr>
          <a:xfrm>
            <a:off x="3860800" y="4783456"/>
            <a:ext cx="142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= 18,2 моль</a:t>
            </a:r>
            <a:r>
              <a:rPr lang="ru-RU" dirty="0" smtClean="0"/>
              <a:t> </a:t>
            </a:r>
            <a:endParaRPr lang="uk-UA" dirty="0"/>
          </a:p>
        </p:txBody>
      </p:sp>
      <p:sp>
        <p:nvSpPr>
          <p:cNvPr id="37" name="Прямоугольник 36"/>
          <p:cNvSpPr/>
          <p:nvPr/>
        </p:nvSpPr>
        <p:spPr>
          <a:xfrm>
            <a:off x="634369" y="5361906"/>
            <a:ext cx="84080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4.Логічно, що: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2679700" y="5546572"/>
            <a:ext cx="15808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/>
              <a:t>х:у = </a:t>
            </a:r>
            <a:r>
              <a:rPr lang="en-US" dirty="0"/>
              <a:t>n(C): n(H)</a:t>
            </a:r>
            <a:endParaRPr lang="uk-UA" dirty="0"/>
          </a:p>
        </p:txBody>
      </p:sp>
      <p:sp>
        <p:nvSpPr>
          <p:cNvPr id="39" name="Прямоугольник 38"/>
          <p:cNvSpPr/>
          <p:nvPr/>
        </p:nvSpPr>
        <p:spPr>
          <a:xfrm>
            <a:off x="788427" y="6012934"/>
            <a:ext cx="7606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/>
              <a:t>Отже: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2679700" y="6375400"/>
            <a:ext cx="16049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/>
              <a:t>х:у = 6,82</a:t>
            </a:r>
            <a:r>
              <a:rPr lang="en-US" dirty="0"/>
              <a:t>: </a:t>
            </a:r>
            <a:r>
              <a:rPr lang="uk-UA" dirty="0"/>
              <a:t>18,2</a:t>
            </a:r>
          </a:p>
        </p:txBody>
      </p:sp>
    </p:spTree>
    <p:extLst>
      <p:ext uri="{BB962C8B-B14F-4D97-AF65-F5344CB8AC3E}">
        <p14:creationId xmlns:p14="http://schemas.microsoft.com/office/powerpoint/2010/main" val="3993591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10" grpId="0"/>
      <p:bldP spid="11" grpId="0"/>
      <p:bldP spid="12" grpId="0"/>
      <p:bldP spid="13" grpId="0"/>
      <p:bldP spid="14" grpId="0"/>
      <p:bldP spid="15" grpId="0"/>
      <p:bldP spid="19" grpId="0"/>
      <p:bldP spid="20" grpId="0"/>
      <p:bldP spid="21" grpId="0"/>
      <p:bldP spid="23" grpId="0"/>
      <p:bldP spid="24" grpId="0"/>
      <p:bldP spid="25" grpId="0"/>
      <p:bldP spid="26" grpId="0"/>
      <p:bldP spid="28" grpId="0"/>
      <p:bldP spid="30" grpId="0"/>
      <p:bldP spid="31" grpId="0"/>
      <p:bldP spid="33" grpId="0"/>
      <p:bldP spid="34" grpId="0"/>
      <p:bldP spid="35" grpId="0"/>
      <p:bldP spid="37" grpId="0"/>
      <p:bldP spid="38" grpId="0"/>
      <p:bldP spid="39" grpId="0"/>
      <p:bldP spid="4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12800" y="0"/>
            <a:ext cx="8331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4. отже, співвідношення атомів Карбону та Гідрогену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384187" y="369332"/>
            <a:ext cx="25942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х:у = 6,82 : 18,2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257300" y="772299"/>
            <a:ext cx="78867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5. Але число атомів має бути цілим, тому обидва числа у співвідношенні ділимо на найменше – 6,82. Отримуємо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85899" y="1644134"/>
            <a:ext cx="7239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х: у = </a:t>
            </a:r>
            <a:endParaRPr lang="uk-UA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2079387" y="1828800"/>
            <a:ext cx="129710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362200" y="1418630"/>
            <a:ext cx="7239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6,82 </a:t>
            </a:r>
            <a:endParaRPr lang="uk-UA" dirty="0"/>
          </a:p>
        </p:txBody>
      </p:sp>
      <p:sp>
        <p:nvSpPr>
          <p:cNvPr id="11" name="TextBox 10"/>
          <p:cNvSpPr txBox="1"/>
          <p:nvPr/>
        </p:nvSpPr>
        <p:spPr>
          <a:xfrm>
            <a:off x="2330827" y="1837730"/>
            <a:ext cx="7239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6,82 </a:t>
            </a:r>
            <a:endParaRPr lang="uk-UA" dirty="0"/>
          </a:p>
        </p:txBody>
      </p:sp>
      <p:sp>
        <p:nvSpPr>
          <p:cNvPr id="12" name="TextBox 11"/>
          <p:cNvSpPr txBox="1"/>
          <p:nvPr/>
        </p:nvSpPr>
        <p:spPr>
          <a:xfrm>
            <a:off x="3376494" y="1661994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:</a:t>
            </a: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3681293" y="1846660"/>
            <a:ext cx="129710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967895" y="1459468"/>
            <a:ext cx="7239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18,2 </a:t>
            </a:r>
            <a:endParaRPr lang="uk-UA" dirty="0"/>
          </a:p>
        </p:txBody>
      </p:sp>
      <p:sp>
        <p:nvSpPr>
          <p:cNvPr id="15" name="TextBox 14"/>
          <p:cNvSpPr txBox="1"/>
          <p:nvPr/>
        </p:nvSpPr>
        <p:spPr>
          <a:xfrm>
            <a:off x="4006372" y="1864162"/>
            <a:ext cx="7239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6,82 </a:t>
            </a:r>
            <a:endParaRPr lang="uk-UA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5015644" y="1644134"/>
            <a:ext cx="1047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/>
              <a:t>= 1 : 2,67</a:t>
            </a:r>
            <a:endParaRPr lang="uk-UA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1395294" y="2233494"/>
            <a:ext cx="76598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6. Отже, все одно не ціле! Щоб у співвідношенні отримати найменші цілі числа, знадобиться помножити обидва числа на 3: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3167512" y="2885659"/>
            <a:ext cx="24016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/>
              <a:t>х:у = 1*3 : 2,67 *3 ≈ 3:8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1090494" y="3239216"/>
            <a:ext cx="79646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Таким чином, молекулярна формула сполуки – </a:t>
            </a:r>
            <a:r>
              <a:rPr lang="uk-UA" b="1" dirty="0"/>
              <a:t>С</a:t>
            </a:r>
            <a:r>
              <a:rPr lang="uk-UA" b="1" baseline="-25000" dirty="0"/>
              <a:t>3</a:t>
            </a:r>
            <a:r>
              <a:rPr lang="uk-UA" b="1" dirty="0"/>
              <a:t>Н</a:t>
            </a:r>
            <a:r>
              <a:rPr lang="uk-UA" b="1" baseline="-25000" dirty="0"/>
              <a:t>8</a:t>
            </a:r>
            <a:r>
              <a:rPr lang="uk-UA" dirty="0"/>
              <a:t>, пропан.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997130" y="3608548"/>
            <a:ext cx="805796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Пропан – один з основних компонентів скрапленого газу.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698500" y="4267200"/>
            <a:ext cx="8356599" cy="2159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2000" b="1" dirty="0">
                <a:solidFill>
                  <a:srgbClr val="0070C0"/>
                </a:solidFill>
              </a:rPr>
              <a:t>Зверніть увагу! Якщо під час розв’язання аналогічних задач ви отримаєте, наприклад, співвідношення 1:1,5, то щоб отримати цілі числа, кожне число треба помножити на 2 (індекси дорівнюватимуть 2 і 3). А якщо співвідношення 1:  1,33 або 1: 2,66 – треба помножити на 3 ( індекси дорівнюватимуть 3 і 4 або 3 і 8 відповідно)</a:t>
            </a:r>
          </a:p>
        </p:txBody>
      </p:sp>
    </p:spTree>
    <p:extLst>
      <p:ext uri="{BB962C8B-B14F-4D97-AF65-F5344CB8AC3E}">
        <p14:creationId xmlns:p14="http://schemas.microsoft.com/office/powerpoint/2010/main" val="3993591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10" grpId="0"/>
      <p:bldP spid="11" grpId="0"/>
      <p:bldP spid="12" grpId="0"/>
      <p:bldP spid="14" grpId="0"/>
      <p:bldP spid="15" grpId="0"/>
      <p:bldP spid="17" grpId="0"/>
      <p:bldP spid="18" grpId="0"/>
      <p:bldP spid="19" grpId="0"/>
      <p:bldP spid="20" grpId="0"/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"/>
            <a:ext cx="9144000" cy="595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3591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55" t="1651" r="10115" b="15052"/>
          <a:stretch/>
        </p:blipFill>
        <p:spPr bwMode="auto">
          <a:xfrm>
            <a:off x="0" y="266700"/>
            <a:ext cx="9144000" cy="557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3591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460" y="278990"/>
            <a:ext cx="8498540" cy="99874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  </a:t>
            </a:r>
            <a:r>
              <a:rPr lang="uk-UA" sz="2700" dirty="0"/>
              <a:t>Задача №3</a:t>
            </a:r>
            <a:br>
              <a:rPr lang="uk-UA" sz="2700" dirty="0"/>
            </a:br>
            <a:r>
              <a:rPr lang="uk-UA" sz="2700" dirty="0"/>
              <a:t>Вуглеводень містить у своєму складі Карбон, масова частка якого становить 80%, і Гідроген. Відносна густина вуглеводню за гелієм дорівнює 7,5. Виведіть молекулярну формулу </a:t>
            </a:r>
            <a:r>
              <a:rPr lang="uk-UA" sz="2700" dirty="0" smtClean="0"/>
              <a:t>речовини.</a:t>
            </a:r>
            <a:endParaRPr lang="en-US" sz="27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338435" y="1809234"/>
            <a:ext cx="7521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/>
              <a:t>Дано: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338435" y="2178566"/>
            <a:ext cx="12346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w(C) = 80%</a:t>
            </a:r>
            <a:endParaRPr lang="uk-UA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338435" y="2547898"/>
            <a:ext cx="10134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D</a:t>
            </a:r>
            <a:r>
              <a:rPr lang="en-US" baseline="-25000" dirty="0" err="1"/>
              <a:t>He</a:t>
            </a:r>
            <a:r>
              <a:rPr lang="en-US" dirty="0"/>
              <a:t> = 7,5</a:t>
            </a:r>
            <a:endParaRPr lang="uk-UA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386524" y="2935764"/>
            <a:ext cx="9172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C</a:t>
            </a:r>
            <a:r>
              <a:rPr lang="en-US" baseline="-25000" dirty="0" err="1"/>
              <a:t>x</a:t>
            </a:r>
            <a:r>
              <a:rPr lang="en-US" dirty="0" err="1"/>
              <a:t>H</a:t>
            </a:r>
            <a:r>
              <a:rPr lang="en-US" baseline="-25000" dirty="0" err="1"/>
              <a:t>y</a:t>
            </a:r>
            <a:r>
              <a:rPr lang="en-US" dirty="0"/>
              <a:t> = ?</a:t>
            </a:r>
            <a:endParaRPr lang="uk-UA"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2573068" y="2178566"/>
            <a:ext cx="0" cy="122503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1206500" y="2935764"/>
            <a:ext cx="17145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3751761" y="1655802"/>
            <a:ext cx="13610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/>
              <a:t>Розв’язання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667000" y="2040066"/>
            <a:ext cx="6350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dirty="0" smtClean="0"/>
              <a:t>1.Знаходимо </a:t>
            </a:r>
            <a:r>
              <a:rPr lang="uk-UA" dirty="0"/>
              <a:t>молекулярну масу сполуки за відносною густиною: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849893" y="2576215"/>
            <a:ext cx="11480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/>
              <a:t>М(</a:t>
            </a:r>
            <a:r>
              <a:rPr lang="en-US" dirty="0" err="1"/>
              <a:t>C</a:t>
            </a:r>
            <a:r>
              <a:rPr lang="en-US" baseline="-25000" dirty="0" err="1"/>
              <a:t>x</a:t>
            </a:r>
            <a:r>
              <a:rPr lang="en-US" dirty="0" err="1"/>
              <a:t>H</a:t>
            </a:r>
            <a:r>
              <a:rPr lang="en-US" baseline="-25000" dirty="0" err="1"/>
              <a:t>y</a:t>
            </a:r>
            <a:r>
              <a:rPr lang="uk-UA" dirty="0"/>
              <a:t>) = </a:t>
            </a:r>
            <a:endParaRPr lang="uk-UA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3919228" y="2546013"/>
            <a:ext cx="15408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D</a:t>
            </a:r>
            <a:r>
              <a:rPr lang="en-US" baseline="-25000" dirty="0" err="1"/>
              <a:t>He</a:t>
            </a:r>
            <a:r>
              <a:rPr lang="uk-UA" dirty="0"/>
              <a:t> * М(Не) = </a:t>
            </a:r>
            <a:endParaRPr lang="uk-UA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5328718" y="2547898"/>
            <a:ext cx="19917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/>
              <a:t>7,5 * 4 = 30 г/моль</a:t>
            </a:r>
            <a:endParaRPr lang="uk-UA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2667000" y="2917230"/>
            <a:ext cx="6350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dirty="0" smtClean="0"/>
              <a:t>2. Обчислюємо </a:t>
            </a:r>
            <a:r>
              <a:rPr lang="uk-UA" dirty="0"/>
              <a:t>масову частку Гідрогену в сполуці: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3157015" y="3305096"/>
            <a:ext cx="39116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w(H) = 100% - w(C) = 100% - 80% = 20%</a:t>
            </a:r>
            <a:endParaRPr lang="uk-UA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998016" y="3674428"/>
            <a:ext cx="81459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dirty="0" smtClean="0"/>
              <a:t>3. Визначаємо </a:t>
            </a:r>
            <a:r>
              <a:rPr lang="uk-UA" dirty="0"/>
              <a:t>кількість атомів Карбону та Гідрогену по формулі, використовуючи молярну масу: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990421" y="4603234"/>
            <a:ext cx="7922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n(C) = </a:t>
            </a:r>
            <a:endParaRPr lang="uk-UA" dirty="0"/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1709428" y="4815364"/>
            <a:ext cx="1140465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3" name="Прямоугольник 22"/>
          <p:cNvSpPr/>
          <p:nvPr/>
        </p:nvSpPr>
        <p:spPr>
          <a:xfrm>
            <a:off x="1723257" y="4326593"/>
            <a:ext cx="11128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Mr</a:t>
            </a:r>
            <a:r>
              <a:rPr lang="en-US" dirty="0"/>
              <a:t> * w(C)</a:t>
            </a:r>
            <a:endParaRPr lang="uk-UA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1651983" y="4815364"/>
            <a:ext cx="13997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Ar</a:t>
            </a:r>
            <a:r>
              <a:rPr lang="en-US" dirty="0"/>
              <a:t>(C)* 100% </a:t>
            </a:r>
            <a:endParaRPr lang="uk-UA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2921000" y="4603234"/>
            <a:ext cx="4058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 = </a:t>
            </a:r>
            <a:endParaRPr lang="uk-UA" dirty="0"/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3307092" y="4787900"/>
            <a:ext cx="1140465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7" name="Прямоугольник 26"/>
          <p:cNvSpPr/>
          <p:nvPr/>
        </p:nvSpPr>
        <p:spPr>
          <a:xfrm>
            <a:off x="3390380" y="4320759"/>
            <a:ext cx="9332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30*80%</a:t>
            </a:r>
            <a:endParaRPr lang="uk-UA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3307092" y="4833898"/>
            <a:ext cx="12089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12</a:t>
            </a:r>
            <a:r>
              <a:rPr lang="uk-UA" dirty="0"/>
              <a:t> * 100% </a:t>
            </a:r>
            <a:endParaRPr lang="uk-UA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4516077" y="4626928"/>
            <a:ext cx="4700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= 2</a:t>
            </a:r>
            <a:endParaRPr lang="uk-UA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969583" y="5644634"/>
            <a:ext cx="8130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n(H) = </a:t>
            </a:r>
            <a:endParaRPr lang="uk-UA" dirty="0"/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>
            <a:off x="1709426" y="5829300"/>
            <a:ext cx="1211574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Прямоугольник 31"/>
          <p:cNvSpPr/>
          <p:nvPr/>
        </p:nvSpPr>
        <p:spPr>
          <a:xfrm>
            <a:off x="1663350" y="5432504"/>
            <a:ext cx="11865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Mr</a:t>
            </a:r>
            <a:r>
              <a:rPr lang="en-US" dirty="0"/>
              <a:t> * w(H) </a:t>
            </a:r>
            <a:endParaRPr lang="uk-UA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1569367" y="5847834"/>
            <a:ext cx="14205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Ar</a:t>
            </a:r>
            <a:r>
              <a:rPr lang="en-US" dirty="0"/>
              <a:t>(H)* 100% </a:t>
            </a:r>
            <a:endParaRPr lang="uk-UA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2921000" y="5675868"/>
            <a:ext cx="4058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 = </a:t>
            </a:r>
            <a:endParaRPr lang="uk-UA" dirty="0"/>
          </a:p>
        </p:txBody>
      </p:sp>
      <p:cxnSp>
        <p:nvCxnSpPr>
          <p:cNvPr id="36" name="Прямая соединительная линия 35"/>
          <p:cNvCxnSpPr/>
          <p:nvPr/>
        </p:nvCxnSpPr>
        <p:spPr>
          <a:xfrm>
            <a:off x="3286781" y="5839936"/>
            <a:ext cx="1140465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7" name="Прямоугольник 36"/>
          <p:cNvSpPr/>
          <p:nvPr/>
        </p:nvSpPr>
        <p:spPr>
          <a:xfrm>
            <a:off x="3343230" y="5425638"/>
            <a:ext cx="9332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30*20%</a:t>
            </a:r>
            <a:endParaRPr lang="uk-UA" dirty="0"/>
          </a:p>
        </p:txBody>
      </p:sp>
      <p:sp>
        <p:nvSpPr>
          <p:cNvPr id="38" name="Прямоугольник 37"/>
          <p:cNvSpPr/>
          <p:nvPr/>
        </p:nvSpPr>
        <p:spPr>
          <a:xfrm>
            <a:off x="3365601" y="5891768"/>
            <a:ext cx="10919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1</a:t>
            </a:r>
            <a:r>
              <a:rPr lang="uk-UA" dirty="0"/>
              <a:t> * 100% </a:t>
            </a:r>
            <a:endParaRPr lang="uk-UA" dirty="0"/>
          </a:p>
        </p:txBody>
      </p:sp>
      <p:sp>
        <p:nvSpPr>
          <p:cNvPr id="39" name="Прямоугольник 38"/>
          <p:cNvSpPr/>
          <p:nvPr/>
        </p:nvSpPr>
        <p:spPr>
          <a:xfrm>
            <a:off x="4516077" y="5610304"/>
            <a:ext cx="4700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= 6</a:t>
            </a:r>
            <a:endParaRPr lang="uk-UA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916029" y="6279634"/>
            <a:ext cx="37726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/>
              <a:t>Отже, формула речовини С</a:t>
            </a:r>
            <a:r>
              <a:rPr lang="uk-UA" baseline="-25000" dirty="0"/>
              <a:t>2</a:t>
            </a:r>
            <a:r>
              <a:rPr lang="uk-UA" dirty="0"/>
              <a:t>Н</a:t>
            </a:r>
            <a:r>
              <a:rPr lang="uk-UA" baseline="-25000" dirty="0"/>
              <a:t>6</a:t>
            </a:r>
            <a:r>
              <a:rPr lang="uk-UA" dirty="0"/>
              <a:t> - етан</a:t>
            </a:r>
          </a:p>
        </p:txBody>
      </p:sp>
    </p:spTree>
    <p:extLst>
      <p:ext uri="{BB962C8B-B14F-4D97-AF65-F5344CB8AC3E}">
        <p14:creationId xmlns:p14="http://schemas.microsoft.com/office/powerpoint/2010/main" val="3993591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3" grpId="0"/>
      <p:bldP spid="24" grpId="0"/>
      <p:bldP spid="27" grpId="0"/>
      <p:bldP spid="28" grpId="0"/>
      <p:bldP spid="29" grpId="0"/>
      <p:bldP spid="30" grpId="0"/>
      <p:bldP spid="32" grpId="0"/>
      <p:bldP spid="33" grpId="0"/>
      <p:bldP spid="35" grpId="0"/>
      <p:bldP spid="37" grpId="0"/>
      <p:bldP spid="38" grpId="0"/>
      <p:bldP spid="39" grpId="0"/>
      <p:bldP spid="4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46200" y="533400"/>
            <a:ext cx="77978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/>
              <a:t>Задача №4</a:t>
            </a:r>
          </a:p>
          <a:p>
            <a:r>
              <a:rPr lang="uk-UA" sz="2400" dirty="0"/>
              <a:t>Поліція вилучила у підозрюваного шматок невідомої речовини прямокутної форми масою 200 г. що дуже схожий на вибухівку. Підозрюваний же стверджує, що це брусок звичайного господарського мила.</a:t>
            </a:r>
          </a:p>
          <a:p>
            <a:r>
              <a:rPr lang="uk-UA" sz="2400" dirty="0"/>
              <a:t>Ви – експерт-криміналіст. В лабораторії ви встановили, що відносна молекулярна маса сполуки становить 227,13. Масова частка Карбону в сполуці складає 37,02%, Гідрогену 2,22%, Нітрогену – 18,50%, а </a:t>
            </a:r>
            <a:r>
              <a:rPr lang="uk-UA" sz="2400" dirty="0" err="1"/>
              <a:t>Оксигену</a:t>
            </a:r>
            <a:r>
              <a:rPr lang="uk-UA" sz="2400" dirty="0"/>
              <a:t> – 42,26%.</a:t>
            </a:r>
          </a:p>
          <a:p>
            <a:r>
              <a:rPr lang="uk-UA" sz="2400" dirty="0"/>
              <a:t>Дізнайтеся правду – визначте істину молекулярну формулу сполуки</a:t>
            </a:r>
          </a:p>
        </p:txBody>
      </p:sp>
    </p:spTree>
    <p:extLst>
      <p:ext uri="{BB962C8B-B14F-4D97-AF65-F5344CB8AC3E}">
        <p14:creationId xmlns:p14="http://schemas.microsoft.com/office/powerpoint/2010/main" val="3993591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875</TotalTime>
  <Words>937</Words>
  <Application>Microsoft Office PowerPoint</Application>
  <PresentationFormat>Экран (4:3)</PresentationFormat>
  <Paragraphs>157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Office Theme</vt:lpstr>
      <vt:lpstr>Презентация PowerPoint</vt:lpstr>
      <vt:lpstr>Задача №1. До складу органічної речовини входять атоми Карбону, масова частка яких становить 75%, а решта –Гідроген. Виведіть молекулярну формулу речовини.</vt:lpstr>
      <vt:lpstr>Презентация PowerPoint</vt:lpstr>
      <vt:lpstr>   Задача №2 Виведіть формулу вуглеводню, у якому масова частка Гідрогену становить 18,2%</vt:lpstr>
      <vt:lpstr>Презентация PowerPoint</vt:lpstr>
      <vt:lpstr>Презентация PowerPoint</vt:lpstr>
      <vt:lpstr>Презентация PowerPoint</vt:lpstr>
      <vt:lpstr>   Задача №3 Вуглеводень містить у своєму складі Карбон, масова частка якого становить 80%, і Гідроген. Відносна густина вуглеводню за гелієм дорівнює 7,5. Виведіть молекулярну формулу речовини.</vt:lpstr>
      <vt:lpstr>Презентация PowerPoint</vt:lpstr>
      <vt:lpstr>Презентация PowerPoint</vt:lpstr>
      <vt:lpstr>   Домашнє завдання</vt:lpstr>
    </vt:vector>
  </TitlesOfParts>
  <Company>PJSC "New Engineering Technologies"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Markasian, Pavel (KIEVH)</dc:creator>
  <cp:lastModifiedBy>User</cp:lastModifiedBy>
  <cp:revision>203</cp:revision>
  <dcterms:created xsi:type="dcterms:W3CDTF">2016-11-18T14:12:19Z</dcterms:created>
  <dcterms:modified xsi:type="dcterms:W3CDTF">2022-10-20T19:02:29Z</dcterms:modified>
</cp:coreProperties>
</file>