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80" r:id="rId3"/>
    <p:sldId id="266" r:id="rId4"/>
    <p:sldId id="265" r:id="rId5"/>
    <p:sldId id="257" r:id="rId6"/>
    <p:sldId id="260" r:id="rId7"/>
    <p:sldId id="261" r:id="rId8"/>
    <p:sldId id="262" r:id="rId9"/>
    <p:sldId id="263" r:id="rId10"/>
    <p:sldId id="264" r:id="rId11"/>
    <p:sldId id="259" r:id="rId12"/>
    <p:sldId id="267" r:id="rId13"/>
    <p:sldId id="258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8" r:id="rId23"/>
    <p:sldId id="277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BE10E7-D781-494D-B542-433B6D5440D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6ABEAB5F-047D-4ADC-95C4-EB38683B2BC7}">
      <dgm:prSet/>
      <dgm:spPr>
        <a:solidFill>
          <a:srgbClr val="FF0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Digital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competence</a:t>
          </a:r>
        </a:p>
      </dgm:t>
    </dgm:pt>
    <dgm:pt modelId="{DB3606B9-93C1-413F-B8F4-6DC58AEC133D}" type="parTrans" cxnId="{BE36FBBD-773B-4EF1-957D-8534A1506987}">
      <dgm:prSet/>
      <dgm:spPr/>
      <dgm:t>
        <a:bodyPr/>
        <a:lstStyle/>
        <a:p>
          <a:endParaRPr lang="ru-RU"/>
        </a:p>
      </dgm:t>
    </dgm:pt>
    <dgm:pt modelId="{1A06D9E5-0393-4223-BF0A-60F9330EE09E}" type="sibTrans" cxnId="{BE36FBBD-773B-4EF1-957D-8534A1506987}">
      <dgm:prSet/>
      <dgm:spPr/>
      <dgm:t>
        <a:bodyPr/>
        <a:lstStyle/>
        <a:p>
          <a:endParaRPr lang="ru-RU"/>
        </a:p>
      </dgm:t>
    </dgm:pt>
    <dgm:pt modelId="{C8B11E86-D2F1-4A23-B234-2B07AD46C53F}">
      <dgm:prSet/>
      <dgm:spPr>
        <a:solidFill>
          <a:srgbClr val="FFFF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Технологічна 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862E4F-928D-48B1-8E27-4E1F877014AE}" type="parTrans" cxnId="{10132C55-16E1-47A8-ACD2-BBA006BFC8F8}">
      <dgm:prSet/>
      <dgm:spPr/>
      <dgm:t>
        <a:bodyPr/>
        <a:lstStyle/>
        <a:p>
          <a:endParaRPr lang="ru-RU"/>
        </a:p>
      </dgm:t>
    </dgm:pt>
    <dgm:pt modelId="{7583FCA7-ED50-4FAE-863A-86BADCF39853}" type="sibTrans" cxnId="{10132C55-16E1-47A8-ACD2-BBA006BFC8F8}">
      <dgm:prSet/>
      <dgm:spPr/>
      <dgm:t>
        <a:bodyPr/>
        <a:lstStyle/>
        <a:p>
          <a:endParaRPr lang="ru-RU"/>
        </a:p>
      </dgm:t>
    </dgm:pt>
    <dgm:pt modelId="{677A97DF-4DB4-400F-8B32-EDB862C56B40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Дидактико-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методична</a:t>
          </a:r>
          <a:endParaRPr kumimoji="0" lang="ru-RU" altLang="uk-UA" b="1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88222A-5DF9-40FB-8B28-17944AA21334}" type="parTrans" cxnId="{5C364FB0-09C5-446C-B022-2A6C620785D8}">
      <dgm:prSet/>
      <dgm:spPr/>
      <dgm:t>
        <a:bodyPr/>
        <a:lstStyle/>
        <a:p>
          <a:endParaRPr lang="ru-RU"/>
        </a:p>
      </dgm:t>
    </dgm:pt>
    <dgm:pt modelId="{969236B8-1FA8-494A-B221-41ABD5931269}" type="sibTrans" cxnId="{5C364FB0-09C5-446C-B022-2A6C620785D8}">
      <dgm:prSet/>
      <dgm:spPr/>
      <dgm:t>
        <a:bodyPr/>
        <a:lstStyle/>
        <a:p>
          <a:endParaRPr lang="ru-RU"/>
        </a:p>
      </dgm:t>
    </dgm:pt>
    <dgm:pt modelId="{D17EE843-C661-4FBA-8FC0-DC7CCDEB8266}">
      <dgm:prSet/>
      <dgm:spPr>
        <a:solidFill>
          <a:srgbClr val="FFC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Мотиваційна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2E62D5-D14F-42EF-A86E-EA52D666FCF0}" type="parTrans" cxnId="{DE937C5B-AC2F-4818-BE04-E7ECCCD66734}">
      <dgm:prSet/>
      <dgm:spPr/>
      <dgm:t>
        <a:bodyPr/>
        <a:lstStyle/>
        <a:p>
          <a:endParaRPr lang="ru-RU"/>
        </a:p>
      </dgm:t>
    </dgm:pt>
    <dgm:pt modelId="{3FC03A07-5829-4E87-95A0-39C8AD1F0FB9}" type="sibTrans" cxnId="{DE937C5B-AC2F-4818-BE04-E7ECCCD66734}">
      <dgm:prSet/>
      <dgm:spPr/>
      <dgm:t>
        <a:bodyPr/>
        <a:lstStyle/>
        <a:p>
          <a:endParaRPr lang="ru-RU"/>
        </a:p>
      </dgm:t>
    </dgm:pt>
    <dgm:pt modelId="{32919761-181A-4F1C-8388-3A378B46FDFF}">
      <dgm:prSet/>
      <dgm:spPr>
        <a:solidFill>
          <a:srgbClr val="00B0F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Інформаційна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317A72-2CC3-41A6-BDFC-1EC99233D538}" type="parTrans" cxnId="{BF504C1C-2A79-4251-8DEF-AE9E1B7C7AAA}">
      <dgm:prSet/>
      <dgm:spPr/>
      <dgm:t>
        <a:bodyPr/>
        <a:lstStyle/>
        <a:p>
          <a:endParaRPr lang="ru-RU"/>
        </a:p>
      </dgm:t>
    </dgm:pt>
    <dgm:pt modelId="{C9C6DD48-9583-4E2E-9CA9-FBD0B707E426}" type="sibTrans" cxnId="{BF504C1C-2A79-4251-8DEF-AE9E1B7C7AAA}">
      <dgm:prSet/>
      <dgm:spPr/>
      <dgm:t>
        <a:bodyPr/>
        <a:lstStyle/>
        <a:p>
          <a:endParaRPr lang="ru-RU"/>
        </a:p>
      </dgm:t>
    </dgm:pt>
    <dgm:pt modelId="{F8CCF0A2-6271-42B5-8B5B-26C59AC7B6CC}" type="pres">
      <dgm:prSet presAssocID="{60BE10E7-D781-494D-B542-433B6D5440D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B9C53E9-1389-4B51-935D-BFDC78852583}" type="pres">
      <dgm:prSet presAssocID="{6ABEAB5F-047D-4ADC-95C4-EB38683B2BC7}" presName="centerShape" presStyleLbl="node0" presStyleIdx="0" presStyleCnt="1"/>
      <dgm:spPr/>
      <dgm:t>
        <a:bodyPr/>
        <a:lstStyle/>
        <a:p>
          <a:endParaRPr lang="ru-RU"/>
        </a:p>
      </dgm:t>
    </dgm:pt>
    <dgm:pt modelId="{0F6E712D-82D4-4046-BDA9-07F2DF2FBF2D}" type="pres">
      <dgm:prSet presAssocID="{01862E4F-928D-48B1-8E27-4E1F877014AE}" presName="Name9" presStyleLbl="parChTrans1D2" presStyleIdx="0" presStyleCnt="4"/>
      <dgm:spPr/>
      <dgm:t>
        <a:bodyPr/>
        <a:lstStyle/>
        <a:p>
          <a:endParaRPr lang="ru-RU"/>
        </a:p>
      </dgm:t>
    </dgm:pt>
    <dgm:pt modelId="{1139E8BF-1D03-4724-9496-94F8B0ACFF1F}" type="pres">
      <dgm:prSet presAssocID="{01862E4F-928D-48B1-8E27-4E1F877014AE}" presName="connTx" presStyleLbl="parChTrans1D2" presStyleIdx="0" presStyleCnt="4"/>
      <dgm:spPr/>
      <dgm:t>
        <a:bodyPr/>
        <a:lstStyle/>
        <a:p>
          <a:endParaRPr lang="ru-RU"/>
        </a:p>
      </dgm:t>
    </dgm:pt>
    <dgm:pt modelId="{6E717F99-6524-4E5A-8BF0-060F18392CBC}" type="pres">
      <dgm:prSet presAssocID="{C8B11E86-D2F1-4A23-B234-2B07AD46C53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F7C9D-86DD-4D4D-A3D9-A7006652E4AF}" type="pres">
      <dgm:prSet presAssocID="{9288222A-5DF9-40FB-8B28-17944AA21334}" presName="Name9" presStyleLbl="parChTrans1D2" presStyleIdx="1" presStyleCnt="4"/>
      <dgm:spPr/>
      <dgm:t>
        <a:bodyPr/>
        <a:lstStyle/>
        <a:p>
          <a:endParaRPr lang="ru-RU"/>
        </a:p>
      </dgm:t>
    </dgm:pt>
    <dgm:pt modelId="{96E3C0ED-AD4E-4D05-B194-7E3821449669}" type="pres">
      <dgm:prSet presAssocID="{9288222A-5DF9-40FB-8B28-17944AA21334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FED5CDE-2B75-44E0-A747-639C8BB21EF0}" type="pres">
      <dgm:prSet presAssocID="{677A97DF-4DB4-400F-8B32-EDB862C56B4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1AF8B4-D072-4C6D-A2F5-79E08C38F969}" type="pres">
      <dgm:prSet presAssocID="{BD2E62D5-D14F-42EF-A86E-EA52D666FCF0}" presName="Name9" presStyleLbl="parChTrans1D2" presStyleIdx="2" presStyleCnt="4"/>
      <dgm:spPr/>
      <dgm:t>
        <a:bodyPr/>
        <a:lstStyle/>
        <a:p>
          <a:endParaRPr lang="ru-RU"/>
        </a:p>
      </dgm:t>
    </dgm:pt>
    <dgm:pt modelId="{FFC60D90-D73C-40FF-B585-F9692193C7F2}" type="pres">
      <dgm:prSet presAssocID="{BD2E62D5-D14F-42EF-A86E-EA52D666FCF0}" presName="connTx" presStyleLbl="parChTrans1D2" presStyleIdx="2" presStyleCnt="4"/>
      <dgm:spPr/>
      <dgm:t>
        <a:bodyPr/>
        <a:lstStyle/>
        <a:p>
          <a:endParaRPr lang="ru-RU"/>
        </a:p>
      </dgm:t>
    </dgm:pt>
    <dgm:pt modelId="{FC5BB41B-A05A-4B0D-A53A-BD3B679F97FC}" type="pres">
      <dgm:prSet presAssocID="{D17EE843-C661-4FBA-8FC0-DC7CCDEB826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883EF-60EE-4477-BAD4-AFFEB5D6DED7}" type="pres">
      <dgm:prSet presAssocID="{98317A72-2CC3-41A6-BDFC-1EC99233D538}" presName="Name9" presStyleLbl="parChTrans1D2" presStyleIdx="3" presStyleCnt="4"/>
      <dgm:spPr/>
      <dgm:t>
        <a:bodyPr/>
        <a:lstStyle/>
        <a:p>
          <a:endParaRPr lang="ru-RU"/>
        </a:p>
      </dgm:t>
    </dgm:pt>
    <dgm:pt modelId="{85266E5D-19E4-4D11-AAE6-AC431F074B21}" type="pres">
      <dgm:prSet presAssocID="{98317A72-2CC3-41A6-BDFC-1EC99233D538}" presName="connTx" presStyleLbl="parChTrans1D2" presStyleIdx="3" presStyleCnt="4"/>
      <dgm:spPr/>
      <dgm:t>
        <a:bodyPr/>
        <a:lstStyle/>
        <a:p>
          <a:endParaRPr lang="ru-RU"/>
        </a:p>
      </dgm:t>
    </dgm:pt>
    <dgm:pt modelId="{9E862581-71C1-42EC-B571-5B59BC34A9FD}" type="pres">
      <dgm:prSet presAssocID="{32919761-181A-4F1C-8388-3A378B46FDF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504C1C-2A79-4251-8DEF-AE9E1B7C7AAA}" srcId="{6ABEAB5F-047D-4ADC-95C4-EB38683B2BC7}" destId="{32919761-181A-4F1C-8388-3A378B46FDFF}" srcOrd="3" destOrd="0" parTransId="{98317A72-2CC3-41A6-BDFC-1EC99233D538}" sibTransId="{C9C6DD48-9583-4E2E-9CA9-FBD0B707E426}"/>
    <dgm:cxn modelId="{927473A2-73DD-40D0-8632-479A4464C8AE}" type="presOf" srcId="{BD2E62D5-D14F-42EF-A86E-EA52D666FCF0}" destId="{FFC60D90-D73C-40FF-B585-F9692193C7F2}" srcOrd="1" destOrd="0" presId="urn:microsoft.com/office/officeart/2005/8/layout/radial1"/>
    <dgm:cxn modelId="{5B1BD310-BF3C-4B95-98C2-AB0EDE6CBA9C}" type="presOf" srcId="{98317A72-2CC3-41A6-BDFC-1EC99233D538}" destId="{85266E5D-19E4-4D11-AAE6-AC431F074B21}" srcOrd="1" destOrd="0" presId="urn:microsoft.com/office/officeart/2005/8/layout/radial1"/>
    <dgm:cxn modelId="{45AD9C08-FA84-4BAE-A8F6-A7602A280016}" type="presOf" srcId="{C8B11E86-D2F1-4A23-B234-2B07AD46C53F}" destId="{6E717F99-6524-4E5A-8BF0-060F18392CBC}" srcOrd="0" destOrd="0" presId="urn:microsoft.com/office/officeart/2005/8/layout/radial1"/>
    <dgm:cxn modelId="{F256E4D0-46EC-4A07-83ED-6EA9233B7AD3}" type="presOf" srcId="{01862E4F-928D-48B1-8E27-4E1F877014AE}" destId="{0F6E712D-82D4-4046-BDA9-07F2DF2FBF2D}" srcOrd="0" destOrd="0" presId="urn:microsoft.com/office/officeart/2005/8/layout/radial1"/>
    <dgm:cxn modelId="{58840269-DC47-4AF9-B4DE-8E23CB5A0170}" type="presOf" srcId="{32919761-181A-4F1C-8388-3A378B46FDFF}" destId="{9E862581-71C1-42EC-B571-5B59BC34A9FD}" srcOrd="0" destOrd="0" presId="urn:microsoft.com/office/officeart/2005/8/layout/radial1"/>
    <dgm:cxn modelId="{5C364FB0-09C5-446C-B022-2A6C620785D8}" srcId="{6ABEAB5F-047D-4ADC-95C4-EB38683B2BC7}" destId="{677A97DF-4DB4-400F-8B32-EDB862C56B40}" srcOrd="1" destOrd="0" parTransId="{9288222A-5DF9-40FB-8B28-17944AA21334}" sibTransId="{969236B8-1FA8-494A-B221-41ABD5931269}"/>
    <dgm:cxn modelId="{BE36FBBD-773B-4EF1-957D-8534A1506987}" srcId="{60BE10E7-D781-494D-B542-433B6D5440D5}" destId="{6ABEAB5F-047D-4ADC-95C4-EB38683B2BC7}" srcOrd="0" destOrd="0" parTransId="{DB3606B9-93C1-413F-B8F4-6DC58AEC133D}" sibTransId="{1A06D9E5-0393-4223-BF0A-60F9330EE09E}"/>
    <dgm:cxn modelId="{E8A28C04-A255-4FC2-839A-7AD0BF2F2E26}" type="presOf" srcId="{9288222A-5DF9-40FB-8B28-17944AA21334}" destId="{E36F7C9D-86DD-4D4D-A3D9-A7006652E4AF}" srcOrd="0" destOrd="0" presId="urn:microsoft.com/office/officeart/2005/8/layout/radial1"/>
    <dgm:cxn modelId="{F6897D66-7C29-453F-8E75-E5316CE42BAC}" type="presOf" srcId="{677A97DF-4DB4-400F-8B32-EDB862C56B40}" destId="{5FED5CDE-2B75-44E0-A747-639C8BB21EF0}" srcOrd="0" destOrd="0" presId="urn:microsoft.com/office/officeart/2005/8/layout/radial1"/>
    <dgm:cxn modelId="{B070A319-3C9E-4A4B-BC64-BA5DA86B1281}" type="presOf" srcId="{6ABEAB5F-047D-4ADC-95C4-EB38683B2BC7}" destId="{EB9C53E9-1389-4B51-935D-BFDC78852583}" srcOrd="0" destOrd="0" presId="urn:microsoft.com/office/officeart/2005/8/layout/radial1"/>
    <dgm:cxn modelId="{48584D6B-7444-4B2B-998F-1866E974BBCE}" type="presOf" srcId="{01862E4F-928D-48B1-8E27-4E1F877014AE}" destId="{1139E8BF-1D03-4724-9496-94F8B0ACFF1F}" srcOrd="1" destOrd="0" presId="urn:microsoft.com/office/officeart/2005/8/layout/radial1"/>
    <dgm:cxn modelId="{DE937C5B-AC2F-4818-BE04-E7ECCCD66734}" srcId="{6ABEAB5F-047D-4ADC-95C4-EB38683B2BC7}" destId="{D17EE843-C661-4FBA-8FC0-DC7CCDEB8266}" srcOrd="2" destOrd="0" parTransId="{BD2E62D5-D14F-42EF-A86E-EA52D666FCF0}" sibTransId="{3FC03A07-5829-4E87-95A0-39C8AD1F0FB9}"/>
    <dgm:cxn modelId="{10132C55-16E1-47A8-ACD2-BBA006BFC8F8}" srcId="{6ABEAB5F-047D-4ADC-95C4-EB38683B2BC7}" destId="{C8B11E86-D2F1-4A23-B234-2B07AD46C53F}" srcOrd="0" destOrd="0" parTransId="{01862E4F-928D-48B1-8E27-4E1F877014AE}" sibTransId="{7583FCA7-ED50-4FAE-863A-86BADCF39853}"/>
    <dgm:cxn modelId="{1FFB95B0-2336-44EE-A6C3-E7DE6B7E8BA3}" type="presOf" srcId="{98317A72-2CC3-41A6-BDFC-1EC99233D538}" destId="{794883EF-60EE-4477-BAD4-AFFEB5D6DED7}" srcOrd="0" destOrd="0" presId="urn:microsoft.com/office/officeart/2005/8/layout/radial1"/>
    <dgm:cxn modelId="{AFDB2B7E-BFD3-4931-AE63-C47255040D76}" type="presOf" srcId="{BD2E62D5-D14F-42EF-A86E-EA52D666FCF0}" destId="{491AF8B4-D072-4C6D-A2F5-79E08C38F969}" srcOrd="0" destOrd="0" presId="urn:microsoft.com/office/officeart/2005/8/layout/radial1"/>
    <dgm:cxn modelId="{BC7D19B8-5515-41C5-95E1-8AF832AE03A5}" type="presOf" srcId="{D17EE843-C661-4FBA-8FC0-DC7CCDEB8266}" destId="{FC5BB41B-A05A-4B0D-A53A-BD3B679F97FC}" srcOrd="0" destOrd="0" presId="urn:microsoft.com/office/officeart/2005/8/layout/radial1"/>
    <dgm:cxn modelId="{4D601BBF-B5BB-47A9-95D5-1EC06E592760}" type="presOf" srcId="{60BE10E7-D781-494D-B542-433B6D5440D5}" destId="{F8CCF0A2-6271-42B5-8B5B-26C59AC7B6CC}" srcOrd="0" destOrd="0" presId="urn:microsoft.com/office/officeart/2005/8/layout/radial1"/>
    <dgm:cxn modelId="{9E80A1F9-C83F-4425-A7C5-CC2767D98D5B}" type="presOf" srcId="{9288222A-5DF9-40FB-8B28-17944AA21334}" destId="{96E3C0ED-AD4E-4D05-B194-7E3821449669}" srcOrd="1" destOrd="0" presId="urn:microsoft.com/office/officeart/2005/8/layout/radial1"/>
    <dgm:cxn modelId="{F18CF7A3-ADFB-487B-9CE8-079534B06E2A}" type="presParOf" srcId="{F8CCF0A2-6271-42B5-8B5B-26C59AC7B6CC}" destId="{EB9C53E9-1389-4B51-935D-BFDC78852583}" srcOrd="0" destOrd="0" presId="urn:microsoft.com/office/officeart/2005/8/layout/radial1"/>
    <dgm:cxn modelId="{AF3C90F0-39AE-4696-91EA-5A1D01308C5A}" type="presParOf" srcId="{F8CCF0A2-6271-42B5-8B5B-26C59AC7B6CC}" destId="{0F6E712D-82D4-4046-BDA9-07F2DF2FBF2D}" srcOrd="1" destOrd="0" presId="urn:microsoft.com/office/officeart/2005/8/layout/radial1"/>
    <dgm:cxn modelId="{FAF65039-513C-4E87-871B-0873EDE17441}" type="presParOf" srcId="{0F6E712D-82D4-4046-BDA9-07F2DF2FBF2D}" destId="{1139E8BF-1D03-4724-9496-94F8B0ACFF1F}" srcOrd="0" destOrd="0" presId="urn:microsoft.com/office/officeart/2005/8/layout/radial1"/>
    <dgm:cxn modelId="{AC4C1DFD-FA97-45C6-83CA-EC208D1597D2}" type="presParOf" srcId="{F8CCF0A2-6271-42B5-8B5B-26C59AC7B6CC}" destId="{6E717F99-6524-4E5A-8BF0-060F18392CBC}" srcOrd="2" destOrd="0" presId="urn:microsoft.com/office/officeart/2005/8/layout/radial1"/>
    <dgm:cxn modelId="{8E249E72-C74E-4F83-BBAC-971106148357}" type="presParOf" srcId="{F8CCF0A2-6271-42B5-8B5B-26C59AC7B6CC}" destId="{E36F7C9D-86DD-4D4D-A3D9-A7006652E4AF}" srcOrd="3" destOrd="0" presId="urn:microsoft.com/office/officeart/2005/8/layout/radial1"/>
    <dgm:cxn modelId="{DAEE90A5-2A47-40DA-8923-5F18EC462A09}" type="presParOf" srcId="{E36F7C9D-86DD-4D4D-A3D9-A7006652E4AF}" destId="{96E3C0ED-AD4E-4D05-B194-7E3821449669}" srcOrd="0" destOrd="0" presId="urn:microsoft.com/office/officeart/2005/8/layout/radial1"/>
    <dgm:cxn modelId="{6B3C110A-11F5-4C43-9979-A267B3207432}" type="presParOf" srcId="{F8CCF0A2-6271-42B5-8B5B-26C59AC7B6CC}" destId="{5FED5CDE-2B75-44E0-A747-639C8BB21EF0}" srcOrd="4" destOrd="0" presId="urn:microsoft.com/office/officeart/2005/8/layout/radial1"/>
    <dgm:cxn modelId="{46CF63D3-312C-4043-B612-620B0429630C}" type="presParOf" srcId="{F8CCF0A2-6271-42B5-8B5B-26C59AC7B6CC}" destId="{491AF8B4-D072-4C6D-A2F5-79E08C38F969}" srcOrd="5" destOrd="0" presId="urn:microsoft.com/office/officeart/2005/8/layout/radial1"/>
    <dgm:cxn modelId="{F64C6E32-0197-43DF-BAFF-34DF32D3EA4D}" type="presParOf" srcId="{491AF8B4-D072-4C6D-A2F5-79E08C38F969}" destId="{FFC60D90-D73C-40FF-B585-F9692193C7F2}" srcOrd="0" destOrd="0" presId="urn:microsoft.com/office/officeart/2005/8/layout/radial1"/>
    <dgm:cxn modelId="{D9EBE851-02A3-4DBB-A600-A32C90061907}" type="presParOf" srcId="{F8CCF0A2-6271-42B5-8B5B-26C59AC7B6CC}" destId="{FC5BB41B-A05A-4B0D-A53A-BD3B679F97FC}" srcOrd="6" destOrd="0" presId="urn:microsoft.com/office/officeart/2005/8/layout/radial1"/>
    <dgm:cxn modelId="{DE34F321-EC95-44C7-B723-DFDB272482F2}" type="presParOf" srcId="{F8CCF0A2-6271-42B5-8B5B-26C59AC7B6CC}" destId="{794883EF-60EE-4477-BAD4-AFFEB5D6DED7}" srcOrd="7" destOrd="0" presId="urn:microsoft.com/office/officeart/2005/8/layout/radial1"/>
    <dgm:cxn modelId="{D45088AA-AE20-4C27-A7F6-71AF4F83F28C}" type="presParOf" srcId="{794883EF-60EE-4477-BAD4-AFFEB5D6DED7}" destId="{85266E5D-19E4-4D11-AAE6-AC431F074B21}" srcOrd="0" destOrd="0" presId="urn:microsoft.com/office/officeart/2005/8/layout/radial1"/>
    <dgm:cxn modelId="{DA8078FA-0390-4D84-B281-AA087E7B9458}" type="presParOf" srcId="{F8CCF0A2-6271-42B5-8B5B-26C59AC7B6CC}" destId="{9E862581-71C1-42EC-B571-5B59BC34A9FD}" srcOrd="8" destOrd="0" presId="urn:microsoft.com/office/officeart/2005/8/layout/radial1"/>
  </dgm:cxnLst>
  <dgm:bg/>
  <dgm:whole>
    <a:ln>
      <a:solidFill>
        <a:schemeClr val="tx2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9C53E9-1389-4B51-935D-BFDC78852583}">
      <dsp:nvSpPr>
        <dsp:cNvPr id="0" name=""/>
        <dsp:cNvSpPr/>
      </dsp:nvSpPr>
      <dsp:spPr>
        <a:xfrm>
          <a:off x="2367560" y="1722361"/>
          <a:ext cx="1322047" cy="1322047"/>
        </a:xfrm>
        <a:prstGeom prst="ellipse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sz="1400" b="1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Digital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sz="1400" b="1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competence</a:t>
          </a:r>
        </a:p>
      </dsp:txBody>
      <dsp:txXfrm>
        <a:off x="2561169" y="1915970"/>
        <a:ext cx="934829" cy="934829"/>
      </dsp:txXfrm>
    </dsp:sp>
    <dsp:sp modelId="{0F6E712D-82D4-4046-BDA9-07F2DF2FBF2D}">
      <dsp:nvSpPr>
        <dsp:cNvPr id="0" name=""/>
        <dsp:cNvSpPr/>
      </dsp:nvSpPr>
      <dsp:spPr>
        <a:xfrm rot="16200000">
          <a:off x="2829510" y="1503644"/>
          <a:ext cx="398146" cy="39287"/>
        </a:xfrm>
        <a:custGeom>
          <a:avLst/>
          <a:gdLst/>
          <a:ahLst/>
          <a:cxnLst/>
          <a:rect l="0" t="0" r="0" b="0"/>
          <a:pathLst>
            <a:path>
              <a:moveTo>
                <a:pt x="0" y="19643"/>
              </a:moveTo>
              <a:lnTo>
                <a:pt x="398146" y="1964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18630" y="1513334"/>
        <a:ext cx="19907" cy="19907"/>
      </dsp:txXfrm>
    </dsp:sp>
    <dsp:sp modelId="{6E717F99-6524-4E5A-8BF0-060F18392CBC}">
      <dsp:nvSpPr>
        <dsp:cNvPr id="0" name=""/>
        <dsp:cNvSpPr/>
      </dsp:nvSpPr>
      <dsp:spPr>
        <a:xfrm>
          <a:off x="2367560" y="2167"/>
          <a:ext cx="1322047" cy="1322047"/>
        </a:xfrm>
        <a:prstGeom prst="ellipse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100" b="1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Технологічна </a:t>
          </a:r>
          <a:endParaRPr kumimoji="0" lang="ru-RU" altLang="uk-UA" sz="1100" b="1" i="0" u="none" strike="noStrike" kern="1200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61169" y="195776"/>
        <a:ext cx="934829" cy="934829"/>
      </dsp:txXfrm>
    </dsp:sp>
    <dsp:sp modelId="{E36F7C9D-86DD-4D4D-A3D9-A7006652E4AF}">
      <dsp:nvSpPr>
        <dsp:cNvPr id="0" name=""/>
        <dsp:cNvSpPr/>
      </dsp:nvSpPr>
      <dsp:spPr>
        <a:xfrm>
          <a:off x="3689607" y="2363741"/>
          <a:ext cx="398146" cy="39287"/>
        </a:xfrm>
        <a:custGeom>
          <a:avLst/>
          <a:gdLst/>
          <a:ahLst/>
          <a:cxnLst/>
          <a:rect l="0" t="0" r="0" b="0"/>
          <a:pathLst>
            <a:path>
              <a:moveTo>
                <a:pt x="0" y="19643"/>
              </a:moveTo>
              <a:lnTo>
                <a:pt x="398146" y="1964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78727" y="2373431"/>
        <a:ext cx="19907" cy="19907"/>
      </dsp:txXfrm>
    </dsp:sp>
    <dsp:sp modelId="{5FED5CDE-2B75-44E0-A747-639C8BB21EF0}">
      <dsp:nvSpPr>
        <dsp:cNvPr id="0" name=""/>
        <dsp:cNvSpPr/>
      </dsp:nvSpPr>
      <dsp:spPr>
        <a:xfrm>
          <a:off x="4087754" y="1722361"/>
          <a:ext cx="1322047" cy="1322047"/>
        </a:xfrm>
        <a:prstGeom prst="ellipse">
          <a:avLst/>
        </a:prstGeom>
        <a:solidFill>
          <a:schemeClr val="tx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1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Дидактико-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1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методична</a:t>
          </a:r>
          <a:endParaRPr kumimoji="0" lang="ru-RU" altLang="uk-UA" sz="1100" b="1" i="0" u="none" strike="noStrike" kern="1200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81363" y="1915970"/>
        <a:ext cx="934829" cy="934829"/>
      </dsp:txXfrm>
    </dsp:sp>
    <dsp:sp modelId="{491AF8B4-D072-4C6D-A2F5-79E08C38F969}">
      <dsp:nvSpPr>
        <dsp:cNvPr id="0" name=""/>
        <dsp:cNvSpPr/>
      </dsp:nvSpPr>
      <dsp:spPr>
        <a:xfrm rot="5400000">
          <a:off x="2829510" y="3223839"/>
          <a:ext cx="398146" cy="39287"/>
        </a:xfrm>
        <a:custGeom>
          <a:avLst/>
          <a:gdLst/>
          <a:ahLst/>
          <a:cxnLst/>
          <a:rect l="0" t="0" r="0" b="0"/>
          <a:pathLst>
            <a:path>
              <a:moveTo>
                <a:pt x="0" y="19643"/>
              </a:moveTo>
              <a:lnTo>
                <a:pt x="398146" y="1964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18630" y="3233528"/>
        <a:ext cx="19907" cy="19907"/>
      </dsp:txXfrm>
    </dsp:sp>
    <dsp:sp modelId="{FC5BB41B-A05A-4B0D-A53A-BD3B679F97FC}">
      <dsp:nvSpPr>
        <dsp:cNvPr id="0" name=""/>
        <dsp:cNvSpPr/>
      </dsp:nvSpPr>
      <dsp:spPr>
        <a:xfrm>
          <a:off x="2367560" y="3442555"/>
          <a:ext cx="1322047" cy="1322047"/>
        </a:xfrm>
        <a:prstGeom prst="ellipse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100" b="1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Мотиваційна</a:t>
          </a:r>
          <a:endParaRPr kumimoji="0" lang="ru-RU" altLang="uk-UA" sz="1100" b="1" i="0" u="none" strike="noStrike" kern="1200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61169" y="3636164"/>
        <a:ext cx="934829" cy="934829"/>
      </dsp:txXfrm>
    </dsp:sp>
    <dsp:sp modelId="{794883EF-60EE-4477-BAD4-AFFEB5D6DED7}">
      <dsp:nvSpPr>
        <dsp:cNvPr id="0" name=""/>
        <dsp:cNvSpPr/>
      </dsp:nvSpPr>
      <dsp:spPr>
        <a:xfrm rot="10800000">
          <a:off x="1969413" y="2363741"/>
          <a:ext cx="398146" cy="39287"/>
        </a:xfrm>
        <a:custGeom>
          <a:avLst/>
          <a:gdLst/>
          <a:ahLst/>
          <a:cxnLst/>
          <a:rect l="0" t="0" r="0" b="0"/>
          <a:pathLst>
            <a:path>
              <a:moveTo>
                <a:pt x="0" y="19643"/>
              </a:moveTo>
              <a:lnTo>
                <a:pt x="398146" y="1964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158533" y="2373431"/>
        <a:ext cx="19907" cy="19907"/>
      </dsp:txXfrm>
    </dsp:sp>
    <dsp:sp modelId="{9E862581-71C1-42EC-B571-5B59BC34A9FD}">
      <dsp:nvSpPr>
        <dsp:cNvPr id="0" name=""/>
        <dsp:cNvSpPr/>
      </dsp:nvSpPr>
      <dsp:spPr>
        <a:xfrm>
          <a:off x="647365" y="1722361"/>
          <a:ext cx="1322047" cy="1322047"/>
        </a:xfrm>
        <a:prstGeom prst="ellipse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100" b="1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Інформаційна</a:t>
          </a:r>
          <a:endParaRPr kumimoji="0" lang="ru-RU" altLang="uk-UA" sz="1100" b="1" i="0" u="none" strike="noStrike" kern="1200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0974" y="1915970"/>
        <a:ext cx="934829" cy="934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859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819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855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7990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756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4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16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104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13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95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44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5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908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9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973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36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2691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teach.classdojo.com/#/launchpad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f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f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fif"/><Relationship Id="rId5" Type="http://schemas.openxmlformats.org/officeDocument/2006/relationships/image" Target="../media/image37.png"/><Relationship Id="rId4" Type="http://schemas.openxmlformats.org/officeDocument/2006/relationships/image" Target="../media/image28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3545" y="720090"/>
            <a:ext cx="8753476" cy="3304223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 компетентність вчителя початкових класів</a:t>
            </a:r>
            <a:endParaRPr lang="uk-UA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81496" y="4844213"/>
            <a:ext cx="3591503" cy="1655762"/>
          </a:xfrm>
          <a:solidFill>
            <a:schemeClr val="bg2">
              <a:lumMod val="5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Підготувала: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початкових класів</a:t>
            </a:r>
          </a:p>
          <a:p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Миропільського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нвк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Махно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ірина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ігорівна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898" y="4242550"/>
            <a:ext cx="4412240" cy="2257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0371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80" y="178306"/>
            <a:ext cx="8186548" cy="62799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230" y="3811563"/>
            <a:ext cx="4398914" cy="2646680"/>
          </a:xfrm>
          <a:prstGeom prst="rect">
            <a:avLst/>
          </a:prstGeom>
        </p:spPr>
      </p:pic>
      <p:sp>
        <p:nvSpPr>
          <p:cNvPr id="5" name="Text Box 67"/>
          <p:cNvSpPr txBox="1">
            <a:spLocks noChangeArrowheads="1"/>
          </p:cNvSpPr>
          <p:nvPr/>
        </p:nvSpPr>
        <p:spPr bwMode="auto">
          <a:xfrm>
            <a:off x="8666696" y="4960621"/>
            <a:ext cx="3300514" cy="10156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 компетентність: технологічна</a:t>
            </a:r>
            <a:endParaRPr lang="ru-RU" altLang="uk-UA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92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54330"/>
            <a:ext cx="121920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4000" b="1">
                <a:solidFill>
                  <a:srgbClr val="000000"/>
                </a:solidFill>
                <a:latin typeface="eUkraine"/>
              </a:rPr>
              <a:t>Сервіси дистанційного навчання для вчителів</a:t>
            </a:r>
            <a:endParaRPr lang="ru-RU" sz="4000" b="1" i="0">
              <a:solidFill>
                <a:srgbClr val="000000"/>
              </a:solidFill>
              <a:effectLst/>
              <a:latin typeface="eUkraine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1480" y="2953196"/>
            <a:ext cx="244864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>
                <a:solidFill>
                  <a:srgbClr val="002060"/>
                </a:solidFill>
              </a:rPr>
              <a:t>Zoom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872" y="1713558"/>
            <a:ext cx="1169289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solidFill>
                  <a:srgbClr val="002060"/>
                </a:solidFill>
              </a:rPr>
              <a:t>С</a:t>
            </a:r>
            <a:r>
              <a:rPr lang="ru-RU" sz="3200" b="1" dirty="0" err="1" smtClean="0">
                <a:solidFill>
                  <a:srgbClr val="002060"/>
                </a:solidFill>
              </a:rPr>
              <a:t>ервіси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для </a:t>
            </a:r>
            <a:r>
              <a:rPr lang="ru-RU" sz="3200" b="1" dirty="0" err="1">
                <a:solidFill>
                  <a:srgbClr val="002060"/>
                </a:solidFill>
              </a:rPr>
              <a:t>проведення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відеоконференцій</a:t>
            </a:r>
            <a:r>
              <a:rPr lang="ru-RU" sz="3200" b="1" dirty="0">
                <a:solidFill>
                  <a:srgbClr val="002060"/>
                </a:solidFill>
              </a:rPr>
              <a:t> та онлайн-</a:t>
            </a:r>
            <a:r>
              <a:rPr lang="ru-RU" sz="3200" b="1" dirty="0" err="1">
                <a:solidFill>
                  <a:srgbClr val="002060"/>
                </a:solidFill>
              </a:rPr>
              <a:t>зустрічей</a:t>
            </a:r>
            <a:r>
              <a:rPr lang="ru-RU" sz="3200" b="1" dirty="0">
                <a:solidFill>
                  <a:srgbClr val="002060"/>
                </a:solidFill>
              </a:rPr>
              <a:t>. </a:t>
            </a:r>
            <a:endParaRPr lang="uk-UA" sz="32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72" y="3885058"/>
            <a:ext cx="2828925" cy="1619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8288991" y="2830085"/>
            <a:ext cx="275463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Google Meet</a:t>
            </a:r>
            <a:endParaRPr lang="uk-UA" sz="36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307" y="4008168"/>
            <a:ext cx="1549998" cy="12801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937" y="3476416"/>
            <a:ext cx="1739266" cy="16233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71950" y="2691586"/>
            <a:ext cx="3063240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Microsoft Teams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3743397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662940"/>
            <a:ext cx="2921368" cy="25269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1990" y="2079307"/>
            <a:ext cx="6503670" cy="40318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Google </a:t>
            </a:r>
            <a:r>
              <a:rPr lang="uk-UA" sz="3200" dirty="0">
                <a:solidFill>
                  <a:srgbClr val="002060"/>
                </a:solidFill>
              </a:rPr>
              <a:t>Клас — безкоштовний веб-сервіс, розроблений </a:t>
            </a:r>
            <a:r>
              <a:rPr lang="en-US" sz="3200" dirty="0">
                <a:solidFill>
                  <a:srgbClr val="002060"/>
                </a:solidFill>
              </a:rPr>
              <a:t>Google </a:t>
            </a:r>
            <a:r>
              <a:rPr lang="uk-UA" sz="3200" dirty="0">
                <a:solidFill>
                  <a:srgbClr val="002060"/>
                </a:solidFill>
              </a:rPr>
              <a:t>для шкіл, який полегшує створення, розповсюдження та оцінку завдань </a:t>
            </a:r>
            <a:r>
              <a:rPr lang="uk-UA" sz="3200" dirty="0" err="1">
                <a:solidFill>
                  <a:srgbClr val="002060"/>
                </a:solidFill>
              </a:rPr>
              <a:t>безпаперовим</a:t>
            </a:r>
            <a:r>
              <a:rPr lang="uk-UA" sz="3200" dirty="0">
                <a:solidFill>
                  <a:srgbClr val="002060"/>
                </a:solidFill>
              </a:rPr>
              <a:t> способом. Основна мета </a:t>
            </a:r>
            <a:r>
              <a:rPr lang="en-US" sz="3200" dirty="0">
                <a:solidFill>
                  <a:srgbClr val="002060"/>
                </a:solidFill>
              </a:rPr>
              <a:t>Google </a:t>
            </a:r>
            <a:r>
              <a:rPr lang="uk-UA" sz="3200" dirty="0" err="1">
                <a:solidFill>
                  <a:srgbClr val="002060"/>
                </a:solidFill>
              </a:rPr>
              <a:t>Класс</a:t>
            </a:r>
            <a:r>
              <a:rPr lang="uk-UA" sz="3200" dirty="0">
                <a:solidFill>
                  <a:srgbClr val="002060"/>
                </a:solidFill>
              </a:rPr>
              <a:t> – спростити процес обміну файлами між вчителями та учнями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32070" y="662940"/>
            <a:ext cx="489204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</a:rPr>
              <a:t>Google </a:t>
            </a:r>
            <a:r>
              <a:rPr lang="uk-UA" sz="5400" b="1" dirty="0" smtClean="0">
                <a:solidFill>
                  <a:srgbClr val="002060"/>
                </a:solidFill>
              </a:rPr>
              <a:t>Клас</a:t>
            </a:r>
            <a:endParaRPr lang="uk-UA" sz="5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80" y="3762374"/>
            <a:ext cx="3013124" cy="1986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088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251" y="2415629"/>
            <a:ext cx="3760470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</a:rPr>
              <a:t>Plickers</a:t>
            </a:r>
            <a:r>
              <a:rPr lang="en-US" sz="2400" b="1" dirty="0">
                <a:solidFill>
                  <a:srgbClr val="002060"/>
                </a:solidFill>
              </a:rPr>
              <a:t> — </a:t>
            </a:r>
            <a:r>
              <a:rPr lang="uk-UA" sz="2400" b="1" dirty="0">
                <a:solidFill>
                  <a:srgbClr val="002060"/>
                </a:solidFill>
              </a:rPr>
              <a:t>це безкоштовний, доступний і захоплюючий навчальний інструмент, який використовують мільйони вчителів у всьому світі для оцінювання своїх учнів і миттєвого отримання результатів у класі</a:t>
            </a:r>
            <a:r>
              <a:rPr lang="uk-UA" sz="2400" b="1" dirty="0" smtClean="0">
                <a:solidFill>
                  <a:srgbClr val="002060"/>
                </a:solidFill>
              </a:rPr>
              <a:t>.</a:t>
            </a:r>
            <a:endParaRPr lang="uk-UA" sz="2400" b="1" dirty="0">
              <a:solidFill>
                <a:srgbClr val="002060"/>
              </a:solidFill>
            </a:endParaRPr>
          </a:p>
        </p:txBody>
      </p:sp>
      <p:pic>
        <p:nvPicPr>
          <p:cNvPr id="9" name="Google Shape;191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88992" y="150912"/>
            <a:ext cx="2948493" cy="20802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792980" y="1366391"/>
            <a:ext cx="6717030" cy="4154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rgbClr val="002060"/>
                </a:solidFill>
              </a:rPr>
              <a:t>Використання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Plikers</a:t>
            </a:r>
            <a:r>
              <a:rPr lang="ru-RU" sz="2400" dirty="0">
                <a:solidFill>
                  <a:srgbClr val="002060"/>
                </a:solidFill>
              </a:rPr>
              <a:t> на </a:t>
            </a:r>
            <a:r>
              <a:rPr lang="ru-RU" sz="2400" dirty="0" err="1">
                <a:solidFill>
                  <a:srgbClr val="002060"/>
                </a:solidFill>
              </a:rPr>
              <a:t>уроці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дозволяє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вчителю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спростити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собі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життя</a:t>
            </a:r>
            <a:r>
              <a:rPr lang="ru-RU" sz="2400" dirty="0">
                <a:solidFill>
                  <a:srgbClr val="002060"/>
                </a:solidFill>
              </a:rPr>
              <a:t> та </a:t>
            </a:r>
            <a:r>
              <a:rPr lang="ru-RU" sz="2400" dirty="0" err="1">
                <a:solidFill>
                  <a:srgbClr val="002060"/>
                </a:solidFill>
              </a:rPr>
              <a:t>поліпшити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зворотний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зв’язок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із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класом</a:t>
            </a:r>
            <a:r>
              <a:rPr lang="ru-RU" sz="2400" dirty="0">
                <a:solidFill>
                  <a:srgbClr val="002060"/>
                </a:solidFill>
              </a:rPr>
              <a:t>. Для </a:t>
            </a:r>
            <a:r>
              <a:rPr lang="ru-RU" sz="2400" dirty="0" err="1">
                <a:solidFill>
                  <a:srgbClr val="002060"/>
                </a:solidFill>
              </a:rPr>
              <a:t>дітей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цей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додаток</a:t>
            </a:r>
            <a:r>
              <a:rPr lang="ru-RU" sz="2400" dirty="0">
                <a:solidFill>
                  <a:srgbClr val="002060"/>
                </a:solidFill>
              </a:rPr>
              <a:t> — </a:t>
            </a:r>
            <a:r>
              <a:rPr lang="ru-RU" sz="2400" dirty="0" err="1">
                <a:solidFill>
                  <a:srgbClr val="002060"/>
                </a:solidFill>
              </a:rPr>
              <a:t>така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собі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розвага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що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дозволяє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трохи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відволіктися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від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рутинних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уроків</a:t>
            </a:r>
            <a:r>
              <a:rPr lang="ru-RU" sz="2400" dirty="0">
                <a:solidFill>
                  <a:srgbClr val="002060"/>
                </a:solidFill>
              </a:rPr>
              <a:t> і в </a:t>
            </a:r>
            <a:r>
              <a:rPr lang="ru-RU" sz="2400" dirty="0" err="1">
                <a:solidFill>
                  <a:srgbClr val="002060"/>
                </a:solidFill>
              </a:rPr>
              <a:t>ігровій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формі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відповісти</a:t>
            </a:r>
            <a:r>
              <a:rPr lang="ru-RU" sz="2400" dirty="0">
                <a:solidFill>
                  <a:srgbClr val="002060"/>
                </a:solidFill>
              </a:rPr>
              <a:t> на </a:t>
            </a:r>
            <a:r>
              <a:rPr lang="ru-RU" sz="2400" dirty="0" err="1">
                <a:solidFill>
                  <a:srgbClr val="002060"/>
                </a:solidFill>
              </a:rPr>
              <a:t>питання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  <a:r>
              <a:rPr lang="ru-RU" sz="2400" dirty="0" err="1">
                <a:solidFill>
                  <a:srgbClr val="002060"/>
                </a:solidFill>
              </a:rPr>
              <a:t>Він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дозволяє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проводити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мобільні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голосування</a:t>
            </a:r>
            <a:r>
              <a:rPr lang="ru-RU" sz="2400" dirty="0">
                <a:solidFill>
                  <a:srgbClr val="002060"/>
                </a:solidFill>
              </a:rPr>
              <a:t> і </a:t>
            </a:r>
            <a:r>
              <a:rPr lang="ru-RU" sz="2400" dirty="0" err="1">
                <a:solidFill>
                  <a:srgbClr val="002060"/>
                </a:solidFill>
              </a:rPr>
              <a:t>фронтальні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опитування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під</a:t>
            </a:r>
            <a:r>
              <a:rPr lang="ru-RU" sz="2400" dirty="0">
                <a:solidFill>
                  <a:srgbClr val="002060"/>
                </a:solidFill>
              </a:rPr>
              <a:t> час </a:t>
            </a:r>
            <a:r>
              <a:rPr lang="ru-RU" sz="2400" dirty="0" err="1">
                <a:solidFill>
                  <a:srgbClr val="002060"/>
                </a:solidFill>
              </a:rPr>
              <a:t>навчального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заняття</a:t>
            </a:r>
            <a:r>
              <a:rPr lang="ru-RU" sz="2400" dirty="0">
                <a:solidFill>
                  <a:srgbClr val="002060"/>
                </a:solidFill>
              </a:rPr>
              <a:t> з </a:t>
            </a:r>
            <a:r>
              <a:rPr lang="ru-RU" sz="2400" dirty="0" err="1">
                <a:solidFill>
                  <a:srgbClr val="002060"/>
                </a:solidFill>
              </a:rPr>
              <a:t>вивченого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або</a:t>
            </a:r>
            <a:r>
              <a:rPr lang="ru-RU" sz="2400" dirty="0">
                <a:solidFill>
                  <a:srgbClr val="002060"/>
                </a:solidFill>
              </a:rPr>
              <a:t> поточного </a:t>
            </a:r>
            <a:r>
              <a:rPr lang="ru-RU" sz="2400" dirty="0" err="1">
                <a:solidFill>
                  <a:srgbClr val="002060"/>
                </a:solidFill>
              </a:rPr>
              <a:t>матеріалу</a:t>
            </a:r>
            <a:r>
              <a:rPr lang="ru-RU" sz="2400" dirty="0">
                <a:solidFill>
                  <a:srgbClr val="002060"/>
                </a:solidFill>
              </a:rPr>
              <a:t> в </a:t>
            </a:r>
            <a:r>
              <a:rPr lang="ru-RU" sz="2400" dirty="0" err="1">
                <a:solidFill>
                  <a:srgbClr val="002060"/>
                </a:solidFill>
              </a:rPr>
              <a:t>тестовій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формі</a:t>
            </a:r>
            <a:r>
              <a:rPr lang="ru-RU" sz="2400" dirty="0">
                <a:solidFill>
                  <a:srgbClr val="002060"/>
                </a:solidFill>
              </a:rPr>
              <a:t>. Робота з </a:t>
            </a:r>
            <a:r>
              <a:rPr lang="ru-RU" sz="2400" dirty="0" err="1">
                <a:solidFill>
                  <a:srgbClr val="002060"/>
                </a:solidFill>
              </a:rPr>
              <a:t>мобільним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додатком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забирає</a:t>
            </a:r>
            <a:r>
              <a:rPr lang="ru-RU" sz="2400" dirty="0">
                <a:solidFill>
                  <a:srgbClr val="002060"/>
                </a:solidFill>
              </a:rPr>
              <a:t> не </a:t>
            </a:r>
            <a:r>
              <a:rPr lang="ru-RU" sz="2400" dirty="0" err="1">
                <a:solidFill>
                  <a:srgbClr val="002060"/>
                </a:solidFill>
              </a:rPr>
              <a:t>більше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кількох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хвилин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  <a:endParaRPr lang="uk-UA" sz="2400" dirty="0">
              <a:solidFill>
                <a:srgbClr val="002060"/>
              </a:solidFill>
            </a:endParaRPr>
          </a:p>
          <a:p>
            <a:endParaRPr lang="uk-UA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7044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" y="605790"/>
            <a:ext cx="419481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2060"/>
                </a:solidFill>
              </a:rPr>
              <a:t>Word Art</a:t>
            </a:r>
            <a:endParaRPr lang="uk-UA" sz="8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4880" y="880110"/>
            <a:ext cx="6423660" cy="50783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002060"/>
                </a:solidFill>
              </a:rPr>
              <a:t>Яскравим, образним і багатофункціональним є ще один ресурс, який подобається учням. </a:t>
            </a:r>
            <a:r>
              <a:rPr lang="ru-RU" sz="3600" dirty="0">
                <a:solidFill>
                  <a:srgbClr val="002060"/>
                </a:solidFill>
              </a:rPr>
              <a:t>За </a:t>
            </a:r>
            <a:r>
              <a:rPr lang="ru-RU" sz="3600" dirty="0" err="1">
                <a:solidFill>
                  <a:srgbClr val="002060"/>
                </a:solidFill>
              </a:rPr>
              <a:t>допомогою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хмар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слів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можна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візуалізувати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термінологію</a:t>
            </a:r>
            <a:r>
              <a:rPr lang="ru-RU" sz="3600" dirty="0">
                <a:solidFill>
                  <a:srgbClr val="002060"/>
                </a:solidFill>
              </a:rPr>
              <a:t> з </a:t>
            </a:r>
            <a:r>
              <a:rPr lang="ru-RU" sz="3600" dirty="0" err="1">
                <a:solidFill>
                  <a:srgbClr val="002060"/>
                </a:solidFill>
              </a:rPr>
              <a:t>певної</a:t>
            </a:r>
            <a:r>
              <a:rPr lang="ru-RU" sz="3600" dirty="0">
                <a:solidFill>
                  <a:srgbClr val="002060"/>
                </a:solidFill>
              </a:rPr>
              <a:t> теми у </a:t>
            </a:r>
            <a:r>
              <a:rPr lang="ru-RU" sz="3600" dirty="0" err="1">
                <a:solidFill>
                  <a:srgbClr val="002060"/>
                </a:solidFill>
              </a:rPr>
              <a:t>більш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наочний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спосіб</a:t>
            </a:r>
            <a:r>
              <a:rPr lang="ru-RU" sz="3600" dirty="0">
                <a:solidFill>
                  <a:srgbClr val="002060"/>
                </a:solidFill>
              </a:rPr>
              <a:t>. </a:t>
            </a:r>
            <a:r>
              <a:rPr lang="ru-RU" sz="3600" dirty="0" err="1">
                <a:solidFill>
                  <a:srgbClr val="002060"/>
                </a:solidFill>
              </a:rPr>
              <a:t>Це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сприяє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швидкому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запам'ятовуванню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інформації</a:t>
            </a:r>
            <a:r>
              <a:rPr lang="ru-RU" sz="3600" dirty="0">
                <a:solidFill>
                  <a:srgbClr val="002060"/>
                </a:solidFill>
              </a:rPr>
              <a:t>.</a:t>
            </a:r>
            <a:endParaRPr lang="uk-UA" sz="36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22" y="1929229"/>
            <a:ext cx="4393793" cy="439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0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5820" y="342901"/>
            <a:ext cx="10584180" cy="550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eUkraine"/>
              </a:rPr>
              <a:t>ДЕ ЧИТАТИ ПРО ДИСТАНЦІЙНУ ОСВІТУ?</a:t>
            </a:r>
            <a:endParaRPr lang="ru-RU" sz="3200" dirty="0">
              <a:solidFill>
                <a:srgbClr val="002060"/>
              </a:solidFill>
              <a:latin typeface="eUkraine"/>
            </a:endParaRPr>
          </a:p>
          <a:p>
            <a:r>
              <a:rPr lang="ru-RU" sz="3200" dirty="0">
                <a:solidFill>
                  <a:srgbClr val="00B0F0"/>
                </a:solidFill>
                <a:latin typeface="eUkraine"/>
              </a:rPr>
              <a:t>https://</a:t>
            </a:r>
            <a:r>
              <a:rPr lang="ru-RU" sz="3200" dirty="0" smtClean="0">
                <a:solidFill>
                  <a:srgbClr val="00B0F0"/>
                </a:solidFill>
                <a:latin typeface="eUkraine"/>
              </a:rPr>
              <a:t>osvitoria.media</a:t>
            </a:r>
          </a:p>
          <a:p>
            <a:endParaRPr lang="ru-RU" sz="3200" dirty="0">
              <a:solidFill>
                <a:srgbClr val="002060"/>
              </a:solidFill>
              <a:latin typeface="eUkraine"/>
            </a:endParaRPr>
          </a:p>
          <a:p>
            <a:r>
              <a:rPr lang="ru-RU" sz="3200" dirty="0">
                <a:solidFill>
                  <a:srgbClr val="002060"/>
                </a:solidFill>
                <a:latin typeface="eUkraine"/>
              </a:rPr>
              <a:t>За </a:t>
            </a:r>
            <a:r>
              <a:rPr lang="ru-RU" sz="3200" dirty="0" err="1">
                <a:solidFill>
                  <a:srgbClr val="002060"/>
                </a:solidFill>
                <a:latin typeface="eUkraine"/>
              </a:rPr>
              <a:t>пошуковими</a:t>
            </a:r>
            <a:r>
              <a:rPr lang="ru-RU" sz="3200" dirty="0">
                <a:solidFill>
                  <a:srgbClr val="002060"/>
                </a:solidFill>
                <a:latin typeface="eUkraine"/>
              </a:rPr>
              <a:t> словами «карантин</a:t>
            </a:r>
            <a:r>
              <a:rPr lang="ru-RU" sz="3200" dirty="0" smtClean="0">
                <a:solidFill>
                  <a:srgbClr val="002060"/>
                </a:solidFill>
                <a:latin typeface="eUkraine"/>
              </a:rPr>
              <a:t>»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eUkraine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eUkraine"/>
              </a:rPr>
              <a:t>і «</a:t>
            </a:r>
            <a:r>
              <a:rPr lang="ru-RU" sz="3200" dirty="0" err="1">
                <a:solidFill>
                  <a:srgbClr val="002060"/>
                </a:solidFill>
                <a:latin typeface="eUkraine"/>
              </a:rPr>
              <a:t>дистанційна</a:t>
            </a:r>
            <a:r>
              <a:rPr lang="ru-RU" sz="3200" dirty="0">
                <a:solidFill>
                  <a:srgbClr val="002060"/>
                </a:solidFill>
                <a:latin typeface="eUkraine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eUkraine"/>
              </a:rPr>
              <a:t>освіта</a:t>
            </a:r>
            <a:r>
              <a:rPr lang="ru-RU" sz="3200" dirty="0">
                <a:solidFill>
                  <a:srgbClr val="002060"/>
                </a:solidFill>
                <a:latin typeface="eUkraine"/>
              </a:rPr>
              <a:t>» </a:t>
            </a:r>
            <a:r>
              <a:rPr lang="ru-RU" sz="3200" dirty="0" err="1">
                <a:solidFill>
                  <a:srgbClr val="002060"/>
                </a:solidFill>
                <a:latin typeface="eUkraine"/>
              </a:rPr>
              <a:t>знайдете</a:t>
            </a:r>
            <a:r>
              <a:rPr lang="ru-RU" sz="3200" dirty="0">
                <a:solidFill>
                  <a:srgbClr val="002060"/>
                </a:solidFill>
                <a:latin typeface="eUkraine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eUkraine"/>
              </a:rPr>
              <a:t>чимало</a:t>
            </a:r>
            <a:r>
              <a:rPr lang="ru-RU" sz="3200" dirty="0">
                <a:solidFill>
                  <a:srgbClr val="002060"/>
                </a:solidFill>
                <a:latin typeface="eUkraine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eUkraine"/>
              </a:rPr>
              <a:t>цікавого</a:t>
            </a:r>
            <a:r>
              <a:rPr lang="ru-RU" sz="3200" dirty="0" smtClean="0">
                <a:solidFill>
                  <a:srgbClr val="002060"/>
                </a:solidFill>
                <a:latin typeface="eUkraine"/>
              </a:rPr>
              <a:t>!</a:t>
            </a:r>
          </a:p>
          <a:p>
            <a:endParaRPr lang="ru-RU" sz="3200" dirty="0">
              <a:solidFill>
                <a:srgbClr val="002060"/>
              </a:solidFill>
              <a:latin typeface="eUkraine"/>
            </a:endParaRPr>
          </a:p>
          <a:p>
            <a:endParaRPr lang="ru-RU" sz="3200" dirty="0">
              <a:solidFill>
                <a:srgbClr val="002060"/>
              </a:solidFill>
              <a:latin typeface="eUkraine"/>
            </a:endParaRPr>
          </a:p>
          <a:p>
            <a:r>
              <a:rPr lang="ru-RU" sz="3200" dirty="0">
                <a:solidFill>
                  <a:srgbClr val="00B0F0"/>
                </a:solidFill>
                <a:latin typeface="eUkraine"/>
              </a:rPr>
              <a:t>https://</a:t>
            </a:r>
            <a:r>
              <a:rPr lang="ru-RU" sz="3200" dirty="0" smtClean="0">
                <a:solidFill>
                  <a:srgbClr val="00B0F0"/>
                </a:solidFill>
                <a:latin typeface="eUkraine"/>
              </a:rPr>
              <a:t>nus.org.ua</a:t>
            </a:r>
          </a:p>
          <a:p>
            <a:endParaRPr lang="ru-RU" sz="3200" dirty="0" smtClean="0">
              <a:solidFill>
                <a:srgbClr val="002060"/>
              </a:solidFill>
              <a:latin typeface="eUkraine"/>
            </a:endParaRPr>
          </a:p>
          <a:p>
            <a:endParaRPr lang="ru-RU" sz="3200" dirty="0">
              <a:solidFill>
                <a:srgbClr val="002060"/>
              </a:solidFill>
              <a:latin typeface="eUkraine"/>
            </a:endParaRPr>
          </a:p>
          <a:p>
            <a:r>
              <a:rPr lang="ru-RU" sz="3200" dirty="0">
                <a:solidFill>
                  <a:srgbClr val="00B0F0"/>
                </a:solidFill>
                <a:latin typeface="eUkraine"/>
              </a:rPr>
              <a:t>https://vseosvita.ua</a:t>
            </a:r>
            <a:endParaRPr lang="ru-RU" sz="3200" b="0" i="0" dirty="0">
              <a:solidFill>
                <a:srgbClr val="00B0F0"/>
              </a:solidFill>
              <a:effectLst/>
              <a:latin typeface="eUkraine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00" y="3282197"/>
            <a:ext cx="4851400" cy="3341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675" y="5099309"/>
            <a:ext cx="2411016" cy="952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3274001"/>
            <a:ext cx="1625600" cy="1625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110" y="819994"/>
            <a:ext cx="1066800" cy="98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6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5385" y="337096"/>
            <a:ext cx="9864090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eUkraine"/>
              </a:rPr>
              <a:t>РЕСУРСИ ЗІ СТВОРЕННЯ ПРЕЗЕНТАЦІЙ</a:t>
            </a:r>
            <a:endParaRPr lang="ru-RU" sz="3600" dirty="0">
              <a:solidFill>
                <a:srgbClr val="000000"/>
              </a:solidFill>
              <a:latin typeface="eUkraine"/>
            </a:endParaRPr>
          </a:p>
          <a:p>
            <a:r>
              <a:rPr lang="ru-RU" sz="3600" dirty="0">
                <a:solidFill>
                  <a:srgbClr val="5B5AFF"/>
                </a:solidFill>
                <a:latin typeface="eUkraine"/>
              </a:rPr>
              <a:t>https://www.canva.com</a:t>
            </a:r>
            <a:endParaRPr lang="ru-RU" sz="3600" dirty="0">
              <a:solidFill>
                <a:srgbClr val="000000"/>
              </a:solidFill>
              <a:latin typeface="eUkraine"/>
            </a:endParaRPr>
          </a:p>
          <a:p>
            <a:r>
              <a:rPr lang="ru-RU" sz="3600" dirty="0">
                <a:solidFill>
                  <a:srgbClr val="5B5AFF"/>
                </a:solidFill>
                <a:latin typeface="eUkraine"/>
              </a:rPr>
              <a:t>https://prezi.com</a:t>
            </a:r>
            <a:endParaRPr lang="ru-RU" sz="3600" dirty="0">
              <a:solidFill>
                <a:srgbClr val="000000"/>
              </a:solidFill>
              <a:latin typeface="eUkraine"/>
            </a:endParaRPr>
          </a:p>
          <a:p>
            <a:r>
              <a:rPr lang="ru-RU" sz="3600" dirty="0">
                <a:solidFill>
                  <a:srgbClr val="5B5AFF"/>
                </a:solidFill>
                <a:latin typeface="eUkraine"/>
              </a:rPr>
              <a:t>https://www.beautiful.ai</a:t>
            </a:r>
            <a:endParaRPr lang="ru-RU" sz="3600" b="0" i="0" dirty="0">
              <a:solidFill>
                <a:srgbClr val="000000"/>
              </a:solidFill>
              <a:effectLst/>
              <a:latin typeface="eUkraine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5385" y="2991326"/>
            <a:ext cx="9864090" cy="35394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0000"/>
                </a:solidFill>
                <a:latin typeface="eUkraine"/>
              </a:rPr>
              <a:t>ВІДКРИТІ РЕСУРСИ З ЕЛЕКТРОННИМИ ПІДРУЧНИКАМИ, РОЗРОБКАМИ УРОКІВ </a:t>
            </a:r>
            <a:endParaRPr lang="uk-UA" sz="2800" b="1" dirty="0" smtClean="0">
              <a:solidFill>
                <a:srgbClr val="000000"/>
              </a:solidFill>
              <a:latin typeface="eUkraine"/>
            </a:endParaRPr>
          </a:p>
          <a:p>
            <a:endParaRPr lang="uk-UA" sz="2800" dirty="0">
              <a:solidFill>
                <a:srgbClr val="000000"/>
              </a:solidFill>
              <a:latin typeface="eUkraine"/>
            </a:endParaRPr>
          </a:p>
          <a:p>
            <a:r>
              <a:rPr lang="en-US" sz="2800" dirty="0">
                <a:solidFill>
                  <a:srgbClr val="5B5AFF"/>
                </a:solidFill>
                <a:latin typeface="eUkraine"/>
              </a:rPr>
              <a:t>https://</a:t>
            </a:r>
            <a:r>
              <a:rPr lang="en-US" sz="2800" dirty="0" smtClean="0">
                <a:solidFill>
                  <a:srgbClr val="5B5AFF"/>
                </a:solidFill>
                <a:latin typeface="eUkraine"/>
              </a:rPr>
              <a:t>ua.mozaweb.com</a:t>
            </a:r>
            <a:endParaRPr lang="uk-UA" sz="2800" dirty="0" smtClean="0">
              <a:solidFill>
                <a:srgbClr val="5B5AFF"/>
              </a:solidFill>
              <a:latin typeface="eUkraine"/>
            </a:endParaRPr>
          </a:p>
          <a:p>
            <a:endParaRPr lang="uk-UA" sz="2800" dirty="0">
              <a:solidFill>
                <a:srgbClr val="5B5AFF"/>
              </a:solidFill>
              <a:latin typeface="eUkraine"/>
            </a:endParaRPr>
          </a:p>
          <a:p>
            <a:endParaRPr lang="en-US" sz="2800" dirty="0">
              <a:solidFill>
                <a:srgbClr val="000000"/>
              </a:solidFill>
              <a:latin typeface="eUkraine"/>
            </a:endParaRPr>
          </a:p>
          <a:p>
            <a:r>
              <a:rPr lang="uk-UA" sz="2800" dirty="0">
                <a:solidFill>
                  <a:srgbClr val="000000"/>
                </a:solidFill>
                <a:latin typeface="eUkraine"/>
              </a:rPr>
              <a:t>Код для безкоштовної реєстрації</a:t>
            </a:r>
          </a:p>
          <a:p>
            <a:r>
              <a:rPr lang="en-US" sz="2800" dirty="0">
                <a:solidFill>
                  <a:srgbClr val="000000"/>
                </a:solidFill>
                <a:latin typeface="eUkraine"/>
              </a:rPr>
              <a:t>MOZ-PX-PBWX-TIDD-VIMY-TVRI-UFWG-UAEDPMOZA</a:t>
            </a:r>
            <a:endParaRPr lang="en-US" sz="2800" b="0" i="0" dirty="0">
              <a:solidFill>
                <a:srgbClr val="000000"/>
              </a:solidFill>
              <a:effectLst/>
              <a:latin typeface="eUkraine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437" y="368947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2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" y="122237"/>
            <a:ext cx="3040063" cy="3040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45" y="3067050"/>
            <a:ext cx="2483446" cy="1562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87698" y="279400"/>
            <a:ext cx="8750301" cy="310854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err="1">
                <a:solidFill>
                  <a:srgbClr val="002060"/>
                </a:solidFill>
              </a:rPr>
              <a:t>Ефективне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програмне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забезпечення</a:t>
            </a:r>
            <a:r>
              <a:rPr lang="ru-RU" sz="2800" dirty="0">
                <a:solidFill>
                  <a:srgbClr val="002060"/>
                </a:solidFill>
              </a:rPr>
              <a:t> для </a:t>
            </a:r>
            <a:r>
              <a:rPr lang="ru-RU" sz="2800" dirty="0" err="1">
                <a:solidFill>
                  <a:srgbClr val="002060"/>
                </a:solidFill>
              </a:rPr>
              <a:t>презентацій</a:t>
            </a:r>
            <a:r>
              <a:rPr lang="ru-RU" sz="2800" dirty="0">
                <a:solidFill>
                  <a:srgbClr val="002060"/>
                </a:solidFill>
              </a:rPr>
              <a:t> у </a:t>
            </a:r>
            <a:r>
              <a:rPr lang="ru-RU" sz="2800" dirty="0" err="1">
                <a:solidFill>
                  <a:srgbClr val="002060"/>
                </a:solidFill>
              </a:rPr>
              <a:t>класі</a:t>
            </a:r>
            <a:r>
              <a:rPr lang="ru-RU" sz="2800" dirty="0">
                <a:solidFill>
                  <a:srgbClr val="002060"/>
                </a:solidFill>
              </a:rPr>
              <a:t> з </a:t>
            </a:r>
            <a:r>
              <a:rPr lang="ru-RU" sz="2800" dirty="0" err="1">
                <a:solidFill>
                  <a:srgbClr val="002060"/>
                </a:solidFill>
              </a:rPr>
              <a:t>цифровими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підручниками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анімованими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презентаціями</a:t>
            </a:r>
            <a:r>
              <a:rPr lang="ru-RU" sz="2800" dirty="0">
                <a:solidFill>
                  <a:srgbClr val="002060"/>
                </a:solidFill>
              </a:rPr>
              <a:t> та </a:t>
            </a:r>
            <a:r>
              <a:rPr lang="ru-RU" sz="2800" dirty="0" err="1">
                <a:solidFill>
                  <a:srgbClr val="002060"/>
                </a:solidFill>
              </a:rPr>
              <a:t>функцією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домашнього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завдання</a:t>
            </a:r>
            <a:r>
              <a:rPr lang="ru-RU" sz="2800" dirty="0">
                <a:solidFill>
                  <a:srgbClr val="002060"/>
                </a:solidFill>
              </a:rPr>
              <a:t> в </a:t>
            </a:r>
            <a:r>
              <a:rPr lang="ru-RU" sz="2800" dirty="0" err="1">
                <a:solidFill>
                  <a:srgbClr val="002060"/>
                </a:solidFill>
              </a:rPr>
              <a:t>режимі</a:t>
            </a:r>
            <a:r>
              <a:rPr lang="ru-RU" sz="2800" dirty="0">
                <a:solidFill>
                  <a:srgbClr val="002060"/>
                </a:solidFill>
              </a:rPr>
              <a:t> онлайн, а </a:t>
            </a:r>
            <a:r>
              <a:rPr lang="ru-RU" sz="2800" dirty="0" err="1">
                <a:solidFill>
                  <a:srgbClr val="002060"/>
                </a:solidFill>
              </a:rPr>
              <a:t>також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тисячі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одиниць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інтерактивного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вмісту</a:t>
            </a:r>
            <a:r>
              <a:rPr lang="ru-RU" sz="2800" dirty="0">
                <a:solidFill>
                  <a:srgbClr val="002060"/>
                </a:solidFill>
              </a:rPr>
              <a:t> (3D-сцени, </a:t>
            </a:r>
            <a:r>
              <a:rPr lang="ru-RU" sz="2800" dirty="0" err="1">
                <a:solidFill>
                  <a:srgbClr val="002060"/>
                </a:solidFill>
              </a:rPr>
              <a:t>навчальні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програми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відео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вправи</a:t>
            </a:r>
            <a:r>
              <a:rPr lang="ru-RU" sz="2800" dirty="0">
                <a:solidFill>
                  <a:srgbClr val="002060"/>
                </a:solidFill>
              </a:rPr>
              <a:t>), </a:t>
            </a:r>
            <a:r>
              <a:rPr lang="ru-RU" sz="2800" dirty="0" err="1">
                <a:solidFill>
                  <a:srgbClr val="002060"/>
                </a:solidFill>
              </a:rPr>
              <a:t>які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можуть</a:t>
            </a:r>
            <a:r>
              <a:rPr lang="ru-RU" sz="2800" dirty="0">
                <a:solidFill>
                  <a:srgbClr val="002060"/>
                </a:solidFill>
              </a:rPr>
              <a:t> бути </a:t>
            </a:r>
            <a:r>
              <a:rPr lang="ru-RU" sz="2800" dirty="0" err="1">
                <a:solidFill>
                  <a:srgbClr val="002060"/>
                </a:solidFill>
              </a:rPr>
              <a:t>використані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учнями</a:t>
            </a:r>
            <a:r>
              <a:rPr lang="ru-RU" sz="2800" dirty="0">
                <a:solidFill>
                  <a:srgbClr val="002060"/>
                </a:solidFill>
              </a:rPr>
              <a:t> для </a:t>
            </a:r>
            <a:r>
              <a:rPr lang="ru-RU" sz="2800" dirty="0" err="1">
                <a:solidFill>
                  <a:srgbClr val="002060"/>
                </a:solidFill>
              </a:rPr>
              <a:t>навчання</a:t>
            </a:r>
            <a:r>
              <a:rPr lang="ru-RU" sz="2800" dirty="0">
                <a:solidFill>
                  <a:srgbClr val="002060"/>
                </a:solidFill>
              </a:rPr>
              <a:t> та </a:t>
            </a:r>
            <a:r>
              <a:rPr lang="ru-RU" sz="2800" dirty="0" err="1">
                <a:solidFill>
                  <a:srgbClr val="002060"/>
                </a:solidFill>
              </a:rPr>
              <a:t>тренування</a:t>
            </a:r>
            <a:r>
              <a:rPr lang="ru-RU" sz="2800" dirty="0">
                <a:solidFill>
                  <a:srgbClr val="002060"/>
                </a:solidFill>
              </a:rPr>
              <a:t> й </a:t>
            </a:r>
            <a:r>
              <a:rPr lang="ru-RU" sz="2800" dirty="0" err="1">
                <a:solidFill>
                  <a:srgbClr val="002060"/>
                </a:solidFill>
              </a:rPr>
              <a:t>удома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  <a:endParaRPr lang="uk-UA" sz="28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25" y="3447635"/>
            <a:ext cx="6061075" cy="341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8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600" y="342900"/>
            <a:ext cx="11582400" cy="5078313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eUkraine"/>
              </a:rPr>
              <a:t>РЕСУРСИ ЗІ СТВОРЕННЯ ТЕКСТІВ, ЗАВДАНЬ, ІНФОРМАЦІЙНІ РЕСУРСИ </a:t>
            </a:r>
            <a:endParaRPr lang="ru-RU" sz="3600" dirty="0">
              <a:solidFill>
                <a:srgbClr val="000000"/>
              </a:solidFill>
              <a:latin typeface="eUkraine"/>
            </a:endParaRPr>
          </a:p>
          <a:p>
            <a:r>
              <a:rPr lang="ru-RU" sz="3600" dirty="0">
                <a:solidFill>
                  <a:srgbClr val="5B5AFF"/>
                </a:solidFill>
                <a:latin typeface="eUkraine"/>
              </a:rPr>
              <a:t>https://www.classtime.com/uk/</a:t>
            </a:r>
            <a:endParaRPr lang="ru-RU" sz="3600" dirty="0">
              <a:solidFill>
                <a:srgbClr val="000000"/>
              </a:solidFill>
              <a:latin typeface="eUkraine"/>
            </a:endParaRPr>
          </a:p>
          <a:p>
            <a:r>
              <a:rPr lang="ru-RU" sz="3600" dirty="0">
                <a:solidFill>
                  <a:srgbClr val="5B5AFF"/>
                </a:solidFill>
                <a:latin typeface="eUkraine"/>
              </a:rPr>
              <a:t>https://kahoot.com</a:t>
            </a:r>
            <a:endParaRPr lang="ru-RU" sz="3600" dirty="0">
              <a:solidFill>
                <a:srgbClr val="000000"/>
              </a:solidFill>
              <a:latin typeface="eUkraine"/>
            </a:endParaRPr>
          </a:p>
          <a:p>
            <a:r>
              <a:rPr lang="ru-RU" sz="3600" dirty="0">
                <a:solidFill>
                  <a:srgbClr val="5B5AFF"/>
                </a:solidFill>
                <a:latin typeface="eUkraine"/>
              </a:rPr>
              <a:t>https://quizlet.com</a:t>
            </a:r>
            <a:endParaRPr lang="ru-RU" sz="3600" dirty="0">
              <a:solidFill>
                <a:srgbClr val="000000"/>
              </a:solidFill>
              <a:latin typeface="eUkraine"/>
            </a:endParaRPr>
          </a:p>
          <a:p>
            <a:r>
              <a:rPr lang="ru-RU" sz="3600" dirty="0">
                <a:solidFill>
                  <a:srgbClr val="5B5AFF"/>
                </a:solidFill>
                <a:latin typeface="eUkraine"/>
              </a:rPr>
              <a:t>https://learningapps.org</a:t>
            </a:r>
            <a:r>
              <a:rPr lang="ru-RU" sz="3600" dirty="0">
                <a:solidFill>
                  <a:srgbClr val="000000"/>
                </a:solidFill>
                <a:latin typeface="eUkraine"/>
              </a:rPr>
              <a:t> (платформа </a:t>
            </a:r>
            <a:r>
              <a:rPr lang="ru-RU" sz="3600" dirty="0" err="1">
                <a:solidFill>
                  <a:srgbClr val="000000"/>
                </a:solidFill>
                <a:latin typeface="eUkraine"/>
              </a:rPr>
              <a:t>готових</a:t>
            </a:r>
            <a:r>
              <a:rPr lang="ru-RU" sz="3600" dirty="0">
                <a:solidFill>
                  <a:srgbClr val="000000"/>
                </a:solidFill>
                <a:latin typeface="eUkraine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eUkraine"/>
              </a:rPr>
              <a:t>завдань</a:t>
            </a:r>
            <a:r>
              <a:rPr lang="ru-RU" sz="3600" dirty="0">
                <a:solidFill>
                  <a:srgbClr val="000000"/>
                </a:solidFill>
                <a:latin typeface="eUkraine"/>
              </a:rPr>
              <a:t> з </a:t>
            </a:r>
            <a:r>
              <a:rPr lang="ru-RU" sz="3600" dirty="0" err="1">
                <a:solidFill>
                  <a:srgbClr val="000000"/>
                </a:solidFill>
                <a:latin typeface="eUkraine"/>
              </a:rPr>
              <a:t>різних</a:t>
            </a:r>
            <a:r>
              <a:rPr lang="ru-RU" sz="3600" dirty="0">
                <a:solidFill>
                  <a:srgbClr val="000000"/>
                </a:solidFill>
                <a:latin typeface="eUkraine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eUkraine"/>
              </a:rPr>
              <a:t>предметів</a:t>
            </a:r>
            <a:r>
              <a:rPr lang="ru-RU" sz="3600" dirty="0" smtClean="0">
                <a:solidFill>
                  <a:srgbClr val="000000"/>
                </a:solidFill>
                <a:latin typeface="eUkraine"/>
              </a:rPr>
              <a:t>)</a:t>
            </a:r>
            <a:endParaRPr lang="ru-RU" sz="3600" dirty="0">
              <a:solidFill>
                <a:srgbClr val="000000"/>
              </a:solidFill>
              <a:latin typeface="eUkraine"/>
            </a:endParaRPr>
          </a:p>
          <a:p>
            <a:r>
              <a:rPr lang="ru-RU" sz="3600" dirty="0">
                <a:solidFill>
                  <a:srgbClr val="5B5AFF"/>
                </a:solidFill>
                <a:latin typeface="eUkraine"/>
              </a:rPr>
              <a:t>https://naurok.com.ua</a:t>
            </a:r>
            <a:endParaRPr lang="ru-RU" sz="3600" dirty="0">
              <a:solidFill>
                <a:srgbClr val="000000"/>
              </a:solidFill>
              <a:latin typeface="eUkraine"/>
            </a:endParaRPr>
          </a:p>
          <a:p>
            <a:r>
              <a:rPr lang="ru-RU" sz="3600" dirty="0">
                <a:solidFill>
                  <a:srgbClr val="5B5AFF"/>
                </a:solidFill>
                <a:latin typeface="eUkraine"/>
              </a:rPr>
              <a:t>https://miyklas.com.ua</a:t>
            </a:r>
            <a:endParaRPr lang="ru-RU" sz="3600" b="0" i="0" dirty="0">
              <a:solidFill>
                <a:srgbClr val="000000"/>
              </a:solidFill>
              <a:effectLst/>
              <a:latin typeface="eUkraine"/>
            </a:endParaRPr>
          </a:p>
        </p:txBody>
      </p:sp>
    </p:spTree>
    <p:extLst>
      <p:ext uri="{BB962C8B-B14F-4D97-AF65-F5344CB8AC3E}">
        <p14:creationId xmlns:p14="http://schemas.microsoft.com/office/powerpoint/2010/main" val="40317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1200" y="481736"/>
            <a:ext cx="10896600" cy="550920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00"/>
                </a:solidFill>
                <a:latin typeface="eUkraine"/>
              </a:rPr>
              <a:t>ІНСТРУМЕНТИ ВЗАЄМОДІЇ З УЧНЯМИ</a:t>
            </a:r>
            <a:endParaRPr lang="ru-RU" sz="4400" dirty="0">
              <a:solidFill>
                <a:srgbClr val="000000"/>
              </a:solidFill>
              <a:latin typeface="eUkraine"/>
            </a:endParaRPr>
          </a:p>
          <a:p>
            <a:r>
              <a:rPr lang="ru-RU" sz="4400" dirty="0">
                <a:solidFill>
                  <a:srgbClr val="5B5AFF"/>
                </a:solidFill>
                <a:latin typeface="eUkraine"/>
              </a:rPr>
              <a:t>https://www.classdojo.com</a:t>
            </a:r>
            <a:r>
              <a:rPr lang="ru-RU" sz="4400" dirty="0">
                <a:solidFill>
                  <a:srgbClr val="000000"/>
                </a:solidFill>
                <a:latin typeface="eUkraine"/>
              </a:rPr>
              <a:t> (особливо рекомендовано для </a:t>
            </a:r>
            <a:r>
              <a:rPr lang="ru-RU" sz="4400" dirty="0" err="1">
                <a:solidFill>
                  <a:srgbClr val="000000"/>
                </a:solidFill>
                <a:latin typeface="eUkraine"/>
              </a:rPr>
              <a:t>початкової</a:t>
            </a:r>
            <a:r>
              <a:rPr lang="ru-RU" sz="4400" dirty="0">
                <a:solidFill>
                  <a:srgbClr val="000000"/>
                </a:solidFill>
                <a:latin typeface="eUkraine"/>
              </a:rPr>
              <a:t> </a:t>
            </a:r>
            <a:r>
              <a:rPr lang="ru-RU" sz="4400" dirty="0" err="1">
                <a:solidFill>
                  <a:srgbClr val="000000"/>
                </a:solidFill>
                <a:latin typeface="eUkraine"/>
              </a:rPr>
              <a:t>школи</a:t>
            </a:r>
            <a:r>
              <a:rPr lang="ru-RU" sz="4400" dirty="0">
                <a:solidFill>
                  <a:srgbClr val="000000"/>
                </a:solidFill>
                <a:latin typeface="eUkraine"/>
              </a:rPr>
              <a:t>)</a:t>
            </a:r>
          </a:p>
          <a:p>
            <a:endParaRPr lang="ru-RU" sz="4400" dirty="0" smtClean="0">
              <a:solidFill>
                <a:srgbClr val="000000"/>
              </a:solidFill>
              <a:latin typeface="eUkraine"/>
            </a:endParaRPr>
          </a:p>
          <a:p>
            <a:endParaRPr lang="ru-RU" sz="4400" dirty="0">
              <a:solidFill>
                <a:srgbClr val="000000"/>
              </a:solidFill>
              <a:latin typeface="eUkraine"/>
            </a:endParaRPr>
          </a:p>
          <a:p>
            <a:r>
              <a:rPr lang="ru-RU" sz="4400" dirty="0">
                <a:solidFill>
                  <a:srgbClr val="5B5AFF"/>
                </a:solidFill>
                <a:latin typeface="eUkraine"/>
              </a:rPr>
              <a:t>https://www.google.com/intl/ru_uA/docs/about/</a:t>
            </a:r>
            <a:endParaRPr lang="ru-RU" sz="4400" dirty="0">
              <a:solidFill>
                <a:srgbClr val="000000"/>
              </a:solidFill>
              <a:latin typeface="eUkraine"/>
            </a:endParaRPr>
          </a:p>
          <a:p>
            <a:r>
              <a:rPr lang="ru-RU" sz="4400" dirty="0">
                <a:solidFill>
                  <a:srgbClr val="5B5AFF"/>
                </a:solidFill>
                <a:latin typeface="eUkraine"/>
              </a:rPr>
              <a:t>https://ru.padlet.com</a:t>
            </a:r>
            <a:endParaRPr lang="ru-RU" sz="4400" b="0" i="0" dirty="0">
              <a:solidFill>
                <a:srgbClr val="000000"/>
              </a:solidFill>
              <a:effectLst/>
              <a:latin typeface="eUkraine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2" y="2481480"/>
            <a:ext cx="3284537" cy="150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1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5164" y="720437"/>
            <a:ext cx="9245600" cy="17543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fontAlgn="base"/>
            <a:r>
              <a:rPr lang="ru-RU" sz="3600" dirty="0" err="1">
                <a:solidFill>
                  <a:srgbClr val="2C2C2C"/>
                </a:solidFill>
                <a:latin typeface="Exo2"/>
              </a:rPr>
              <a:t>Нудні</a:t>
            </a:r>
            <a:r>
              <a:rPr lang="ru-RU" sz="3600" dirty="0">
                <a:solidFill>
                  <a:srgbClr val="2C2C2C"/>
                </a:solidFill>
                <a:latin typeface="Exo2"/>
              </a:rPr>
              <a:t> уроки </a:t>
            </a:r>
            <a:r>
              <a:rPr lang="ru-RU" sz="3600" dirty="0" err="1">
                <a:solidFill>
                  <a:srgbClr val="2C2C2C"/>
                </a:solidFill>
                <a:latin typeface="Exo2"/>
              </a:rPr>
              <a:t>придатні</a:t>
            </a:r>
            <a:r>
              <a:rPr lang="ru-RU" sz="3600" dirty="0">
                <a:solidFill>
                  <a:srgbClr val="2C2C2C"/>
                </a:solidFill>
                <a:latin typeface="Exo2"/>
              </a:rPr>
              <a:t> </a:t>
            </a:r>
            <a:r>
              <a:rPr lang="ru-RU" sz="3600" dirty="0" err="1">
                <a:solidFill>
                  <a:srgbClr val="2C2C2C"/>
                </a:solidFill>
                <a:latin typeface="Exo2"/>
              </a:rPr>
              <a:t>лише</a:t>
            </a:r>
            <a:r>
              <a:rPr lang="ru-RU" sz="3600" dirty="0">
                <a:solidFill>
                  <a:srgbClr val="2C2C2C"/>
                </a:solidFill>
                <a:latin typeface="Exo2"/>
              </a:rPr>
              <a:t> на те, </a:t>
            </a:r>
            <a:r>
              <a:rPr lang="ru-RU" sz="3600" dirty="0" err="1">
                <a:solidFill>
                  <a:srgbClr val="2C2C2C"/>
                </a:solidFill>
                <a:latin typeface="Exo2"/>
              </a:rPr>
              <a:t>щоб</a:t>
            </a:r>
            <a:r>
              <a:rPr lang="ru-RU" sz="3600" dirty="0">
                <a:solidFill>
                  <a:srgbClr val="2C2C2C"/>
                </a:solidFill>
                <a:latin typeface="Exo2"/>
              </a:rPr>
              <a:t> </a:t>
            </a:r>
            <a:r>
              <a:rPr lang="ru-RU" sz="3600" dirty="0" err="1">
                <a:solidFill>
                  <a:srgbClr val="2C2C2C"/>
                </a:solidFill>
                <a:latin typeface="Exo2"/>
              </a:rPr>
              <a:t>вселити</a:t>
            </a:r>
            <a:r>
              <a:rPr lang="ru-RU" sz="3600" dirty="0">
                <a:solidFill>
                  <a:srgbClr val="2C2C2C"/>
                </a:solidFill>
                <a:latin typeface="Exo2"/>
              </a:rPr>
              <a:t> ненависть і до тих, </a:t>
            </a:r>
            <a:r>
              <a:rPr lang="ru-RU" sz="3600" dirty="0" err="1">
                <a:solidFill>
                  <a:srgbClr val="2C2C2C"/>
                </a:solidFill>
                <a:latin typeface="Exo2"/>
              </a:rPr>
              <a:t>хто</a:t>
            </a:r>
            <a:r>
              <a:rPr lang="ru-RU" sz="3600" dirty="0">
                <a:solidFill>
                  <a:srgbClr val="2C2C2C"/>
                </a:solidFill>
                <a:latin typeface="Exo2"/>
              </a:rPr>
              <a:t> </a:t>
            </a:r>
            <a:r>
              <a:rPr lang="ru-RU" sz="3600" dirty="0" err="1">
                <a:solidFill>
                  <a:srgbClr val="2C2C2C"/>
                </a:solidFill>
                <a:latin typeface="Exo2"/>
              </a:rPr>
              <a:t>їх</a:t>
            </a:r>
            <a:r>
              <a:rPr lang="ru-RU" sz="3600" dirty="0">
                <a:solidFill>
                  <a:srgbClr val="2C2C2C"/>
                </a:solidFill>
                <a:latin typeface="Exo2"/>
              </a:rPr>
              <a:t> </a:t>
            </a:r>
            <a:r>
              <a:rPr lang="ru-RU" sz="3600" dirty="0" err="1">
                <a:solidFill>
                  <a:srgbClr val="2C2C2C"/>
                </a:solidFill>
                <a:latin typeface="Exo2"/>
              </a:rPr>
              <a:t>викладає</a:t>
            </a:r>
            <a:r>
              <a:rPr lang="ru-RU" sz="3600" dirty="0">
                <a:solidFill>
                  <a:srgbClr val="2C2C2C"/>
                </a:solidFill>
                <a:latin typeface="Exo2"/>
              </a:rPr>
              <a:t>, і до </a:t>
            </a:r>
            <a:r>
              <a:rPr lang="ru-RU" sz="3600" dirty="0" err="1">
                <a:solidFill>
                  <a:srgbClr val="2C2C2C"/>
                </a:solidFill>
                <a:latin typeface="Exo2"/>
              </a:rPr>
              <a:t>усього</a:t>
            </a:r>
            <a:r>
              <a:rPr lang="ru-RU" sz="3600" dirty="0">
                <a:solidFill>
                  <a:srgbClr val="2C2C2C"/>
                </a:solidFill>
                <a:latin typeface="Exo2"/>
              </a:rPr>
              <a:t>, </a:t>
            </a:r>
            <a:r>
              <a:rPr lang="ru-RU" sz="3600" dirty="0" err="1">
                <a:solidFill>
                  <a:srgbClr val="2C2C2C"/>
                </a:solidFill>
                <a:latin typeface="Exo2"/>
              </a:rPr>
              <a:t>що</a:t>
            </a:r>
            <a:r>
              <a:rPr lang="ru-RU" sz="3600" dirty="0">
                <a:solidFill>
                  <a:srgbClr val="2C2C2C"/>
                </a:solidFill>
                <a:latin typeface="Exo2"/>
              </a:rPr>
              <a:t> </a:t>
            </a:r>
            <a:r>
              <a:rPr lang="ru-RU" sz="3600" dirty="0" err="1">
                <a:solidFill>
                  <a:srgbClr val="2C2C2C"/>
                </a:solidFill>
                <a:latin typeface="Exo2"/>
              </a:rPr>
              <a:t>викладається</a:t>
            </a:r>
            <a:r>
              <a:rPr lang="ru-RU" sz="3600" dirty="0">
                <a:solidFill>
                  <a:srgbClr val="2C2C2C"/>
                </a:solidFill>
                <a:latin typeface="Exo2"/>
              </a:rPr>
              <a:t>. </a:t>
            </a:r>
            <a:endParaRPr lang="ru-RU" sz="3600" b="0" i="0" dirty="0">
              <a:solidFill>
                <a:srgbClr val="2C2C2C"/>
              </a:solidFill>
              <a:effectLst/>
              <a:latin typeface="Exo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59320" y="3362036"/>
            <a:ext cx="3321479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fontAlgn="base"/>
            <a:r>
              <a:rPr lang="ru-RU" sz="3200" dirty="0">
                <a:solidFill>
                  <a:srgbClr val="2C2C2C"/>
                </a:solidFill>
                <a:latin typeface="Exo2"/>
              </a:rPr>
              <a:t>Жан Жак Руссо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18" y="2880735"/>
            <a:ext cx="5512232" cy="3668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395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teach-static.classdojo.com/_next/static/media/logo-white@2x.be4ecfbf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0"/>
            <a:ext cx="8478838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7500" y="2489200"/>
            <a:ext cx="11620500" cy="415498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</a:rPr>
              <a:t>С</a:t>
            </a:r>
            <a:r>
              <a:rPr lang="en-US" sz="2400" b="1" dirty="0" err="1">
                <a:solidFill>
                  <a:srgbClr val="002060"/>
                </a:solidFill>
              </a:rPr>
              <a:t>lassDojo</a:t>
            </a:r>
            <a:r>
              <a:rPr lang="en-US" sz="2400" b="1" dirty="0">
                <a:solidFill>
                  <a:srgbClr val="002060"/>
                </a:solidFill>
              </a:rPr>
              <a:t> - </a:t>
            </a:r>
            <a:r>
              <a:rPr lang="uk-UA" sz="2400" b="1" dirty="0">
                <a:solidFill>
                  <a:srgbClr val="002060"/>
                </a:solidFill>
              </a:rPr>
              <a:t>це приємний і простий інструмент для оцінки роботи класу в режимі реального часу.</a:t>
            </a:r>
          </a:p>
          <a:p>
            <a:r>
              <a:rPr lang="en-US" sz="2400" b="1" dirty="0" err="1">
                <a:solidFill>
                  <a:srgbClr val="002060"/>
                </a:solidFill>
              </a:rPr>
              <a:t>ClassDojo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uk-UA" sz="2400" b="1" dirty="0">
                <a:solidFill>
                  <a:srgbClr val="002060"/>
                </a:solidFill>
              </a:rPr>
              <a:t>насамперед розрахований на вчителів початкової та середньої школи - яскраві кольори, симпатичні </a:t>
            </a:r>
            <a:r>
              <a:rPr lang="uk-UA" sz="2400" b="1" dirty="0" err="1">
                <a:solidFill>
                  <a:srgbClr val="002060"/>
                </a:solidFill>
              </a:rPr>
              <a:t>аватари</a:t>
            </a:r>
            <a:r>
              <a:rPr lang="uk-UA" sz="2400" b="1" dirty="0">
                <a:solidFill>
                  <a:srgbClr val="002060"/>
                </a:solidFill>
              </a:rPr>
              <a:t>, кумедні персонажі привертають увагу дітей молодшого та середнього шкільного віку. Ідея сервісу полягає в створенні зручної, наочної, легко керованої системи заохочення з різними ролями і рівнями доступу. У </a:t>
            </a:r>
            <a:r>
              <a:rPr lang="en-US" sz="2400" b="1" dirty="0" err="1">
                <a:solidFill>
                  <a:srgbClr val="002060"/>
                </a:solidFill>
              </a:rPr>
              <a:t>ClassDojo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uk-UA" sz="2400" b="1" dirty="0">
                <a:solidFill>
                  <a:srgbClr val="002060"/>
                </a:solidFill>
              </a:rPr>
              <a:t>можна зареєструватися в якості вчителя, учня або батьків зареєстрованих учнів.</a:t>
            </a:r>
          </a:p>
          <a:p>
            <a:r>
              <a:rPr lang="uk-UA" sz="2400" b="1" dirty="0">
                <a:solidFill>
                  <a:srgbClr val="002060"/>
                </a:solidFill>
              </a:rPr>
              <a:t>Мета сервісу - надати швидкий коментар учням про їх роботу в класі і мотивувати на ефективну навчальну діяльність. Ця мета досягається за допомогою </a:t>
            </a:r>
            <a:r>
              <a:rPr lang="uk-UA" sz="2400" b="1" dirty="0" err="1">
                <a:solidFill>
                  <a:srgbClr val="002060"/>
                </a:solidFill>
              </a:rPr>
              <a:t>бейджів</a:t>
            </a:r>
            <a:r>
              <a:rPr lang="uk-UA" sz="2400" b="1" dirty="0">
                <a:solidFill>
                  <a:srgbClr val="002060"/>
                </a:solidFill>
              </a:rPr>
              <a:t> двох категорій: позитивних і негативних </a:t>
            </a:r>
            <a:r>
              <a:rPr lang="uk-UA" sz="2400" b="1" dirty="0" smtClean="0">
                <a:solidFill>
                  <a:srgbClr val="002060"/>
                </a:solidFill>
              </a:rPr>
              <a:t>.</a:t>
            </a:r>
            <a:endParaRPr lang="uk-UA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011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4200" y="558800"/>
            <a:ext cx="10337800" cy="563231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Крім </a:t>
            </a:r>
            <a:r>
              <a:rPr lang="uk-UA" sz="2400" b="1" dirty="0">
                <a:solidFill>
                  <a:srgbClr val="002060"/>
                </a:solidFill>
              </a:rPr>
              <a:t>поведінкових </a:t>
            </a:r>
            <a:r>
              <a:rPr lang="uk-UA" sz="2400" b="1" dirty="0" err="1">
                <a:solidFill>
                  <a:srgbClr val="002060"/>
                </a:solidFill>
              </a:rPr>
              <a:t>бейджів</a:t>
            </a:r>
            <a:r>
              <a:rPr lang="uk-UA" sz="2400" b="1" dirty="0">
                <a:solidFill>
                  <a:srgbClr val="002060"/>
                </a:solidFill>
              </a:rPr>
              <a:t>, журнал також має функцію швидкої позначки про відвідування уроку. Цікава опція - можливість викликати випадкового учня, для чого достатньо натиснути на кнопку </a:t>
            </a:r>
            <a:r>
              <a:rPr lang="en-US" sz="2400" b="1" dirty="0">
                <a:solidFill>
                  <a:srgbClr val="002060"/>
                </a:solidFill>
              </a:rPr>
              <a:t>Random.</a:t>
            </a:r>
          </a:p>
          <a:p>
            <a:r>
              <a:rPr lang="uk-UA" sz="2400" b="1" dirty="0">
                <a:solidFill>
                  <a:srgbClr val="002060"/>
                </a:solidFill>
              </a:rPr>
              <a:t>Журнал </a:t>
            </a:r>
            <a:r>
              <a:rPr lang="en-US" sz="2400" b="1" dirty="0">
                <a:solidFill>
                  <a:srgbClr val="002060"/>
                </a:solidFill>
              </a:rPr>
              <a:t>Class Dojo </a:t>
            </a:r>
            <a:r>
              <a:rPr lang="uk-UA" sz="2400" b="1" dirty="0">
                <a:solidFill>
                  <a:srgbClr val="002060"/>
                </a:solidFill>
              </a:rPr>
              <a:t>автоматично генерує статистику прогресу кожного учня і всього класу для обраного періоду часу - день, тиждень, місяць, весь час, або можна задати свій період часу. Всі зібрані сервісом дані </a:t>
            </a:r>
            <a:r>
              <a:rPr lang="uk-UA" sz="2400" b="1" dirty="0" err="1">
                <a:solidFill>
                  <a:srgbClr val="002060"/>
                </a:solidFill>
              </a:rPr>
              <a:t>візуалізуються</a:t>
            </a:r>
            <a:r>
              <a:rPr lang="uk-UA" sz="2400" b="1" dirty="0">
                <a:solidFill>
                  <a:srgbClr val="002060"/>
                </a:solidFill>
              </a:rPr>
              <a:t> у вигляді симпатичного графіка або вивантажуються в таблицю.</a:t>
            </a:r>
          </a:p>
          <a:p>
            <a:r>
              <a:rPr lang="uk-UA" sz="2400" b="1" dirty="0">
                <a:solidFill>
                  <a:srgbClr val="002060"/>
                </a:solidFill>
              </a:rPr>
              <a:t>У вкладці </a:t>
            </a:r>
            <a:r>
              <a:rPr lang="en-US" sz="2400" b="1" dirty="0">
                <a:solidFill>
                  <a:srgbClr val="002060"/>
                </a:solidFill>
              </a:rPr>
              <a:t>Messages </a:t>
            </a:r>
            <a:r>
              <a:rPr lang="uk-UA" sz="2400" b="1" dirty="0">
                <a:solidFill>
                  <a:srgbClr val="002060"/>
                </a:solidFill>
              </a:rPr>
              <a:t>можна миттєво відправити повідомлення цілій групі адресатів: наприклад, нагадати учням про домашнє завдання або сповістити батьків про батьківських зборах. Отримані кожним учнем оцінки оновлюються і в </a:t>
            </a:r>
            <a:r>
              <a:rPr lang="uk-UA" sz="2400" b="1" dirty="0" err="1">
                <a:solidFill>
                  <a:srgbClr val="002060"/>
                </a:solidFill>
              </a:rPr>
              <a:t>акаунті</a:t>
            </a:r>
            <a:r>
              <a:rPr lang="uk-UA" sz="2400" b="1" dirty="0">
                <a:solidFill>
                  <a:srgbClr val="002060"/>
                </a:solidFill>
              </a:rPr>
              <a:t> їх батьків.</a:t>
            </a:r>
          </a:p>
          <a:p>
            <a:r>
              <a:rPr lang="uk-UA" sz="2400" b="1" dirty="0">
                <a:solidFill>
                  <a:srgbClr val="002060"/>
                </a:solidFill>
              </a:rPr>
              <a:t>Журнал </a:t>
            </a:r>
            <a:r>
              <a:rPr lang="en-US" sz="2400" b="1" dirty="0" err="1">
                <a:solidFill>
                  <a:srgbClr val="002060"/>
                </a:solidFill>
              </a:rPr>
              <a:t>ClassDojo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uk-UA" sz="2400" b="1" dirty="0">
                <a:solidFill>
                  <a:srgbClr val="002060"/>
                </a:solidFill>
              </a:rPr>
              <a:t>вже став </a:t>
            </a:r>
            <a:r>
              <a:rPr lang="uk-UA" sz="2400" b="1" dirty="0" smtClean="0">
                <a:solidFill>
                  <a:srgbClr val="002060"/>
                </a:solidFill>
              </a:rPr>
              <a:t>вельми </a:t>
            </a:r>
            <a:r>
              <a:rPr lang="uk-UA" sz="2400" b="1" dirty="0">
                <a:solidFill>
                  <a:srgbClr val="002060"/>
                </a:solidFill>
              </a:rPr>
              <a:t>часто використовуваним інструментом на сучасних </a:t>
            </a:r>
            <a:r>
              <a:rPr lang="uk-UA" sz="2400" b="1" dirty="0" err="1">
                <a:solidFill>
                  <a:srgbClr val="002060"/>
                </a:solidFill>
              </a:rPr>
              <a:t>уроках</a:t>
            </a:r>
            <a:r>
              <a:rPr lang="uk-UA" sz="2400" b="1" dirty="0">
                <a:solidFill>
                  <a:srgbClr val="002060"/>
                </a:solidFill>
              </a:rPr>
              <a:t>: простота у використанні і продуманий інтерфейс дозволяє швидко оцінити роботу учнів, в сервісі зберігається вся необхідна інформація про кожен урок для кожного класу 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5" y="2006600"/>
            <a:ext cx="15716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01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00" y="266700"/>
            <a:ext cx="10553700" cy="452431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Висновки. </a:t>
            </a:r>
            <a:r>
              <a:rPr lang="uk-UA" sz="3200" dirty="0">
                <a:solidFill>
                  <a:srgbClr val="002060"/>
                </a:solidFill>
              </a:rPr>
              <a:t>Отже, освітяни відчувають гостру потребу: розширення і поглиблення власної цифрової компетентності, вміння застосовувати інноваційні методи викладання та різні форми інтегрованого навчання, набуття навичок створення освітнього середовища, здатність оцінити </a:t>
            </a:r>
            <a:r>
              <a:rPr lang="uk-UA" sz="3200" dirty="0" smtClean="0">
                <a:solidFill>
                  <a:srgbClr val="002060"/>
                </a:solidFill>
              </a:rPr>
              <a:t>власну </a:t>
            </a:r>
            <a:r>
              <a:rPr lang="uk-UA" sz="3200" dirty="0">
                <a:solidFill>
                  <a:srgbClr val="002060"/>
                </a:solidFill>
              </a:rPr>
              <a:t>практику в контексті освітніх новацій, здійснення моніторингу розвитку учнів, використовуючи при цьому сучасні </a:t>
            </a:r>
            <a:r>
              <a:rPr lang="uk-UA" sz="3200" dirty="0" smtClean="0">
                <a:solidFill>
                  <a:srgbClr val="002060"/>
                </a:solidFill>
              </a:rPr>
              <a:t>цифрові технології</a:t>
            </a:r>
            <a:r>
              <a:rPr lang="uk-UA" sz="3200" dirty="0">
                <a:solidFill>
                  <a:srgbClr val="002060"/>
                </a:solidFill>
              </a:rPr>
              <a:t>, інноваційні освітні сервіси та ресурси глобальної мережі.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62" y="4917220"/>
            <a:ext cx="3130402" cy="1814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373" y="4791014"/>
            <a:ext cx="2519459" cy="206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131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000" y="27940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Список використаних джерел:</a:t>
            </a:r>
            <a:endParaRPr lang="uk-UA" sz="36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200" y="925731"/>
            <a:ext cx="11988800" cy="163121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rgbClr val="002060"/>
                </a:solidFill>
              </a:rPr>
              <a:t>https://</a:t>
            </a:r>
            <a:r>
              <a:rPr lang="en-US" sz="2000" b="1" dirty="0" smtClean="0">
                <a:solidFill>
                  <a:srgbClr val="002060"/>
                </a:solidFill>
              </a:rPr>
              <a:t>vseosvita.ua/library/statta-informacijno-cifrova-kompetentnist-pedagoga-383121.html</a:t>
            </a:r>
            <a:endParaRPr lang="uk-UA" sz="2000" b="1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rgbClr val="002060"/>
                </a:solidFill>
              </a:rPr>
              <a:t>https://</a:t>
            </a:r>
            <a:r>
              <a:rPr lang="en-US" sz="2000" b="1" dirty="0" smtClean="0">
                <a:solidFill>
                  <a:srgbClr val="002060"/>
                </a:solidFill>
              </a:rPr>
              <a:t>vseosvita.ua/library/prezentacia-cifrova-kompetentnist-dopovid-489718.html</a:t>
            </a:r>
            <a:endParaRPr lang="uk-UA" sz="2000" b="1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rgbClr val="002060"/>
                </a:solidFill>
              </a:rPr>
              <a:t>https://nus.org.ua/view/yak-uchytelyam-pidvyshhyty-tsyfrovi-kompetentnosti</a:t>
            </a:r>
            <a:r>
              <a:rPr lang="en-US" sz="2000" b="1" dirty="0" smtClean="0">
                <a:solidFill>
                  <a:srgbClr val="002060"/>
                </a:solidFill>
              </a:rPr>
              <a:t>/</a:t>
            </a:r>
            <a:endParaRPr lang="uk-UA" sz="2000" b="1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rgbClr val="002060"/>
                </a:solidFill>
              </a:rPr>
              <a:t>https://</a:t>
            </a:r>
            <a:r>
              <a:rPr lang="en-US" sz="2000" b="1" dirty="0" smtClean="0">
                <a:solidFill>
                  <a:srgbClr val="002060"/>
                </a:solidFill>
              </a:rPr>
              <a:t>thedigital.gov.ua/news/servisi-distantsiynogo-navchannya-dlya-vchiteliv?fbclid=IwAR0d1N45fYIDGuIA6URz1XuK1vtTYDgHq6hUoxX8TPKXfsMCo1MGbsa_shU</a:t>
            </a:r>
            <a:endParaRPr lang="uk-UA" sz="2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23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8001" y="2147425"/>
            <a:ext cx="8280399" cy="186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ru-RU" sz="115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38300" y="2242157"/>
            <a:ext cx="855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Дякую</a:t>
            </a:r>
            <a:r>
              <a:rPr lang="ru-RU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за </a:t>
            </a:r>
            <a:r>
              <a:rPr lang="ru-RU" sz="9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увагу</a:t>
            </a:r>
            <a:r>
              <a:rPr lang="ru-RU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4495800"/>
            <a:ext cx="3408947" cy="2051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1" y="0"/>
            <a:ext cx="2349499" cy="272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" y="183505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75" y="4410075"/>
            <a:ext cx="3889375" cy="222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637" y="51666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9053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710" y="227688"/>
            <a:ext cx="2388800" cy="2778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890" y="2762343"/>
            <a:ext cx="5806440" cy="3800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74320" y="834390"/>
            <a:ext cx="6069330" cy="39703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002060"/>
                </a:solidFill>
              </a:rPr>
              <a:t>Нині урок без цифрових технологій  — це неправильно, хоча б тому, що діти ними володіють, звикли до сучасного способу подання інформації. Якщо їм пропонують лише підручник і записи крейдою, учням цікавіше онлайн. Вони «відсиджують» </a:t>
            </a:r>
            <a:r>
              <a:rPr lang="uk-UA" sz="2800" dirty="0" err="1">
                <a:solidFill>
                  <a:srgbClr val="002060"/>
                </a:solidFill>
              </a:rPr>
              <a:t>уроки</a:t>
            </a:r>
            <a:r>
              <a:rPr lang="uk-UA" sz="2800" dirty="0">
                <a:solidFill>
                  <a:srgbClr val="002060"/>
                </a:solidFill>
              </a:rPr>
              <a:t>, щоб нарешті повернутися до </a:t>
            </a:r>
            <a:r>
              <a:rPr lang="uk-UA" sz="2800" dirty="0" err="1">
                <a:solidFill>
                  <a:srgbClr val="002060"/>
                </a:solidFill>
              </a:rPr>
              <a:t>гаджетів</a:t>
            </a:r>
            <a:r>
              <a:rPr lang="uk-UA" sz="2800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24053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090" y="274320"/>
            <a:ext cx="11007090" cy="26776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>
                <a:solidFill>
                  <a:srgbClr val="002060"/>
                </a:solidFill>
              </a:rPr>
              <a:t>Теперішні учні цифрового покоління  вже не хочуть пасивно сидіти і чекати, поки вчитель  повільно, логічно і послідовно буде передавати їм свої знання. Новому поколінню дітей та підлітків хочеться інтерактивності та багатозадачності, швидкого отримання інформації, вони люблять наочні картинки, короткі відео . Сучасні діти  прагнуть  навчатися  разом з іншими, обмінюватися досвідом, втілювати спільні проєкти. Вони цінують речі, які можна відразу спробувати на практиці і значно гірше сприймають суху теорію, відірвану від сучасного життя.</a:t>
            </a:r>
            <a:endParaRPr lang="uk-UA" sz="24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" y="3646170"/>
            <a:ext cx="28575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735" y="3114675"/>
            <a:ext cx="3028950" cy="1788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590" y="3507105"/>
            <a:ext cx="3280377" cy="3044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125980" y="5597664"/>
            <a:ext cx="614934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Сучасним дітям потрібен сучасний вчитель!</a:t>
            </a:r>
            <a:endParaRPr lang="uk-UA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2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090" y="3148445"/>
            <a:ext cx="6594764" cy="37095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6473" y="138543"/>
            <a:ext cx="11517745" cy="35394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 компетентність </a:t>
            </a: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 базова річ, без якої неможливо уявити ефективну роботу сучасного вчителя. В </a:t>
            </a: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 воєнного часу, </a:t>
            </a: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періодичних </a:t>
            </a:r>
            <a:r>
              <a:rPr lang="uk-UA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локдаунів</a:t>
            </a: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карантинів </a:t>
            </a: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 цифрові технології дають змогу не зупиняти навчання, а безпечно продовжувати його в </a:t>
            </a: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дистанційному або</a:t>
            </a: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змішаному форматі. Тому сьогодні цифрова грамотність для вчителя стає пріоритетом.</a:t>
            </a:r>
          </a:p>
        </p:txBody>
      </p:sp>
    </p:spTree>
    <p:extLst>
      <p:ext uri="{BB962C8B-B14F-4D97-AF65-F5344CB8AC3E}">
        <p14:creationId xmlns:p14="http://schemas.microsoft.com/office/powerpoint/2010/main" val="3357652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330" y="34608"/>
            <a:ext cx="10492740" cy="270843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Low">
              <a:spcBef>
                <a:spcPct val="50000"/>
              </a:spcBef>
            </a:pPr>
            <a:r>
              <a:rPr lang="ru-RU" alt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</a:t>
            </a:r>
            <a:r>
              <a:rPr lang="ru-RU" alt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компетентність</a:t>
            </a:r>
            <a:r>
              <a:rPr lang="ru-RU" alt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</a:t>
            </a:r>
            <a:r>
              <a:rPr lang="ru-RU" alt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alt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себе </a:t>
            </a:r>
            <a:endParaRPr lang="en-US" alt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>
              <a:spcBef>
                <a:spcPct val="50000"/>
              </a:spcBef>
              <a:buClr>
                <a:schemeClr val="accent2"/>
              </a:buClr>
              <a:buSzPct val="150000"/>
              <a:buFont typeface="Wingdings" panose="05000000000000000000" pitchFamily="2" charset="2"/>
              <a:buChar char="@"/>
            </a:pPr>
            <a:r>
              <a:rPr lang="uk-UA" alt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uk-UA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нформаційну</a:t>
            </a:r>
            <a:r>
              <a:rPr lang="ru-RU" alt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грамотність</a:t>
            </a:r>
            <a:r>
              <a:rPr lang="ru-RU" alt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uk-UA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грамотність</a:t>
            </a:r>
            <a:r>
              <a:rPr lang="ru-RU" alt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alt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>
              <a:spcBef>
                <a:spcPct val="50000"/>
              </a:spcBef>
              <a:buClr>
                <a:schemeClr val="accent2"/>
              </a:buClr>
              <a:buSzPct val="150000"/>
              <a:buFont typeface="Wingdings" panose="05000000000000000000" pitchFamily="2" charset="2"/>
              <a:buChar char="@"/>
            </a:pPr>
            <a:r>
              <a:rPr lang="ru-RU" altLang="uk-UA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Комунікацію</a:t>
            </a:r>
            <a:r>
              <a:rPr lang="ru-RU" alt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uk-UA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співпрацю</a:t>
            </a:r>
            <a:endParaRPr lang="en-US" alt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>
              <a:spcBef>
                <a:spcPct val="50000"/>
              </a:spcBef>
              <a:buClr>
                <a:schemeClr val="accent2"/>
              </a:buClr>
              <a:buSzPct val="150000"/>
              <a:buFont typeface="Wingdings" panose="05000000000000000000" pitchFamily="2" charset="2"/>
              <a:buChar char="@"/>
            </a:pPr>
            <a:r>
              <a:rPr lang="ru-RU" altLang="uk-UA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alt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цифрового контенту (</a:t>
            </a:r>
            <a:r>
              <a:rPr lang="ru-RU" altLang="uk-UA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RU" alt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lang="ru-RU" alt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>
              <a:spcBef>
                <a:spcPct val="50000"/>
              </a:spcBef>
              <a:buClr>
                <a:schemeClr val="accent2"/>
              </a:buClr>
              <a:buSzPct val="150000"/>
              <a:buFont typeface="Wingdings" panose="05000000000000000000" pitchFamily="2" charset="2"/>
              <a:buChar char="@"/>
            </a:pPr>
            <a:r>
              <a:rPr lang="ru-RU" altLang="uk-UA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Безпеку</a:t>
            </a:r>
            <a:r>
              <a:rPr lang="ru-RU" alt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uk-UA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RU" alt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цифрове</a:t>
            </a:r>
            <a:r>
              <a:rPr lang="ru-RU" alt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благополуччя</a:t>
            </a:r>
            <a:r>
              <a:rPr lang="ru-RU" alt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uk-UA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ru-RU" alt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alt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uk-UA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кібербезпекою</a:t>
            </a:r>
            <a:r>
              <a:rPr lang="ru-RU" alt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>
              <a:spcBef>
                <a:spcPct val="50000"/>
              </a:spcBef>
              <a:buClr>
                <a:schemeClr val="accent2"/>
              </a:buClr>
              <a:buSzPct val="150000"/>
              <a:buFont typeface="Wingdings" panose="05000000000000000000" pitchFamily="2" charset="2"/>
              <a:buChar char="@"/>
            </a:pPr>
            <a:r>
              <a:rPr lang="ru-RU" altLang="uk-UA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Розв'язання</a:t>
            </a:r>
            <a:r>
              <a:rPr lang="ru-RU" alt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</a:t>
            </a:r>
          </a:p>
        </p:txBody>
      </p:sp>
      <p:sp>
        <p:nvSpPr>
          <p:cNvPr id="6" name="AutoShape 82"/>
          <p:cNvSpPr>
            <a:spLocks noChangeArrowheads="1"/>
          </p:cNvSpPr>
          <p:nvPr/>
        </p:nvSpPr>
        <p:spPr bwMode="auto">
          <a:xfrm>
            <a:off x="2240916" y="2743042"/>
            <a:ext cx="2555875" cy="792163"/>
          </a:xfrm>
          <a:prstGeom prst="wedgeRoundRectCallout">
            <a:avLst>
              <a:gd name="adj1" fmla="val 23292"/>
              <a:gd name="adj2" fmla="val 114329"/>
              <a:gd name="adj3" fmla="val 16667"/>
            </a:avLst>
          </a:prstGeom>
          <a:solidFill>
            <a:schemeClr val="tx1"/>
          </a:solidFill>
          <a:ln w="19050">
            <a:solidFill>
              <a:srgbClr val="00206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uk-UA" alt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 опрацювання інформації (послуги Інтернету)</a:t>
            </a:r>
            <a:endParaRPr lang="ru-RU" altLang="uk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81"/>
          <p:cNvSpPr>
            <a:spLocks noChangeArrowheads="1"/>
          </p:cNvSpPr>
          <p:nvPr/>
        </p:nvSpPr>
        <p:spPr bwMode="auto">
          <a:xfrm>
            <a:off x="7276203" y="2540042"/>
            <a:ext cx="2594927" cy="1098998"/>
          </a:xfrm>
          <a:prstGeom prst="wedgeRoundRectCallout">
            <a:avLst>
              <a:gd name="adj1" fmla="val -75403"/>
              <a:gd name="adj2" fmla="val -22912"/>
              <a:gd name="adj3" fmla="val 16667"/>
            </a:avLst>
          </a:prstGeom>
          <a:solidFill>
            <a:schemeClr val="tx1"/>
          </a:solidFill>
          <a:ln w="19050">
            <a:solidFill>
              <a:srgbClr val="00206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uk-UA" alt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 роботи з технічними пристроями та програмним забезпеченням</a:t>
            </a:r>
            <a:endParaRPr lang="ru-RU" altLang="uk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83"/>
          <p:cNvSpPr>
            <a:spLocks noChangeArrowheads="1"/>
          </p:cNvSpPr>
          <p:nvPr/>
        </p:nvSpPr>
        <p:spPr bwMode="auto">
          <a:xfrm>
            <a:off x="2324043" y="5552820"/>
            <a:ext cx="2555875" cy="1008063"/>
          </a:xfrm>
          <a:prstGeom prst="wedgeRoundRectCallout">
            <a:avLst>
              <a:gd name="adj1" fmla="val 64722"/>
              <a:gd name="adj2" fmla="val 14880"/>
              <a:gd name="adj3" fmla="val 16667"/>
            </a:avLst>
          </a:prstGeom>
          <a:solidFill>
            <a:schemeClr val="tx1"/>
          </a:solidFill>
          <a:ln w="19050">
            <a:solidFill>
              <a:srgbClr val="00206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uk-UA" altLang="uk-UA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Особистнісна потреба у використанні ІКТ (можливості Інтернету)</a:t>
            </a:r>
            <a:endParaRPr lang="ru-RU" altLang="uk-UA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84"/>
          <p:cNvSpPr>
            <a:spLocks noChangeArrowheads="1"/>
          </p:cNvSpPr>
          <p:nvPr/>
        </p:nvSpPr>
        <p:spPr bwMode="auto">
          <a:xfrm>
            <a:off x="7104553" y="5558377"/>
            <a:ext cx="2492029" cy="1223963"/>
          </a:xfrm>
          <a:prstGeom prst="wedgeRoundRectCallout">
            <a:avLst>
              <a:gd name="adj1" fmla="val -17949"/>
              <a:gd name="adj2" fmla="val -95264"/>
              <a:gd name="adj3" fmla="val 16667"/>
            </a:avLst>
          </a:prstGeom>
          <a:solidFill>
            <a:schemeClr val="tx1"/>
          </a:solidFill>
          <a:ln w="19050">
            <a:solidFill>
              <a:srgbClr val="00206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uk-UA" alt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 ролі ІКТ в освіті та їх дидактичних можливостей (хмарні послуги)</a:t>
            </a:r>
            <a:endParaRPr lang="ru-RU" altLang="uk-UA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4051738851"/>
              </p:ext>
            </p:extLst>
          </p:nvPr>
        </p:nvGraphicFramePr>
        <p:xfrm>
          <a:off x="2838023" y="2194560"/>
          <a:ext cx="6057168" cy="4766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42986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358" y="115560"/>
            <a:ext cx="7370703" cy="6078239"/>
          </a:xfrm>
          <a:prstGeom prst="rect">
            <a:avLst/>
          </a:prstGeom>
        </p:spPr>
      </p:pic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365898" y="291431"/>
            <a:ext cx="2477315" cy="15818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uk-UA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Хмарні</a:t>
            </a:r>
            <a:r>
              <a:rPr kumimoji="0" lang="ru-RU" altLang="uk-UA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uk-UA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kumimoji="0" lang="ru-RU" altLang="uk-UA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ru-RU" altLang="uk-UA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kumimoji="0" lang="ru-RU" altLang="uk-UA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uk-UA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kumimoji="0" lang="ru-RU" altLang="uk-UA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uk-UA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розподіленої</a:t>
            </a:r>
            <a:r>
              <a:rPr kumimoji="0" lang="ru-RU" altLang="uk-UA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uk-UA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kumimoji="0" lang="ru-RU" altLang="uk-UA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uk-UA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цифрових</a:t>
            </a:r>
            <a:r>
              <a:rPr kumimoji="0" lang="ru-RU" altLang="uk-UA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uk-UA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kumimoji="0" lang="ru-RU" altLang="uk-UA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kumimoji="0" lang="ru-RU" altLang="uk-UA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kumimoji="0" lang="ru-RU" altLang="uk-UA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uk-UA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kumimoji="0" lang="ru-RU" altLang="uk-UA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uk-UA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комп'ютерні</a:t>
            </a:r>
            <a:r>
              <a:rPr kumimoji="0" lang="ru-RU" altLang="uk-UA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uk-UA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kumimoji="0" lang="ru-RU" altLang="uk-UA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uk-UA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надаються</a:t>
            </a:r>
            <a:r>
              <a:rPr kumimoji="0" lang="ru-RU" altLang="uk-UA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uk-UA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інтернет-користувачеві</a:t>
            </a:r>
            <a:r>
              <a:rPr kumimoji="0" lang="ru-RU" altLang="uk-UA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як онлайн-</a:t>
            </a:r>
            <a:r>
              <a:rPr kumimoji="0" lang="ru-RU" altLang="uk-UA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сервіс</a:t>
            </a:r>
            <a:r>
              <a:rPr kumimoji="0" lang="ru-RU" altLang="uk-UA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Text Box 68"/>
          <p:cNvSpPr txBox="1">
            <a:spLocks noChangeArrowheads="1"/>
          </p:cNvSpPr>
          <p:nvPr/>
        </p:nvSpPr>
        <p:spPr bwMode="auto">
          <a:xfrm>
            <a:off x="9034144" y="319972"/>
            <a:ext cx="2613025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 компетентність: дидактико-методична</a:t>
            </a:r>
            <a:endParaRPr lang="ru-RU" altLang="uk-UA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62"/>
          <p:cNvSpPr>
            <a:spLocks noChangeArrowheads="1"/>
          </p:cNvSpPr>
          <p:nvPr/>
        </p:nvSpPr>
        <p:spPr bwMode="auto">
          <a:xfrm>
            <a:off x="3118803" y="5426393"/>
            <a:ext cx="4105275" cy="1296987"/>
          </a:xfrm>
          <a:prstGeom prst="cloudCallout">
            <a:avLst>
              <a:gd name="adj1" fmla="val -98028"/>
              <a:gd name="adj2" fmla="val 6652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Хмара – це деякий центр, сервер або їх мережа, де зберігаються дані та програми, що з’єднуються з користувачами через Інтернет</a:t>
            </a:r>
            <a:endParaRPr kumimoji="0" lang="ru-RU" altLang="uk-UA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094" y="2852878"/>
            <a:ext cx="2261812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7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975360" y="1257300"/>
            <a:ext cx="8763000" cy="5250180"/>
            <a:chOff x="204" y="482"/>
            <a:chExt cx="5420" cy="3538"/>
          </a:xfrm>
        </p:grpSpPr>
        <p:sp>
          <p:nvSpPr>
            <p:cNvPr id="3" name="Line 23"/>
            <p:cNvSpPr>
              <a:spLocks noChangeShapeType="1"/>
            </p:cNvSpPr>
            <p:nvPr/>
          </p:nvSpPr>
          <p:spPr bwMode="auto">
            <a:xfrm>
              <a:off x="204" y="618"/>
              <a:ext cx="0" cy="3220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Line 25"/>
            <p:cNvSpPr>
              <a:spLocks noChangeShapeType="1"/>
            </p:cNvSpPr>
            <p:nvPr/>
          </p:nvSpPr>
          <p:spPr bwMode="auto">
            <a:xfrm>
              <a:off x="226" y="620"/>
              <a:ext cx="2064" cy="0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Line 35"/>
            <p:cNvSpPr>
              <a:spLocks noChangeShapeType="1"/>
            </p:cNvSpPr>
            <p:nvPr/>
          </p:nvSpPr>
          <p:spPr bwMode="auto">
            <a:xfrm>
              <a:off x="226" y="1009"/>
              <a:ext cx="2178" cy="0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Line 36"/>
            <p:cNvSpPr>
              <a:spLocks noChangeShapeType="1"/>
            </p:cNvSpPr>
            <p:nvPr/>
          </p:nvSpPr>
          <p:spPr bwMode="auto">
            <a:xfrm>
              <a:off x="226" y="1369"/>
              <a:ext cx="4083" cy="0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Line 37"/>
            <p:cNvSpPr>
              <a:spLocks noChangeShapeType="1"/>
            </p:cNvSpPr>
            <p:nvPr/>
          </p:nvSpPr>
          <p:spPr bwMode="auto">
            <a:xfrm>
              <a:off x="226" y="1758"/>
              <a:ext cx="4536" cy="0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38"/>
            <p:cNvSpPr>
              <a:spLocks noChangeShapeType="1"/>
            </p:cNvSpPr>
            <p:nvPr/>
          </p:nvSpPr>
          <p:spPr bwMode="auto">
            <a:xfrm>
              <a:off x="226" y="2174"/>
              <a:ext cx="1996" cy="0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39"/>
            <p:cNvSpPr>
              <a:spLocks noChangeShapeType="1"/>
            </p:cNvSpPr>
            <p:nvPr/>
          </p:nvSpPr>
          <p:spPr bwMode="auto">
            <a:xfrm>
              <a:off x="226" y="2563"/>
              <a:ext cx="2767" cy="0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40"/>
            <p:cNvSpPr>
              <a:spLocks noChangeShapeType="1"/>
            </p:cNvSpPr>
            <p:nvPr/>
          </p:nvSpPr>
          <p:spPr bwMode="auto">
            <a:xfrm>
              <a:off x="226" y="2924"/>
              <a:ext cx="2110" cy="0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41"/>
            <p:cNvSpPr>
              <a:spLocks noChangeShapeType="1"/>
            </p:cNvSpPr>
            <p:nvPr/>
          </p:nvSpPr>
          <p:spPr bwMode="auto">
            <a:xfrm>
              <a:off x="226" y="3339"/>
              <a:ext cx="2450" cy="0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Line 42"/>
            <p:cNvSpPr>
              <a:spLocks noChangeShapeType="1"/>
            </p:cNvSpPr>
            <p:nvPr/>
          </p:nvSpPr>
          <p:spPr bwMode="auto">
            <a:xfrm>
              <a:off x="204" y="3793"/>
              <a:ext cx="2268" cy="0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29"/>
            <p:cNvSpPr>
              <a:spLocks noChangeArrowheads="1"/>
            </p:cNvSpPr>
            <p:nvPr/>
          </p:nvSpPr>
          <p:spPr bwMode="auto">
            <a:xfrm>
              <a:off x="453" y="1259"/>
              <a:ext cx="1792" cy="27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uk-UA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Інтерактивне повідомлення</a:t>
              </a:r>
            </a:p>
          </p:txBody>
        </p:sp>
        <p:sp>
          <p:nvSpPr>
            <p:cNvPr id="14" name="Rectangle 44"/>
            <p:cNvSpPr>
              <a:spLocks noChangeArrowheads="1"/>
            </p:cNvSpPr>
            <p:nvPr/>
          </p:nvSpPr>
          <p:spPr bwMode="auto">
            <a:xfrm>
              <a:off x="2358" y="1253"/>
              <a:ext cx="385" cy="2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chat</a:t>
              </a:r>
              <a:endParaRPr kumimoji="0" lang="ru-RU" altLang="uk-UA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45"/>
            <p:cNvSpPr>
              <a:spLocks noChangeArrowheads="1"/>
            </p:cNvSpPr>
            <p:nvPr/>
          </p:nvSpPr>
          <p:spPr bwMode="auto">
            <a:xfrm>
              <a:off x="2857" y="1230"/>
              <a:ext cx="1112" cy="3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uk-UA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Спілкування</a:t>
              </a:r>
            </a:p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uk-UA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за допомогою </a:t>
              </a:r>
              <a:r>
                <a:rPr kumimoji="0" lang="en-US" altLang="uk-UA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ICQ</a:t>
              </a:r>
              <a:endParaRPr kumimoji="0" lang="ru-RU" altLang="uk-UA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49"/>
            <p:cNvSpPr>
              <a:spLocks noChangeArrowheads="1"/>
            </p:cNvSpPr>
            <p:nvPr/>
          </p:nvSpPr>
          <p:spPr bwMode="auto">
            <a:xfrm>
              <a:off x="4082" y="1253"/>
              <a:ext cx="1542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uk-UA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Інтернет-телефонія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53" y="1646"/>
              <a:ext cx="2041" cy="27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uk-UA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Всесвітня павутина (</a:t>
              </a:r>
              <a:r>
                <a:rPr kumimoji="0" lang="en-US" altLang="uk-UA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WWW)</a:t>
              </a:r>
              <a:endParaRPr kumimoji="0" lang="ru-RU" altLang="uk-UA" sz="1800" b="1" i="0" u="none" strike="noStrike" kern="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50"/>
            <p:cNvSpPr>
              <a:spLocks noChangeArrowheads="1"/>
            </p:cNvSpPr>
            <p:nvPr/>
          </p:nvSpPr>
          <p:spPr bwMode="auto">
            <a:xfrm>
              <a:off x="2653" y="1638"/>
              <a:ext cx="2949" cy="2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Web-</a:t>
              </a:r>
              <a:r>
                <a:rPr kumimoji="0" lang="ru-RU" altLang="uk-UA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сторінки, гіперзв'язку, пошукові системи</a:t>
              </a:r>
            </a:p>
          </p:txBody>
        </p:sp>
        <p:sp>
          <p:nvSpPr>
            <p:cNvPr id="19" name="Rectangle 24"/>
            <p:cNvSpPr>
              <a:spLocks noChangeArrowheads="1"/>
            </p:cNvSpPr>
            <p:nvPr/>
          </p:nvSpPr>
          <p:spPr bwMode="auto">
            <a:xfrm>
              <a:off x="431" y="482"/>
              <a:ext cx="1474" cy="27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uk-UA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Електронна  пошта</a:t>
              </a:r>
            </a:p>
          </p:txBody>
        </p:sp>
        <p:sp>
          <p:nvSpPr>
            <p:cNvPr id="20" name="Rectangle 27"/>
            <p:cNvSpPr>
              <a:spLocks noChangeArrowheads="1"/>
            </p:cNvSpPr>
            <p:nvPr/>
          </p:nvSpPr>
          <p:spPr bwMode="auto">
            <a:xfrm>
              <a:off x="453" y="870"/>
              <a:ext cx="1474" cy="27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uk-UA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Телеконференції</a:t>
              </a:r>
            </a:p>
          </p:txBody>
        </p:sp>
        <p:sp>
          <p:nvSpPr>
            <p:cNvPr id="21" name="Rectangle 52"/>
            <p:cNvSpPr>
              <a:spLocks noChangeArrowheads="1"/>
            </p:cNvSpPr>
            <p:nvPr/>
          </p:nvSpPr>
          <p:spPr bwMode="auto">
            <a:xfrm>
              <a:off x="2132" y="867"/>
              <a:ext cx="3470" cy="2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uk-UA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Обмін листами між учасниками груп розсилок</a:t>
              </a:r>
            </a:p>
          </p:txBody>
        </p:sp>
        <p:sp>
          <p:nvSpPr>
            <p:cNvPr id="22" name="Rectangle 53"/>
            <p:cNvSpPr>
              <a:spLocks noChangeArrowheads="1"/>
            </p:cNvSpPr>
            <p:nvPr/>
          </p:nvSpPr>
          <p:spPr bwMode="auto">
            <a:xfrm>
              <a:off x="2132" y="482"/>
              <a:ext cx="3470" cy="2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uk-UA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Обмін електронними листами в комп'ютерних мережах</a:t>
              </a:r>
            </a:p>
          </p:txBody>
        </p:sp>
        <p:sp>
          <p:nvSpPr>
            <p:cNvPr id="23" name="Rectangle 30"/>
            <p:cNvSpPr>
              <a:spLocks noChangeArrowheads="1"/>
            </p:cNvSpPr>
            <p:nvPr/>
          </p:nvSpPr>
          <p:spPr bwMode="auto">
            <a:xfrm>
              <a:off x="453" y="2035"/>
              <a:ext cx="1474" cy="27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uk-UA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Дошки оголошень</a:t>
              </a:r>
            </a:p>
          </p:txBody>
        </p:sp>
        <p:sp>
          <p:nvSpPr>
            <p:cNvPr id="24" name="Rectangle 54"/>
            <p:cNvSpPr>
              <a:spLocks noChangeArrowheads="1"/>
            </p:cNvSpPr>
            <p:nvPr/>
          </p:nvSpPr>
          <p:spPr bwMode="auto">
            <a:xfrm>
              <a:off x="2109" y="2024"/>
              <a:ext cx="3493" cy="3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uk-UA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Електронні оголошення, розміщені в Інтернет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uk-UA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відкритого доступу всім бажаючим</a:t>
              </a:r>
            </a:p>
          </p:txBody>
        </p:sp>
        <p:sp>
          <p:nvSpPr>
            <p:cNvPr id="25" name="Rectangle 56"/>
            <p:cNvSpPr>
              <a:spLocks noChangeArrowheads="1"/>
            </p:cNvSpPr>
            <p:nvPr/>
          </p:nvSpPr>
          <p:spPr bwMode="auto">
            <a:xfrm>
              <a:off x="2653" y="2409"/>
              <a:ext cx="2949" cy="3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uk-UA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Навчання на відстані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uk-UA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через системи комп'ютерного зв'язку</a:t>
              </a:r>
            </a:p>
          </p:txBody>
        </p:sp>
        <p:sp>
          <p:nvSpPr>
            <p:cNvPr id="26" name="Rectangle 57"/>
            <p:cNvSpPr>
              <a:spLocks noChangeArrowheads="1"/>
            </p:cNvSpPr>
            <p:nvPr/>
          </p:nvSpPr>
          <p:spPr bwMode="auto">
            <a:xfrm>
              <a:off x="2109" y="2795"/>
              <a:ext cx="3493" cy="3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uk-UA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Сховища файлів з ​​програмами та даними,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uk-UA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доступні для користувача через мережу</a:t>
              </a:r>
            </a:p>
          </p:txBody>
        </p:sp>
        <p:sp>
          <p:nvSpPr>
            <p:cNvPr id="27" name="Rectangle 32"/>
            <p:cNvSpPr>
              <a:spLocks noChangeArrowheads="1"/>
            </p:cNvSpPr>
            <p:nvPr/>
          </p:nvSpPr>
          <p:spPr bwMode="auto">
            <a:xfrm>
              <a:off x="453" y="2812"/>
              <a:ext cx="1474" cy="27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uk-UA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Файлові  архіви</a:t>
              </a:r>
            </a:p>
          </p:txBody>
        </p:sp>
        <p:sp>
          <p:nvSpPr>
            <p:cNvPr id="28" name="Rectangle 31"/>
            <p:cNvSpPr>
              <a:spLocks noChangeArrowheads="1"/>
            </p:cNvSpPr>
            <p:nvPr/>
          </p:nvSpPr>
          <p:spPr bwMode="auto">
            <a:xfrm>
              <a:off x="453" y="2423"/>
              <a:ext cx="2041" cy="27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uk-UA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Дистанційне навчання</a:t>
              </a:r>
            </a:p>
          </p:txBody>
        </p:sp>
        <p:sp>
          <p:nvSpPr>
            <p:cNvPr id="29" name="Rectangle 58"/>
            <p:cNvSpPr>
              <a:spLocks noChangeArrowheads="1"/>
            </p:cNvSpPr>
            <p:nvPr/>
          </p:nvSpPr>
          <p:spPr bwMode="auto">
            <a:xfrm>
              <a:off x="2426" y="3180"/>
              <a:ext cx="3176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uk-UA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Технології програвання мультимедіа файлів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uk-UA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безпосередньо в процесі їх отримання з мережі.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uk-UA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Технології віртуальної реальності</a:t>
              </a:r>
            </a:p>
          </p:txBody>
        </p:sp>
        <p:sp>
          <p:nvSpPr>
            <p:cNvPr id="30" name="Rectangle 33"/>
            <p:cNvSpPr>
              <a:spLocks noChangeArrowheads="1"/>
            </p:cNvSpPr>
            <p:nvPr/>
          </p:nvSpPr>
          <p:spPr bwMode="auto">
            <a:xfrm>
              <a:off x="453" y="3200"/>
              <a:ext cx="1837" cy="27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uk-UA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Мультимедіа технології</a:t>
              </a:r>
            </a:p>
          </p:txBody>
        </p:sp>
        <p:sp>
          <p:nvSpPr>
            <p:cNvPr id="31" name="Rectangle 59"/>
            <p:cNvSpPr>
              <a:spLocks noChangeArrowheads="1"/>
            </p:cNvSpPr>
            <p:nvPr/>
          </p:nvSpPr>
          <p:spPr bwMode="auto">
            <a:xfrm>
              <a:off x="1746" y="3702"/>
              <a:ext cx="3856" cy="3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uk-UA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Пошук і витяг інформації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uk-UA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з тематичних баз даних через мережу</a:t>
              </a:r>
            </a:p>
          </p:txBody>
        </p:sp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453" y="3589"/>
              <a:ext cx="1112" cy="43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uk-UA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Дистанційні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uk-UA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бази даних</a:t>
              </a:r>
            </a:p>
          </p:txBody>
        </p:sp>
      </p:grp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448275" y="179483"/>
            <a:ext cx="3203575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 компетентність: мотиваційна</a:t>
            </a:r>
            <a:endParaRPr lang="ru-RU" altLang="uk-UA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769157" y="414336"/>
            <a:ext cx="6866583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uk-UA" altLang="uk-UA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 Інтернету (служби, сервіси)</a:t>
            </a:r>
            <a:endParaRPr lang="ru-RU" altLang="uk-UA" sz="2800" b="1" dirty="0">
              <a:solidFill>
                <a:srgbClr val="00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694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802" y="158234"/>
            <a:ext cx="8894835" cy="651718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9862" y="158234"/>
            <a:ext cx="2947698" cy="101566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uk-UA" altLang="uk-UA" sz="2000" b="1" dirty="0"/>
              <a:t>Цифрова компетентність: інформаційна</a:t>
            </a:r>
            <a:endParaRPr lang="ru-RU" altLang="uk-UA" sz="2000" b="1" dirty="0"/>
          </a:p>
        </p:txBody>
      </p:sp>
      <p:pic>
        <p:nvPicPr>
          <p:cNvPr id="4" name="Picture 37" descr="Похожее изображени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27" y="2983865"/>
            <a:ext cx="2098675" cy="123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20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941</TotalTime>
  <Words>1056</Words>
  <Application>Microsoft Office PowerPoint</Application>
  <PresentationFormat>Широкоэкранный</PresentationFormat>
  <Paragraphs>124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eUkraine</vt:lpstr>
      <vt:lpstr>Exo2</vt:lpstr>
      <vt:lpstr>Times New Roman</vt:lpstr>
      <vt:lpstr>Trebuchet MS</vt:lpstr>
      <vt:lpstr>Tw Cen MT</vt:lpstr>
      <vt:lpstr>Wingdings</vt:lpstr>
      <vt:lpstr>Контур</vt:lpstr>
      <vt:lpstr>Цифрова компетентність вчителя початкових класів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 компетентність вчителя початкових класів</dc:title>
  <dc:creator>User</dc:creator>
  <cp:lastModifiedBy>User</cp:lastModifiedBy>
  <cp:revision>33</cp:revision>
  <dcterms:created xsi:type="dcterms:W3CDTF">2022-08-23T07:46:28Z</dcterms:created>
  <dcterms:modified xsi:type="dcterms:W3CDTF">2022-08-24T04:51:22Z</dcterms:modified>
</cp:coreProperties>
</file>