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2" r:id="rId6"/>
    <p:sldId id="270" r:id="rId7"/>
    <p:sldId id="260" r:id="rId8"/>
    <p:sldId id="261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6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1283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6620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3284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2148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0400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9513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7215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7609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440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8037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8171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881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2426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750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5188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0681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192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AD92E92-0AAB-4356-A2D5-E44CA0E44F5B}" type="datetimeFigureOut">
              <a:rPr lang="uk-UA" smtClean="0"/>
              <a:t>03.12.2020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4B7A571-B6F8-455C-A967-5C476E607A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72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C0401-0F65-472B-9D92-CADF38754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39" y="253218"/>
            <a:ext cx="11394831" cy="3052690"/>
          </a:xfrm>
        </p:spPr>
        <p:txBody>
          <a:bodyPr>
            <a:normAutofit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Ступінь окиснення. </a:t>
            </a:r>
            <a:b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Визначення ступеня окиснення елемента за хімічною формулою сполуки. Складання формули сполуки за відомими ступенями </a:t>
            </a:r>
            <a:r>
              <a:rPr lang="uk-UA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окиснення елементів</a:t>
            </a:r>
            <a:endParaRPr lang="uk-UA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DD04F5-5010-4B34-A147-74913638DF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05" t="56824" r="34818" b="29631"/>
          <a:stretch/>
        </p:blipFill>
        <p:spPr>
          <a:xfrm>
            <a:off x="1756117" y="3755383"/>
            <a:ext cx="8679766" cy="236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62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23765-0F14-4363-AA03-32A893BB2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084147" cy="2180491"/>
          </a:xfrm>
        </p:spPr>
        <p:txBody>
          <a:bodyPr>
            <a:normAutofit/>
          </a:bodyPr>
          <a:lstStyle/>
          <a:p>
            <a:r>
              <a:rPr lang="uk-UA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Найбільш характерні ступені окиснення </a:t>
            </a:r>
            <a:br>
              <a:rPr lang="uk-UA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i="1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en-US" sz="3200" b="1" i="1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елементів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1EA21BA-3B1D-4EBB-8B8F-36A740A51AF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27054" t="50442" r="24669" b="28090"/>
          <a:stretch/>
        </p:blipFill>
        <p:spPr>
          <a:xfrm>
            <a:off x="107853" y="2180492"/>
            <a:ext cx="12027880" cy="3291840"/>
          </a:xfrm>
        </p:spPr>
      </p:pic>
    </p:spTree>
    <p:extLst>
      <p:ext uri="{BB962C8B-B14F-4D97-AF65-F5344CB8AC3E}">
        <p14:creationId xmlns:p14="http://schemas.microsoft.com/office/powerpoint/2010/main" val="908057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6709F3B-5465-4280-999A-A37BAC8F0E2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31979" t="30379" r="28889" b="17136"/>
          <a:stretch/>
        </p:blipFill>
        <p:spPr>
          <a:xfrm>
            <a:off x="1139483" y="0"/>
            <a:ext cx="10044332" cy="6827418"/>
          </a:xfrm>
        </p:spPr>
      </p:pic>
    </p:spTree>
    <p:extLst>
      <p:ext uri="{BB962C8B-B14F-4D97-AF65-F5344CB8AC3E}">
        <p14:creationId xmlns:p14="http://schemas.microsoft.com/office/powerpoint/2010/main" val="3679733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6940E-AE31-4621-9C39-1E0E5D231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2" y="140677"/>
            <a:ext cx="11943469" cy="2226415"/>
          </a:xfrm>
        </p:spPr>
        <p:txBody>
          <a:bodyPr/>
          <a:lstStyle/>
          <a:p>
            <a:r>
              <a:rPr lang="ru-RU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Деякі хімічні елементи не підпадають під ці правила. </a:t>
            </a:r>
            <a:br>
              <a:rPr lang="ru-RU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Серед них Гідроген, Оксиген, Флуор: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/>
            </a:b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D8E480F-70BF-4F12-B0CB-22A31136DDF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33755" t="53302" r="24439" b="37974"/>
          <a:stretch/>
        </p:blipFill>
        <p:spPr>
          <a:xfrm>
            <a:off x="125710" y="2766059"/>
            <a:ext cx="11795601" cy="2438987"/>
          </a:xfrm>
        </p:spPr>
      </p:pic>
    </p:spTree>
    <p:extLst>
      <p:ext uri="{BB962C8B-B14F-4D97-AF65-F5344CB8AC3E}">
        <p14:creationId xmlns:p14="http://schemas.microsoft.com/office/powerpoint/2010/main" val="3969254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D0CD42-D1BA-4D76-B5E2-396689308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2367091"/>
          </a:xfrm>
        </p:spPr>
        <p:txBody>
          <a:bodyPr/>
          <a:lstStyle/>
          <a:p>
            <a:r>
              <a:rPr lang="ru-RU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визначення ступенів окиснення в бінарних сполуках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A7C026-B25D-498D-9B93-C445F6A066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280161"/>
            <a:ext cx="12191999" cy="5443226"/>
          </a:xfrm>
        </p:spPr>
        <p:txBody>
          <a:bodyPr>
            <a:normAutofit/>
          </a:bodyPr>
          <a:lstStyle/>
          <a:p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визначення ступенів окиснення у сполуках недостатньо знати можливі ступені окиснення елементів. </a:t>
            </a:r>
          </a:p>
          <a:p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цього слід користуватися певними правилами. Насамперед, принципом електронейтральності:</a:t>
            </a:r>
            <a:b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9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оскільки будь-яка речовина є електронейтральною, то сума ступенів</a:t>
            </a:r>
            <a:br>
              <a:rPr lang="uk-UA" sz="19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9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окиснення атомів усіх елементів, з яких складається речовина, має дорівнювати нулю.</a:t>
            </a:r>
          </a:p>
          <a:p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Наприклад, визначимо ступені окиснення елементів у сульфур(</a:t>
            </a:r>
            <a:r>
              <a:rPr lang="en-US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IV)</a:t>
            </a:r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оксиді </a:t>
            </a:r>
            <a:r>
              <a:rPr lang="en-US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16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оксидах ступінь окиснення Оксигену завжди дорівнює –2. Отже, для того щоб нейтралізувати заряд на двох атомах Оксигену, в Сульфуру ступінь окиснення має бути +4: </a:t>
            </a:r>
            <a:br>
              <a:rPr lang="en-US" dirty="0"/>
            </a:b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156926-808D-4821-BE7B-41907E9CA1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090" t="54291" r="30983" b="41076"/>
          <a:stretch/>
        </p:blipFill>
        <p:spPr>
          <a:xfrm>
            <a:off x="1659988" y="5134707"/>
            <a:ext cx="1280160" cy="113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03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B66A5-B362-4BF2-83EA-01AF3478D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1999" cy="1603716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Алгоритм визначення ступеня окиснення елементів у бінарних сполуках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194B35F-A6BE-45AB-99B8-868B81E66CD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30059" t="25777" r="21257" b="18809"/>
          <a:stretch/>
        </p:blipFill>
        <p:spPr>
          <a:xfrm>
            <a:off x="912055" y="1033424"/>
            <a:ext cx="10367888" cy="5824574"/>
          </a:xfrm>
        </p:spPr>
      </p:pic>
    </p:spTree>
    <p:extLst>
      <p:ext uri="{BB962C8B-B14F-4D97-AF65-F5344CB8AC3E}">
        <p14:creationId xmlns:p14="http://schemas.microsoft.com/office/powerpoint/2010/main" val="994347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AA4E7C-31BA-4E9E-BDF8-7C4855384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842867"/>
          </a:xfrm>
        </p:spPr>
        <p:txBody>
          <a:bodyPr/>
          <a:lstStyle/>
          <a:p>
            <a:r>
              <a:rPr lang="ru-RU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визначення ступенів окиснення в кислотах, гідроксидах та солях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3A1F86-5E9E-4BBE-B9D0-80328BD6D7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452" y="1392702"/>
            <a:ext cx="11240086" cy="5205046"/>
          </a:xfrm>
        </p:spPr>
        <p:txBody>
          <a:bodyPr/>
          <a:lstStyle/>
          <a:p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сполук, утворених більше ніж двома хімічними елементами, принцип електронейтральності також є основним. </a:t>
            </a:r>
          </a:p>
          <a:p>
            <a:pPr marL="0" indent="0">
              <a:buNone/>
            </a:pPr>
            <a:endParaRPr lang="uk-UA" sz="2400" b="1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підхід для визначення ступенів окиснення такий самий, як і для бінарних сполук.</a:t>
            </a:r>
          </a:p>
          <a:p>
            <a:pPr marL="0" indent="0">
              <a:buNone/>
            </a:pPr>
            <a:endParaRPr lang="uk-UA" sz="24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Також слід пам’ятати, що в переважній більшості сполук ступінь окиснення </a:t>
            </a:r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Оксигену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дорівнює </a:t>
            </a:r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–2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Гідрогену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+1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4304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DA4D7-89B0-4FBC-89A5-F0381FB21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702190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Алгоритм визначення ступенів окиснення елементів у кислотах та гідроксидах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1092DF56-A628-4B2C-8A0E-3800D15C7B0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30425" t="38103" r="22742" b="19285"/>
          <a:stretch/>
        </p:blipFill>
        <p:spPr>
          <a:xfrm>
            <a:off x="759655" y="1139483"/>
            <a:ext cx="10937668" cy="5595324"/>
          </a:xfrm>
        </p:spPr>
      </p:pic>
    </p:spTree>
    <p:extLst>
      <p:ext uri="{BB962C8B-B14F-4D97-AF65-F5344CB8AC3E}">
        <p14:creationId xmlns:p14="http://schemas.microsoft.com/office/powerpoint/2010/main" val="3713587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17048-6C0F-406B-83F4-9FBCF81B8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12543"/>
            <a:ext cx="10364451" cy="1533377"/>
          </a:xfrm>
        </p:spPr>
        <p:txBody>
          <a:bodyPr>
            <a:normAutofit/>
          </a:bodyPr>
          <a:lstStyle/>
          <a:p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Приклад: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29D6509-1EA0-4655-85E1-0CCF1A1073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0843" y="1434905"/>
            <a:ext cx="11601157" cy="6738424"/>
          </a:xfrm>
        </p:spPr>
        <p:txBody>
          <a:bodyPr>
            <a:normAutofit lnSpcReduction="10000"/>
          </a:bodyPr>
          <a:lstStyle/>
          <a:p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Розглянемо, як визначити ступені окиснення трьох елементів, на прикладі калій сульфіту </a:t>
            </a:r>
            <a:r>
              <a:rPr lang="en-US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24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Ступінь окиснення </a:t>
            </a:r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Калію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у сполуках  може бути тільки </a:t>
            </a:r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+1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Оксигену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–2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4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b="1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Оскільки сума зарядів має дорівнювати нулю, то обчислимо ступінь окиснення Сульфуру, розв’язавши рівняння:</a:t>
            </a:r>
            <a:b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· (+1) + 1 · (</a:t>
            </a:r>
            <a:r>
              <a:rPr lang="uk-UA" sz="2400" b="1" i="1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+ 3 · (–2) = 0, звідки </a:t>
            </a:r>
            <a:r>
              <a:rPr lang="uk-UA" sz="2400" b="1" i="1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uk-UA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+4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sz="2000" dirty="0"/>
            </a:br>
            <a:endParaRPr lang="uk-UA" sz="24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b="1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b="1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dirty="0"/>
            </a:b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ACFDBF-5DCC-4A0B-9D7C-A5359F59E0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77" t="44340" r="42654" b="50918"/>
          <a:stretch/>
        </p:blipFill>
        <p:spPr>
          <a:xfrm>
            <a:off x="3727937" y="2801726"/>
            <a:ext cx="2715065" cy="125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80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853D4-A5FD-4AE7-B2E6-68CD4C8AF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842867"/>
          </a:xfrm>
        </p:spPr>
        <p:txBody>
          <a:bodyPr/>
          <a:lstStyle/>
          <a:p>
            <a:r>
              <a:rPr lang="ru-RU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складання формул сполук за ступенем окиснення елементів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B2FB62F-D2F3-4C5A-9D2E-66AF1077E9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3217" y="1350498"/>
            <a:ext cx="11774659" cy="5507501"/>
          </a:xfrm>
        </p:spPr>
        <p:txBody>
          <a:bodyPr>
            <a:normAutofit/>
          </a:bodyPr>
          <a:lstStyle/>
          <a:p>
            <a:r>
              <a:rPr lang="ru-RU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Використовуючи ступені окиснення, складати формули бінарних сполук простіше, ніж за валентністю. </a:t>
            </a:r>
          </a:p>
          <a:p>
            <a:pPr marL="0" indent="0">
              <a:buNone/>
            </a:pPr>
            <a:endParaRPr lang="ru-RU" sz="24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Складаючи формули, слід керуватися правилом електронейтральності:</a:t>
            </a:r>
          </a:p>
          <a:p>
            <a:pPr marL="0" indent="0">
              <a:buNone/>
            </a:pPr>
            <a:endParaRPr lang="ru-RU" sz="24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оскільки будь-яка речовина є електронейтральною, то сума ступенів окиснення атомів усіх елементів, з яких складається речовина, має дорівнювати нулю.</a:t>
            </a:r>
          </a:p>
          <a:p>
            <a:pPr marL="0" indent="0">
              <a:buNone/>
            </a:pP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1952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6A326-93AD-4E9E-9B93-CA422A09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871002"/>
          </a:xfrm>
        </p:spPr>
        <p:txBody>
          <a:bodyPr/>
          <a:lstStyle/>
          <a:p>
            <a:r>
              <a:rPr lang="ru-RU" sz="32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Алгоритм складання формул сполук за відомими ступенями окиснення елементів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/>
            </a:b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6F4CD82-E1E8-45A0-A2C4-04E551D683F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26825" t="38712" r="24500" b="27731"/>
          <a:stretch/>
        </p:blipFill>
        <p:spPr>
          <a:xfrm>
            <a:off x="107328" y="1702189"/>
            <a:ext cx="11977342" cy="4642339"/>
          </a:xfrm>
        </p:spPr>
      </p:pic>
    </p:spTree>
    <p:extLst>
      <p:ext uri="{BB962C8B-B14F-4D97-AF65-F5344CB8AC3E}">
        <p14:creationId xmlns:p14="http://schemas.microsoft.com/office/powerpoint/2010/main" val="193060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4BAD0-B4A3-4006-808A-C7EB48B94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209821"/>
          </a:xfrm>
        </p:spPr>
        <p:txBody>
          <a:bodyPr>
            <a:normAutofit/>
          </a:bodyPr>
          <a:lstStyle/>
          <a:p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Поняття про ступінь окиснення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DD8A2FF-F012-498C-812A-B57CEA644FD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33524" t="35226" r="28365" b="25335"/>
          <a:stretch/>
        </p:blipFill>
        <p:spPr>
          <a:xfrm>
            <a:off x="1250262" y="858128"/>
            <a:ext cx="10060161" cy="5853181"/>
          </a:xfrm>
        </p:spPr>
      </p:pic>
    </p:spTree>
    <p:extLst>
      <p:ext uri="{BB962C8B-B14F-4D97-AF65-F5344CB8AC3E}">
        <p14:creationId xmlns:p14="http://schemas.microsoft.com/office/powerpoint/2010/main" val="2882189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090AD-CBE3-47ED-A426-828A9D1E3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886264"/>
          </a:xfrm>
        </p:spPr>
        <p:txBody>
          <a:bodyPr>
            <a:normAutofit/>
          </a:bodyPr>
          <a:lstStyle/>
          <a:p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Приклади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C7FC0A-B8E0-4E2B-A305-B000EC2972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15" t="29939" r="25577" b="65492"/>
          <a:stretch/>
        </p:blipFill>
        <p:spPr>
          <a:xfrm>
            <a:off x="792167" y="757702"/>
            <a:ext cx="8966122" cy="4719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A90803-5E23-439B-A62E-29E3904757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62" t="27059" r="26403" b="12208"/>
          <a:stretch/>
        </p:blipFill>
        <p:spPr>
          <a:xfrm>
            <a:off x="792167" y="1148459"/>
            <a:ext cx="9619270" cy="570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87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28E178-0AD0-4A48-9D10-D0C2C8FA0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1999" cy="1066800"/>
          </a:xfrm>
        </p:spPr>
        <p:txBody>
          <a:bodyPr>
            <a:normAutofit/>
          </a:bodyPr>
          <a:lstStyle/>
          <a:p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Узагальнення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119228-9439-4312-87CF-3E062A0BDB5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609" y="787792"/>
            <a:ext cx="12065390" cy="6070206"/>
          </a:xfrm>
        </p:spPr>
        <p:txBody>
          <a:bodyPr>
            <a:normAutofit fontScale="85000" lnSpcReduction="10000"/>
          </a:bodyPr>
          <a:lstStyle/>
          <a:p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складіть формули сполук за ступенями окиснення елементів: </a:t>
            </a:r>
          </a:p>
          <a:p>
            <a:pPr marL="0" indent="0">
              <a:buNone/>
            </a:pPr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а) бром(</a:t>
            </a:r>
            <a:r>
              <a:rPr lang="en-US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I)</a:t>
            </a:r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оксид; б) манган(</a:t>
            </a:r>
            <a:r>
              <a:rPr lang="en-US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II) </a:t>
            </a:r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оксид; в) станум(</a:t>
            </a:r>
            <a:r>
              <a:rPr lang="en-US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IV) </a:t>
            </a:r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оксид; г) ферум(і</a:t>
            </a:r>
            <a:r>
              <a:rPr lang="en-US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II) </a:t>
            </a:r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оксид.</a:t>
            </a:r>
          </a:p>
          <a:p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визначте ступені окиснення всіх елементів у сполуках:</a:t>
            </a:r>
          </a:p>
          <a:p>
            <a:endParaRPr lang="uk-UA" sz="19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9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визначте ступені окиснення Мангану в сполуках:</a:t>
            </a:r>
          </a:p>
          <a:p>
            <a:pPr marL="0" indent="0">
              <a:buNone/>
            </a:pPr>
            <a:endParaRPr lang="uk-UA" sz="19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обчисліть ступені окиснення карбону в сполуках. </a:t>
            </a:r>
            <a:r>
              <a:rPr lang="en-US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візьміть до уваги, що в усіх цих сполуках ступінь окиснення Гідрогену — +1, а Хлору — –1.)</a:t>
            </a:r>
          </a:p>
          <a:p>
            <a:pPr marL="0" indent="0">
              <a:buNone/>
            </a:pPr>
            <a:endParaRPr lang="uk-UA" sz="1900" b="1" i="0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визначте електронну формулу Хлору в ступенях окиснення: –1, 0, +1, +3, +5, +7.</a:t>
            </a:r>
          </a:p>
          <a:p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6. Наведіть формули сполук Нітрогену з позитивним і негативним ступенем окиснення цього хімічного елемента.</a:t>
            </a:r>
          </a:p>
          <a:p>
            <a:r>
              <a:rPr lang="uk-UA" sz="1900" b="1" i="0" dirty="0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7*. Максимальна валентність та ступінь окиснення оксигену та Флуору відрізняються від номерів груп Періодичної системи, у яких вони розташовані. як ви вважаєте, чим це можна пояснити?</a:t>
            </a:r>
            <a:r>
              <a:rPr lang="uk-UA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dirty="0"/>
            </a:b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981F50-DA55-420D-8893-C6B7B73047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54" t="50000" r="24885" b="41945"/>
          <a:stretch/>
        </p:blipFill>
        <p:spPr>
          <a:xfrm>
            <a:off x="450164" y="1910494"/>
            <a:ext cx="8588752" cy="10667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9D8ECA-205F-4A5B-BF8A-F2E8F7D94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69" t="58055" r="21193" b="38456"/>
          <a:stretch/>
        </p:blipFill>
        <p:spPr>
          <a:xfrm>
            <a:off x="450164" y="3397415"/>
            <a:ext cx="2167681" cy="4235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8FFB4B-2FC8-4BCA-8ED4-E9BE838D09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54" t="61031" r="47961" b="36198"/>
          <a:stretch/>
        </p:blipFill>
        <p:spPr>
          <a:xfrm>
            <a:off x="2617845" y="3450100"/>
            <a:ext cx="3132763" cy="3645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750454-3485-4716-B663-A4E4C6C8D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077" t="63391" r="21423" b="33326"/>
          <a:stretch/>
        </p:blipFill>
        <p:spPr>
          <a:xfrm>
            <a:off x="450164" y="4390692"/>
            <a:ext cx="2741819" cy="482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F68FE50-8BD0-446A-A0D7-9027F6FB97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87" t="66212" r="49373" b="30345"/>
          <a:stretch/>
        </p:blipFill>
        <p:spPr>
          <a:xfrm>
            <a:off x="3245217" y="4390692"/>
            <a:ext cx="2899328" cy="48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75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4440EF-0998-4C6A-96B5-157D6C69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448971"/>
          </a:xfrm>
        </p:spPr>
        <p:txBody>
          <a:bodyPr/>
          <a:lstStyle/>
          <a:p>
            <a:r>
              <a:rPr lang="uk-UA" sz="32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СТУПІНЬ ОКИСНЕННЯ І ВАЛЕНТНІСТЬ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A995457-836A-4254-85E2-44FA72D6CA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572" y="1097280"/>
            <a:ext cx="11465170" cy="6457071"/>
          </a:xfrm>
        </p:spPr>
        <p:txBody>
          <a:bodyPr>
            <a:normAutofit lnSpcReduction="10000"/>
          </a:bodyPr>
          <a:lstStyle/>
          <a:p>
            <a:r>
              <a:rPr lang="uk-UA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Ступінь окиснення </a:t>
            </a:r>
            <a:r>
              <a:rPr lang="uk-UA" sz="24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— поняття, що характеризує стан елемента в хімічній сполуці та його поведінку в окисно-відновних процесах.</a:t>
            </a:r>
          </a:p>
          <a:p>
            <a:pPr marL="0" indent="0">
              <a:buNone/>
            </a:pPr>
            <a:r>
              <a:rPr lang="uk-UA" sz="24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 умовний заряд, величина якого розраховується виходячи з припущення, що всі електрони, які утворюють хімічний зв’язок, повністю </a:t>
            </a:r>
            <a:r>
              <a:rPr lang="ru-RU" sz="24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переходять до більш електронегативного елемента.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Валентність</a:t>
            </a:r>
            <a:r>
              <a:rPr lang="ru-RU" sz="24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— характеристика здатності атома утворювати хімічні зв’язки. </a:t>
            </a:r>
          </a:p>
          <a:p>
            <a:pPr marL="0" indent="0">
              <a:buNone/>
            </a:pPr>
            <a:r>
              <a:rPr lang="ru-RU" sz="24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Визначається числом зв’язків, які утворюють даний атом з іншими атомами в молекулі.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/>
            </a:br>
            <a:r>
              <a:rPr lang="uk-UA" dirty="0"/>
              <a:t> 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0824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9ABB260-D477-4C7E-973C-5C259ED2502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17586" t="27831" r="23258" b="9723"/>
          <a:stretch/>
        </p:blipFill>
        <p:spPr>
          <a:xfrm>
            <a:off x="287648" y="126609"/>
            <a:ext cx="11613620" cy="6608712"/>
          </a:xfrm>
        </p:spPr>
      </p:pic>
    </p:spTree>
    <p:extLst>
      <p:ext uri="{BB962C8B-B14F-4D97-AF65-F5344CB8AC3E}">
        <p14:creationId xmlns:p14="http://schemas.microsoft.com/office/powerpoint/2010/main" val="42296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EDFD6F-1CA2-4E63-94F5-D2642CA61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52527"/>
            <a:ext cx="10364451" cy="1293053"/>
          </a:xfrm>
        </p:spPr>
        <p:txBody>
          <a:bodyPr/>
          <a:lstStyle/>
          <a:p>
            <a:r>
              <a:rPr lang="uk-UA" sz="36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СТУПІНЬ ОКИСНЕННЯ І ВАЛЕНТНІСТЬ</a:t>
            </a:r>
            <a:br>
              <a:rPr lang="uk-UA" sz="36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4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(на прикладі </a:t>
            </a:r>
            <a:r>
              <a:rPr lang="en-US" sz="24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EC84D8-55D1-4FA8-A2F8-D64570C53E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" y="1132358"/>
            <a:ext cx="12191999" cy="5387925"/>
          </a:xfrm>
        </p:spPr>
        <p:txBody>
          <a:bodyPr/>
          <a:lstStyle/>
          <a:p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Електронна формула атома нітрогену:</a:t>
            </a:r>
          </a:p>
          <a:p>
            <a:endParaRPr lang="uk-U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зовнішньому енергетичному рівні 5 електронів, </a:t>
            </a:r>
          </a:p>
          <a:p>
            <a:pPr marL="0" indent="0">
              <a:buNone/>
            </a:pPr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Три із яких неспарені.</a:t>
            </a:r>
          </a:p>
          <a:p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молекулі азоту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нітроген утворює три ковалентні зв’язки</a:t>
            </a:r>
          </a:p>
          <a:p>
            <a:pPr marL="0" indent="0">
              <a:buNone/>
            </a:pPr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Його валентність дорівнює трьом. </a:t>
            </a:r>
          </a:p>
          <a:p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зміщення спільних електронних пар не відбувається, вони рівновіддалені від ядер обох атомів</a:t>
            </a:r>
          </a:p>
          <a:p>
            <a:pPr marL="0" indent="0">
              <a:buNone/>
            </a:pPr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Тому ступінь окиснення нітрогену нульовий, а тоді як обидва атоми – тривалентні.</a:t>
            </a:r>
          </a:p>
          <a:p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DC19C1-EA7D-450D-84C7-AB2F0416B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70" t="28502" r="68384" b="55901"/>
          <a:stretch/>
        </p:blipFill>
        <p:spPr>
          <a:xfrm>
            <a:off x="7498368" y="1894915"/>
            <a:ext cx="860017" cy="8069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BCFDC5-C551-417A-8F65-A4BD2E4723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923" t="40201" r="39885" b="55490"/>
          <a:stretch/>
        </p:blipFill>
        <p:spPr>
          <a:xfrm>
            <a:off x="5770217" y="1073710"/>
            <a:ext cx="3456302" cy="7482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EBD5B6-F6F2-4E34-89B8-35959D929F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16" t="69289" r="30286" b="19984"/>
          <a:stretch/>
        </p:blipFill>
        <p:spPr>
          <a:xfrm>
            <a:off x="2297841" y="5555726"/>
            <a:ext cx="6944752" cy="11322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0D8FB78-A9B1-47B2-9D71-45449934E3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154" t="61544" r="58646" b="36015"/>
          <a:stretch/>
        </p:blipFill>
        <p:spPr>
          <a:xfrm>
            <a:off x="8597367" y="2867781"/>
            <a:ext cx="1463040" cy="4783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2784442-1453-439C-A13C-DABE9638F6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752" t="67447" r="49716" b="28042"/>
          <a:stretch/>
        </p:blipFill>
        <p:spPr>
          <a:xfrm>
            <a:off x="2236764" y="4199462"/>
            <a:ext cx="1350498" cy="75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89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79EFDB-B186-43BB-83C6-CF5DE4571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2041944" cy="1814731"/>
          </a:xfrm>
        </p:spPr>
        <p:txBody>
          <a:bodyPr/>
          <a:lstStyle/>
          <a:p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Значення валентності й ступенів окиснення хімічних елементів у деяких речовинах</a:t>
            </a:r>
            <a:br>
              <a:rPr lang="en-US" dirty="0"/>
            </a:b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FD90FB12-E88D-4525-877C-79D717F651A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31907" t="47004" r="30213" b="20854"/>
          <a:stretch/>
        </p:blipFill>
        <p:spPr>
          <a:xfrm>
            <a:off x="428477" y="1223890"/>
            <a:ext cx="11335046" cy="5407516"/>
          </a:xfrm>
        </p:spPr>
      </p:pic>
    </p:spTree>
    <p:extLst>
      <p:ext uri="{BB962C8B-B14F-4D97-AF65-F5344CB8AC3E}">
        <p14:creationId xmlns:p14="http://schemas.microsoft.com/office/powerpoint/2010/main" val="2629787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6431-6D33-4C96-8262-BC47CC9C2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98473"/>
            <a:ext cx="12192000" cy="1631851"/>
          </a:xfrm>
        </p:spPr>
        <p:txBody>
          <a:bodyPr/>
          <a:lstStyle/>
          <a:p>
            <a:r>
              <a:rPr lang="uk-UA" sz="3200" b="1" i="0" dirty="0">
                <a:solidFill>
                  <a:srgbClr val="16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 визначення ступеня окиснення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dirty="0"/>
            </a:b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3C579AA-44CA-4C58-AAC3-CECF0134D42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17640" t="29999" r="23206" b="13303"/>
          <a:stretch/>
        </p:blipFill>
        <p:spPr>
          <a:xfrm>
            <a:off x="446938" y="759655"/>
            <a:ext cx="11144840" cy="6005612"/>
          </a:xfrm>
        </p:spPr>
      </p:pic>
    </p:spTree>
    <p:extLst>
      <p:ext uri="{BB962C8B-B14F-4D97-AF65-F5344CB8AC3E}">
        <p14:creationId xmlns:p14="http://schemas.microsoft.com/office/powerpoint/2010/main" val="793000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F7EDAC4-7FBF-4530-B02A-2A1CCA3B2DB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29597" t="24134" r="27858" b="13420"/>
          <a:stretch/>
        </p:blipFill>
        <p:spPr>
          <a:xfrm>
            <a:off x="1692813" y="0"/>
            <a:ext cx="8806374" cy="6849151"/>
          </a:xfrm>
        </p:spPr>
      </p:pic>
    </p:spTree>
    <p:extLst>
      <p:ext uri="{BB962C8B-B14F-4D97-AF65-F5344CB8AC3E}">
        <p14:creationId xmlns:p14="http://schemas.microsoft.com/office/powerpoint/2010/main" val="2027060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56C90C-0714-4E61-B825-CD0CE1741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519310"/>
          </a:xfrm>
        </p:spPr>
        <p:txBody>
          <a:bodyPr/>
          <a:lstStyle/>
          <a:p>
            <a:r>
              <a:rPr lang="uk-UA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Можливі ступені окиснення елементів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dirty="0"/>
            </a:b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832CEF-CF2D-4BEE-9CD5-7E51A0FEF2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00" t="27887" r="29962" b="57542"/>
          <a:stretch/>
        </p:blipFill>
        <p:spPr>
          <a:xfrm>
            <a:off x="557361" y="1237957"/>
            <a:ext cx="10851537" cy="24055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DB5FE8-0F79-4752-BDF8-366005362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93" t="63376" r="25249" b="22056"/>
          <a:stretch/>
        </p:blipFill>
        <p:spPr>
          <a:xfrm>
            <a:off x="557361" y="3877961"/>
            <a:ext cx="11634638" cy="218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3265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плинка">
  <a:themeElements>
    <a:clrScheme name="Краплинка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раплинк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раплинка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Краплинка</Template>
  <TotalTime>150</TotalTime>
  <Words>723</Words>
  <Application>Microsoft Office PowerPoint</Application>
  <PresentationFormat>Широкий екран</PresentationFormat>
  <Paragraphs>67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4" baseType="lpstr">
      <vt:lpstr>Arial</vt:lpstr>
      <vt:lpstr>Tw Cen MT</vt:lpstr>
      <vt:lpstr>Краплинка</vt:lpstr>
      <vt:lpstr>Ступінь окиснення.  Визначення ступеня окиснення елемента за хімічною формулою сполуки. Складання формули сполуки за відомими ступенями окиснення елементів</vt:lpstr>
      <vt:lpstr>Поняття про ступінь окиснення</vt:lpstr>
      <vt:lpstr>СТУПІНЬ ОКИСНЕННЯ І ВАЛЕНТНІСТЬ  </vt:lpstr>
      <vt:lpstr>Презентація PowerPoint</vt:lpstr>
      <vt:lpstr>СТУПІНЬ ОКИСНЕННЯ І ВАЛЕНТНІСТЬ (на прикладі n2)</vt:lpstr>
      <vt:lpstr>Значення валентності й ступенів окиснення хімічних елементів у деяких речовинах </vt:lpstr>
      <vt:lpstr>Правила визначення ступеня окиснення  </vt:lpstr>
      <vt:lpstr>Презентація PowerPoint</vt:lpstr>
      <vt:lpstr>Можливі ступені окиснення елементів  </vt:lpstr>
      <vt:lpstr>Найбільш характерні ступені окиснення  s- та p-елементів  </vt:lpstr>
      <vt:lpstr>Презентація PowerPoint</vt:lpstr>
      <vt:lpstr>Деякі хімічні елементи не підпадають під ці правила.  Серед них Гідроген, Оксиген, Флуор:  </vt:lpstr>
      <vt:lpstr>визначення ступенів окиснення в бінарних сполуках  </vt:lpstr>
      <vt:lpstr>Алгоритм визначення ступеня окиснення елементів у бінарних сполуках  </vt:lpstr>
      <vt:lpstr>визначення ступенів окиснення в кислотах, гідроксидах та солях  </vt:lpstr>
      <vt:lpstr>Алгоритм визначення ступенів окиснення елементів у кислотах та гідроксидах  </vt:lpstr>
      <vt:lpstr>Приклад:</vt:lpstr>
      <vt:lpstr>складання формул сполук за ступенем окиснення елементів  </vt:lpstr>
      <vt:lpstr>Алгоритм складання формул сполук за відомими ступенями окиснення елементів  </vt:lpstr>
      <vt:lpstr>Приклади</vt:lpstr>
      <vt:lpstr>Узагальнення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Ступінь окиснення. Визначення ступеня окиснення елемента за хімічною формулою сполуки. Складання формули сполуки за відомими ступенями окиснення елементів.</dc:title>
  <dc:creator>Таня</dc:creator>
  <cp:lastModifiedBy>Таня</cp:lastModifiedBy>
  <cp:revision>15</cp:revision>
  <dcterms:created xsi:type="dcterms:W3CDTF">2020-12-03T09:45:41Z</dcterms:created>
  <dcterms:modified xsi:type="dcterms:W3CDTF">2020-12-03T13:06:02Z</dcterms:modified>
</cp:coreProperties>
</file>