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2" r:id="rId7"/>
    <p:sldId id="263" r:id="rId8"/>
    <p:sldId id="264" r:id="rId9"/>
    <p:sldId id="271" r:id="rId10"/>
    <p:sldId id="272" r:id="rId11"/>
    <p:sldId id="259" r:id="rId12"/>
    <p:sldId id="265" r:id="rId13"/>
    <p:sldId id="266" r:id="rId14"/>
    <p:sldId id="267" r:id="rId15"/>
    <p:sldId id="268" r:id="rId16"/>
    <p:sldId id="269" r:id="rId17"/>
    <p:sldId id="270" r:id="rId18"/>
    <p:sldId id="273" r:id="rId19"/>
    <p:sldId id="276" r:id="rId20"/>
    <p:sldId id="274" r:id="rId21"/>
    <p:sldId id="277" r:id="rId22"/>
    <p:sldId id="275"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6A3B5D6-FFC6-4BA7-B84A-E457047820FC}" type="datetimeFigureOut">
              <a:rPr lang="uk-UA" smtClean="0"/>
              <a:t>20.11.2023</a:t>
            </a:fld>
            <a:endParaRPr lang="uk-U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2661DEE-42B9-4B73-B653-AD6FF6B03F63}"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43942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A3B5D6-FFC6-4BA7-B84A-E457047820F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63230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A3B5D6-FFC6-4BA7-B84A-E457047820F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8150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A3B5D6-FFC6-4BA7-B84A-E457047820F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39514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6A3B5D6-FFC6-4BA7-B84A-E457047820F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2661DEE-42B9-4B73-B653-AD6FF6B03F63}"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553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6A3B5D6-FFC6-4BA7-B84A-E457047820F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223476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6A3B5D6-FFC6-4BA7-B84A-E457047820FC}" type="datetimeFigureOut">
              <a:rPr lang="uk-UA" smtClean="0"/>
              <a:t>20.11.2023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305471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6A3B5D6-FFC6-4BA7-B84A-E457047820FC}" type="datetimeFigureOut">
              <a:rPr lang="uk-UA" smtClean="0"/>
              <a:t>20.11.2023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405865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B5D6-FFC6-4BA7-B84A-E457047820FC}" type="datetimeFigureOut">
              <a:rPr lang="uk-UA" smtClean="0"/>
              <a:t>20.11.2023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238291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6A3B5D6-FFC6-4BA7-B84A-E457047820F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400873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6A3B5D6-FFC6-4BA7-B84A-E457047820F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2661DEE-42B9-4B73-B653-AD6FF6B03F63}" type="slidenum">
              <a:rPr lang="uk-UA" smtClean="0"/>
              <a:t>‹#›</a:t>
            </a:fld>
            <a:endParaRPr lang="uk-UA"/>
          </a:p>
        </p:txBody>
      </p:sp>
    </p:spTree>
    <p:extLst>
      <p:ext uri="{BB962C8B-B14F-4D97-AF65-F5344CB8AC3E}">
        <p14:creationId xmlns:p14="http://schemas.microsoft.com/office/powerpoint/2010/main" val="104578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6A3B5D6-FFC6-4BA7-B84A-E457047820FC}" type="datetimeFigureOut">
              <a:rPr lang="uk-UA" smtClean="0"/>
              <a:t>20.11.2023</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2661DEE-42B9-4B73-B653-AD6FF6B03F63}" type="slidenum">
              <a:rPr lang="uk-UA" smtClean="0"/>
              <a:t>‹#›</a:t>
            </a:fld>
            <a:endParaRPr lang="uk-UA"/>
          </a:p>
        </p:txBody>
      </p:sp>
    </p:spTree>
    <p:extLst>
      <p:ext uri="{BB962C8B-B14F-4D97-AF65-F5344CB8AC3E}">
        <p14:creationId xmlns:p14="http://schemas.microsoft.com/office/powerpoint/2010/main" val="7834799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A0056-553F-44D0-A7C8-530BCBE17749}"/>
              </a:ext>
            </a:extLst>
          </p:cNvPr>
          <p:cNvSpPr>
            <a:spLocks noGrp="1"/>
          </p:cNvSpPr>
          <p:nvPr>
            <p:ph type="title"/>
          </p:nvPr>
        </p:nvSpPr>
        <p:spPr>
          <a:xfrm>
            <a:off x="1261872" y="365760"/>
            <a:ext cx="9692640" cy="2175962"/>
          </a:xfrm>
        </p:spPr>
        <p:txBody>
          <a:bodyPr>
            <a:normAutofit/>
          </a:bodyPr>
          <a:lstStyle/>
          <a:p>
            <a:pPr algn="ctr"/>
            <a:r>
              <a:rPr lang="uk-UA" sz="4800" dirty="0"/>
              <a:t>ФІЗИЧНА КАРТА СВІТУ, ПІВКУЛЬ, УКРАЇНИ </a:t>
            </a:r>
            <a:br>
              <a:rPr lang="uk-UA" sz="4800" dirty="0"/>
            </a:br>
            <a:r>
              <a:rPr lang="uk-UA" sz="4800" dirty="0"/>
              <a:t>6 клас</a:t>
            </a:r>
          </a:p>
        </p:txBody>
      </p:sp>
      <p:pic>
        <p:nvPicPr>
          <p:cNvPr id="3" name="Рисунок 2">
            <a:extLst>
              <a:ext uri="{FF2B5EF4-FFF2-40B4-BE49-F238E27FC236}">
                <a16:creationId xmlns:a16="http://schemas.microsoft.com/office/drawing/2014/main" id="{9E6CC94F-47B5-42DE-974F-5E347EB06750}"/>
              </a:ext>
            </a:extLst>
          </p:cNvPr>
          <p:cNvPicPr>
            <a:picLocks noChangeAspect="1"/>
          </p:cNvPicPr>
          <p:nvPr/>
        </p:nvPicPr>
        <p:blipFill rotWithShape="1">
          <a:blip r:embed="rId2"/>
          <a:srcRect l="1563" t="2635"/>
          <a:stretch/>
        </p:blipFill>
        <p:spPr>
          <a:xfrm>
            <a:off x="2758697" y="2526224"/>
            <a:ext cx="6683221" cy="3411403"/>
          </a:xfrm>
          <a:prstGeom prst="rect">
            <a:avLst/>
          </a:prstGeom>
        </p:spPr>
      </p:pic>
      <p:pic>
        <p:nvPicPr>
          <p:cNvPr id="4" name="Рисунок 3">
            <a:extLst>
              <a:ext uri="{FF2B5EF4-FFF2-40B4-BE49-F238E27FC236}">
                <a16:creationId xmlns:a16="http://schemas.microsoft.com/office/drawing/2014/main" id="{C3D76508-1C14-4AAD-8011-ADB7AB2168C6}"/>
              </a:ext>
            </a:extLst>
          </p:cNvPr>
          <p:cNvPicPr>
            <a:picLocks noChangeAspect="1"/>
          </p:cNvPicPr>
          <p:nvPr/>
        </p:nvPicPr>
        <p:blipFill>
          <a:blip r:embed="rId3"/>
          <a:stretch>
            <a:fillRect/>
          </a:stretch>
        </p:blipFill>
        <p:spPr>
          <a:xfrm>
            <a:off x="6679768" y="4438065"/>
            <a:ext cx="3580109" cy="2419935"/>
          </a:xfrm>
          <a:prstGeom prst="rect">
            <a:avLst/>
          </a:prstGeom>
        </p:spPr>
      </p:pic>
      <p:pic>
        <p:nvPicPr>
          <p:cNvPr id="5" name="Рисунок 4">
            <a:extLst>
              <a:ext uri="{FF2B5EF4-FFF2-40B4-BE49-F238E27FC236}">
                <a16:creationId xmlns:a16="http://schemas.microsoft.com/office/drawing/2014/main" id="{DBA144B4-2922-47CA-BB29-8CFA67B31571}"/>
              </a:ext>
            </a:extLst>
          </p:cNvPr>
          <p:cNvPicPr>
            <a:picLocks noChangeAspect="1"/>
          </p:cNvPicPr>
          <p:nvPr/>
        </p:nvPicPr>
        <p:blipFill rotWithShape="1">
          <a:blip r:embed="rId4"/>
          <a:srcRect l="6158" t="7114" r="5367" b="8276"/>
          <a:stretch/>
        </p:blipFill>
        <p:spPr>
          <a:xfrm>
            <a:off x="0" y="4307489"/>
            <a:ext cx="3657600" cy="2550511"/>
          </a:xfrm>
          <a:prstGeom prst="rect">
            <a:avLst/>
          </a:prstGeom>
        </p:spPr>
      </p:pic>
    </p:spTree>
    <p:extLst>
      <p:ext uri="{BB962C8B-B14F-4D97-AF65-F5344CB8AC3E}">
        <p14:creationId xmlns:p14="http://schemas.microsoft.com/office/powerpoint/2010/main" val="405576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C7783B-4A53-4801-8DFD-1802E60311B8}"/>
              </a:ext>
            </a:extLst>
          </p:cNvPr>
          <p:cNvSpPr>
            <a:spLocks noGrp="1"/>
          </p:cNvSpPr>
          <p:nvPr>
            <p:ph type="title"/>
          </p:nvPr>
        </p:nvSpPr>
        <p:spPr/>
        <p:txBody>
          <a:bodyPr/>
          <a:lstStyle/>
          <a:p>
            <a:endParaRPr lang="uk-UA" dirty="0"/>
          </a:p>
        </p:txBody>
      </p:sp>
      <p:pic>
        <p:nvPicPr>
          <p:cNvPr id="3" name="Рисунок 2">
            <a:extLst>
              <a:ext uri="{FF2B5EF4-FFF2-40B4-BE49-F238E27FC236}">
                <a16:creationId xmlns:a16="http://schemas.microsoft.com/office/drawing/2014/main" id="{0CDBC46A-2BED-4D89-99B2-EF8F922E52C8}"/>
              </a:ext>
            </a:extLst>
          </p:cNvPr>
          <p:cNvPicPr>
            <a:picLocks noChangeAspect="1"/>
          </p:cNvPicPr>
          <p:nvPr/>
        </p:nvPicPr>
        <p:blipFill>
          <a:blip r:embed="rId2"/>
          <a:stretch>
            <a:fillRect/>
          </a:stretch>
        </p:blipFill>
        <p:spPr>
          <a:xfrm>
            <a:off x="0" y="0"/>
            <a:ext cx="8694549" cy="2975675"/>
          </a:xfrm>
          <a:prstGeom prst="rect">
            <a:avLst/>
          </a:prstGeom>
        </p:spPr>
      </p:pic>
      <p:pic>
        <p:nvPicPr>
          <p:cNvPr id="4" name="Рисунок 3">
            <a:extLst>
              <a:ext uri="{FF2B5EF4-FFF2-40B4-BE49-F238E27FC236}">
                <a16:creationId xmlns:a16="http://schemas.microsoft.com/office/drawing/2014/main" id="{72D650FF-F48F-46A5-BBAD-C46D5D9ECFFE}"/>
              </a:ext>
            </a:extLst>
          </p:cNvPr>
          <p:cNvPicPr>
            <a:picLocks noChangeAspect="1"/>
          </p:cNvPicPr>
          <p:nvPr/>
        </p:nvPicPr>
        <p:blipFill>
          <a:blip r:embed="rId3"/>
          <a:stretch>
            <a:fillRect/>
          </a:stretch>
        </p:blipFill>
        <p:spPr>
          <a:xfrm>
            <a:off x="3363132" y="2758698"/>
            <a:ext cx="7981628" cy="4099302"/>
          </a:xfrm>
          <a:prstGeom prst="rect">
            <a:avLst/>
          </a:prstGeom>
        </p:spPr>
      </p:pic>
    </p:spTree>
    <p:extLst>
      <p:ext uri="{BB962C8B-B14F-4D97-AF65-F5344CB8AC3E}">
        <p14:creationId xmlns:p14="http://schemas.microsoft.com/office/powerpoint/2010/main" val="241687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134D6E-2912-41CE-A827-BCADD1352DCC}"/>
              </a:ext>
            </a:extLst>
          </p:cNvPr>
          <p:cNvSpPr>
            <a:spLocks noGrp="1"/>
          </p:cNvSpPr>
          <p:nvPr>
            <p:ph type="title"/>
          </p:nvPr>
        </p:nvSpPr>
        <p:spPr>
          <a:xfrm>
            <a:off x="838200" y="365125"/>
            <a:ext cx="10515600" cy="3013506"/>
          </a:xfrm>
        </p:spPr>
        <p:txBody>
          <a:bodyPr>
            <a:noAutofit/>
          </a:bodyPr>
          <a:lstStyle/>
          <a:p>
            <a:r>
              <a:rPr lang="uk-UA" sz="3600" dirty="0">
                <a:latin typeface="Verdana" panose="020B0604030504040204" pitchFamily="34" charset="0"/>
                <a:ea typeface="Verdana" panose="020B0604030504040204" pitchFamily="34" charset="0"/>
              </a:rPr>
              <a:t>Обов’язковою на карті є сітка з ліній, які орієнтують за сторонами горизонту. Вертикальні лінії – це меридіани, які вказують напрямок північ–південь. Горизонтальні лінії – це паралелі, що вказують напрямок захід–схід.</a:t>
            </a:r>
          </a:p>
        </p:txBody>
      </p:sp>
    </p:spTree>
    <p:extLst>
      <p:ext uri="{BB962C8B-B14F-4D97-AF65-F5344CB8AC3E}">
        <p14:creationId xmlns:p14="http://schemas.microsoft.com/office/powerpoint/2010/main" val="368575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42675-21ED-4683-ABAB-70E5AA59403F}"/>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27E1143F-7ACA-4F71-8F3E-71039D2992E9}"/>
              </a:ext>
            </a:extLst>
          </p:cNvPr>
          <p:cNvPicPr>
            <a:picLocks noChangeAspect="1"/>
          </p:cNvPicPr>
          <p:nvPr/>
        </p:nvPicPr>
        <p:blipFill>
          <a:blip r:embed="rId2"/>
          <a:stretch>
            <a:fillRect/>
          </a:stretch>
        </p:blipFill>
        <p:spPr>
          <a:xfrm>
            <a:off x="552904" y="1500396"/>
            <a:ext cx="10153853" cy="3974508"/>
          </a:xfrm>
          <a:prstGeom prst="rect">
            <a:avLst/>
          </a:prstGeom>
        </p:spPr>
      </p:pic>
    </p:spTree>
    <p:extLst>
      <p:ext uri="{BB962C8B-B14F-4D97-AF65-F5344CB8AC3E}">
        <p14:creationId xmlns:p14="http://schemas.microsoft.com/office/powerpoint/2010/main" val="69051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5DA16-3EA6-48FA-A91E-68B759861A3A}"/>
              </a:ext>
            </a:extLst>
          </p:cNvPr>
          <p:cNvSpPr>
            <a:spLocks noGrp="1"/>
          </p:cNvSpPr>
          <p:nvPr>
            <p:ph type="title"/>
          </p:nvPr>
        </p:nvSpPr>
        <p:spPr>
          <a:xfrm>
            <a:off x="838200" y="365125"/>
            <a:ext cx="10515600" cy="5679214"/>
          </a:xfrm>
        </p:spPr>
        <p:txBody>
          <a:bodyPr>
            <a:normAutofit/>
          </a:bodyPr>
          <a:lstStyle/>
          <a:p>
            <a:r>
              <a:rPr lang="ru-RU" sz="3200" b="1" dirty="0">
                <a:latin typeface="Verdana" panose="020B0604030504040204" pitchFamily="34" charset="0"/>
                <a:ea typeface="Verdana" panose="020B0604030504040204" pitchFamily="34" charset="0"/>
              </a:rPr>
              <a:t>ФІЗИЧНА КАРТА СВІТУ</a:t>
            </a:r>
            <a:br>
              <a:rPr lang="ru-RU" sz="3200" dirty="0">
                <a:latin typeface="Verdana" panose="020B0604030504040204" pitchFamily="34" charset="0"/>
                <a:ea typeface="Verdana" panose="020B0604030504040204" pitchFamily="34" charset="0"/>
              </a:rPr>
            </a:br>
            <a:r>
              <a:rPr lang="ru-RU" sz="3200" dirty="0">
                <a:latin typeface="Verdana" panose="020B0604030504040204" pitchFamily="34" charset="0"/>
                <a:ea typeface="Verdana" panose="020B0604030504040204" pitchFamily="34" charset="0"/>
              </a:rPr>
              <a:t>На </a:t>
            </a:r>
            <a:r>
              <a:rPr lang="ru-RU" sz="3200" dirty="0" err="1">
                <a:latin typeface="Verdana" panose="020B0604030504040204" pitchFamily="34" charset="0"/>
                <a:ea typeface="Verdana" panose="020B0604030504040204" pitchFamily="34" charset="0"/>
              </a:rPr>
              <a:t>фізичній</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карті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світу</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відображені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всі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континенти</a:t>
            </a:r>
            <a:r>
              <a:rPr lang="ru-RU" sz="3200" dirty="0">
                <a:latin typeface="Verdana" panose="020B0604030504040204" pitchFamily="34" charset="0"/>
                <a:ea typeface="Verdana" panose="020B0604030504040204" pitchFamily="34" charset="0"/>
              </a:rPr>
              <a:t>, моря та </a:t>
            </a:r>
            <a:r>
              <a:rPr lang="ru-RU" sz="3200" dirty="0" err="1">
                <a:latin typeface="Verdana" panose="020B0604030504040204" pitchFamily="34" charset="0"/>
                <a:ea typeface="Verdana" panose="020B0604030504040204" pitchFamily="34" charset="0"/>
              </a:rPr>
              <a:t>океани</a:t>
            </a:r>
            <a:r>
              <a:rPr lang="ru-RU" sz="3200" dirty="0">
                <a:latin typeface="Verdana" panose="020B0604030504040204" pitchFamily="34" charset="0"/>
                <a:ea typeface="Verdana" panose="020B0604030504040204" pitchFamily="34" charset="0"/>
              </a:rPr>
              <a:t>. Добре </a:t>
            </a:r>
            <a:r>
              <a:rPr lang="ru-RU" sz="3200" dirty="0" err="1">
                <a:latin typeface="Verdana" panose="020B0604030504040204" pitchFamily="34" charset="0"/>
                <a:ea typeface="Verdana" panose="020B0604030504040204" pitchFamily="34" charset="0"/>
              </a:rPr>
              <a:t>помітний</a:t>
            </a:r>
            <a:r>
              <a:rPr lang="ru-RU" sz="3200" dirty="0">
                <a:latin typeface="Verdana" panose="020B0604030504040204" pitchFamily="34" charset="0"/>
                <a:ea typeface="Verdana" panose="020B0604030504040204" pitchFamily="34" charset="0"/>
              </a:rPr>
              <a:t> перепад </a:t>
            </a:r>
            <a:r>
              <a:rPr lang="ru-RU" sz="3200" dirty="0" err="1">
                <a:latin typeface="Verdana" panose="020B0604030504040204" pitchFamily="34" charset="0"/>
                <a:ea typeface="Verdana" panose="020B0604030504040204" pitchFamily="34" charset="0"/>
              </a:rPr>
              <a:t>висот</a:t>
            </a:r>
            <a:r>
              <a:rPr lang="ru-RU" sz="3200" dirty="0">
                <a:latin typeface="Verdana" panose="020B0604030504040204" pitchFamily="34" charset="0"/>
                <a:ea typeface="Verdana" panose="020B0604030504040204" pitchFamily="34" charset="0"/>
              </a:rPr>
              <a:t> у </a:t>
            </a:r>
            <a:r>
              <a:rPr lang="ru-RU" sz="3200" dirty="0" err="1">
                <a:latin typeface="Verdana" panose="020B0604030504040204" pitchFamily="34" charset="0"/>
                <a:ea typeface="Verdana" panose="020B0604030504040204" pitchFamily="34" charset="0"/>
              </a:rPr>
              <a:t>різних</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частинах</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світу</a:t>
            </a:r>
            <a:r>
              <a:rPr lang="ru-RU" sz="3200" dirty="0">
                <a:latin typeface="Verdana" panose="020B0604030504040204" pitchFamily="34" charset="0"/>
                <a:ea typeface="Verdana" panose="020B0604030504040204" pitchFamily="34" charset="0"/>
              </a:rPr>
              <a:t>.</a:t>
            </a:r>
            <a:br>
              <a:rPr lang="ru-RU" sz="3200" dirty="0">
                <a:latin typeface="Verdana" panose="020B0604030504040204" pitchFamily="34" charset="0"/>
                <a:ea typeface="Verdana" panose="020B0604030504040204" pitchFamily="34" charset="0"/>
              </a:rPr>
            </a:br>
            <a:r>
              <a:rPr lang="ru-RU" sz="3200" dirty="0" err="1">
                <a:latin typeface="Verdana" panose="020B0604030504040204" pitchFamily="34" charset="0"/>
                <a:ea typeface="Verdana" panose="020B0604030504040204" pitchFamily="34" charset="0"/>
              </a:rPr>
              <a:t>Фізичні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карти</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показують</a:t>
            </a:r>
            <a:r>
              <a:rPr lang="ru-RU" sz="3200" dirty="0">
                <a:latin typeface="Verdana" panose="020B0604030504040204" pitchFamily="34" charset="0"/>
                <a:ea typeface="Verdana" panose="020B0604030504040204" pitchFamily="34" charset="0"/>
              </a:rPr>
              <a:t> гори, </a:t>
            </a:r>
            <a:r>
              <a:rPr lang="ru-RU" sz="3200" dirty="0" err="1">
                <a:latin typeface="Verdana" panose="020B0604030504040204" pitchFamily="34" charset="0"/>
                <a:ea typeface="Verdana" panose="020B0604030504040204" pitchFamily="34" charset="0"/>
              </a:rPr>
              <a:t>річки</a:t>
            </a:r>
            <a:r>
              <a:rPr lang="ru-RU" sz="3200" dirty="0">
                <a:latin typeface="Verdana" panose="020B0604030504040204" pitchFamily="34" charset="0"/>
                <a:ea typeface="Verdana" panose="020B0604030504040204" pitchFamily="34" charset="0"/>
              </a:rPr>
              <a:t>, озера та </a:t>
            </a:r>
            <a:r>
              <a:rPr lang="ru-RU" sz="3200" dirty="0" err="1">
                <a:latin typeface="Verdana" panose="020B0604030504040204" pitchFamily="34" charset="0"/>
                <a:ea typeface="Verdana" panose="020B0604030504040204" pitchFamily="34" charset="0"/>
              </a:rPr>
              <a:t>інші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водоймища</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пустелі</a:t>
            </a:r>
            <a:r>
              <a:rPr lang="ru-RU" sz="3200" dirty="0">
                <a:latin typeface="Verdana" panose="020B0604030504040204" pitchFamily="34" charset="0"/>
                <a:ea typeface="Verdana" panose="020B0604030504040204" pitchFamily="34" charset="0"/>
              </a:rPr>
              <a:t> та </a:t>
            </a:r>
            <a:r>
              <a:rPr lang="ru-RU" sz="3200" dirty="0" err="1">
                <a:latin typeface="Verdana" panose="020B0604030504040204" pitchFamily="34" charset="0"/>
                <a:ea typeface="Verdana" panose="020B0604030504040204" pitchFamily="34" charset="0"/>
              </a:rPr>
              <a:t>форми</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рельєфу</a:t>
            </a:r>
            <a:r>
              <a:rPr lang="ru-RU" sz="3200" dirty="0">
                <a:latin typeface="Verdana" panose="020B0604030504040204" pitchFamily="34" charset="0"/>
                <a:ea typeface="Verdana" panose="020B0604030504040204" pitchFamily="34" charset="0"/>
              </a:rPr>
              <a:t> в </a:t>
            </a:r>
            <a:r>
              <a:rPr lang="ru-RU" sz="3200" dirty="0" err="1">
                <a:latin typeface="Verdana" panose="020B0604030504040204" pitchFamily="34" charset="0"/>
                <a:ea typeface="Verdana" panose="020B0604030504040204" pitchFamily="34" charset="0"/>
              </a:rPr>
              <a:t>регіоні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Фізичні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карти</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також</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можуть</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відображати</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типи</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ґрунтів</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або</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побудовану</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інфраструктуру</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регіону</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таку</a:t>
            </a:r>
            <a:r>
              <a:rPr lang="ru-RU" sz="3200" dirty="0">
                <a:latin typeface="Verdana" panose="020B0604030504040204" pitchFamily="34" charset="0"/>
                <a:ea typeface="Verdana" panose="020B0604030504040204" pitchFamily="34" charset="0"/>
              </a:rPr>
              <a:t> як дороги, </a:t>
            </a:r>
            <a:r>
              <a:rPr lang="ru-RU" sz="3200" dirty="0" err="1">
                <a:latin typeface="Verdana" panose="020B0604030504040204" pitchFamily="34" charset="0"/>
                <a:ea typeface="Verdana" panose="020B0604030504040204" pitchFamily="34" charset="0"/>
              </a:rPr>
              <a:t>залізничні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лінії</a:t>
            </a:r>
            <a:r>
              <a:rPr lang="ru-RU" sz="3200" dirty="0">
                <a:latin typeface="Verdana" panose="020B0604030504040204" pitchFamily="34" charset="0"/>
                <a:ea typeface="Verdana" panose="020B0604030504040204" pitchFamily="34" charset="0"/>
              </a:rPr>
              <a:t> та </a:t>
            </a:r>
            <a:r>
              <a:rPr lang="ru-RU" sz="3200" dirty="0" err="1">
                <a:latin typeface="Verdana" panose="020B0604030504040204" pitchFamily="34" charset="0"/>
                <a:ea typeface="Verdana" panose="020B0604030504040204" pitchFamily="34" charset="0"/>
              </a:rPr>
              <a:t>будівлі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Однак</a:t>
            </a:r>
            <a:r>
              <a:rPr lang="ru-RU" sz="3200" dirty="0">
                <a:latin typeface="Verdana" panose="020B0604030504040204" pitchFamily="34" charset="0"/>
                <a:ea typeface="Verdana" panose="020B0604030504040204" pitchFamily="34" charset="0"/>
              </a:rPr>
              <a:t> на </a:t>
            </a:r>
            <a:r>
              <a:rPr lang="ru-RU" sz="3200" dirty="0" err="1">
                <a:latin typeface="Verdana" panose="020B0604030504040204" pitchFamily="34" charset="0"/>
                <a:ea typeface="Verdana" panose="020B0604030504040204" pitchFamily="34" charset="0"/>
              </a:rPr>
              <a:t>фізичних</a:t>
            </a:r>
            <a:r>
              <a:rPr lang="ru-RU" sz="3200" dirty="0">
                <a:latin typeface="Verdana" panose="020B0604030504040204" pitchFamily="34" charset="0"/>
                <a:ea typeface="Verdana" panose="020B0604030504040204" pitchFamily="34" charset="0"/>
              </a:rPr>
              <a:t> картах </a:t>
            </a:r>
            <a:r>
              <a:rPr lang="ru-RU" sz="3200" dirty="0" err="1">
                <a:latin typeface="Verdana" panose="020B0604030504040204" pitchFamily="34" charset="0"/>
                <a:ea typeface="Verdana" panose="020B0604030504040204" pitchFamily="34" charset="0"/>
              </a:rPr>
              <a:t>зазвичай</a:t>
            </a:r>
            <a:r>
              <a:rPr lang="ru-RU" sz="3200" dirty="0">
                <a:latin typeface="Verdana" panose="020B0604030504040204" pitchFamily="34" charset="0"/>
                <a:ea typeface="Verdana" panose="020B0604030504040204" pitchFamily="34" charset="0"/>
              </a:rPr>
              <a:t> не </a:t>
            </a:r>
            <a:r>
              <a:rPr lang="ru-RU" sz="3200" dirty="0" err="1">
                <a:latin typeface="Verdana" panose="020B0604030504040204" pitchFamily="34" charset="0"/>
                <a:ea typeface="Verdana" panose="020B0604030504040204" pitchFamily="34" charset="0"/>
              </a:rPr>
              <a:t>зображуються</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територіальні</a:t>
            </a:r>
            <a:r>
              <a:rPr lang="ru-RU" sz="3200" dirty="0">
                <a:latin typeface="Verdana" panose="020B0604030504040204" pitchFamily="34" charset="0"/>
                <a:ea typeface="Verdana" panose="020B0604030504040204" pitchFamily="34" charset="0"/>
              </a:rPr>
              <a:t> </a:t>
            </a:r>
            <a:r>
              <a:rPr lang="ru-RU" sz="3200" dirty="0" err="1">
                <a:latin typeface="Verdana" panose="020B0604030504040204" pitchFamily="34" charset="0"/>
                <a:ea typeface="Verdana" panose="020B0604030504040204" pitchFamily="34" charset="0"/>
              </a:rPr>
              <a:t>кордони</a:t>
            </a:r>
            <a:r>
              <a:rPr lang="ru-RU" sz="3200" dirty="0">
                <a:latin typeface="Verdana" panose="020B0604030504040204" pitchFamily="34" charset="0"/>
                <a:ea typeface="Verdana" panose="020B0604030504040204" pitchFamily="34" charset="0"/>
              </a:rPr>
              <a:t>, як </a:t>
            </a:r>
            <a:r>
              <a:rPr lang="ru-RU" sz="3200" dirty="0" err="1">
                <a:latin typeface="Verdana" panose="020B0604030504040204" pitchFamily="34" charset="0"/>
                <a:ea typeface="Verdana" panose="020B0604030504040204" pitchFamily="34" charset="0"/>
              </a:rPr>
              <a:t>це</a:t>
            </a:r>
            <a:r>
              <a:rPr lang="ru-RU" sz="3200" dirty="0">
                <a:latin typeface="Verdana" panose="020B0604030504040204" pitchFamily="34" charset="0"/>
                <a:ea typeface="Verdana" panose="020B0604030504040204" pitchFamily="34" charset="0"/>
              </a:rPr>
              <a:t> показано на </a:t>
            </a:r>
            <a:r>
              <a:rPr lang="ru-RU" sz="3200" dirty="0" err="1">
                <a:latin typeface="Verdana" panose="020B0604030504040204" pitchFamily="34" charset="0"/>
                <a:ea typeface="Verdana" panose="020B0604030504040204" pitchFamily="34" charset="0"/>
              </a:rPr>
              <a:t>політичних</a:t>
            </a:r>
            <a:r>
              <a:rPr lang="ru-RU" sz="3200" dirty="0">
                <a:latin typeface="Verdana" panose="020B0604030504040204" pitchFamily="34" charset="0"/>
                <a:ea typeface="Verdana" panose="020B0604030504040204" pitchFamily="34" charset="0"/>
              </a:rPr>
              <a:t> картах</a:t>
            </a:r>
            <a:endParaRPr lang="uk-UA"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984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6D482-86E2-48C1-BAE8-984ADD528705}"/>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DEE1AEEF-9BF7-4326-8F4E-6773FCEDF6EB}"/>
              </a:ext>
            </a:extLst>
          </p:cNvPr>
          <p:cNvPicPr>
            <a:picLocks noChangeAspect="1"/>
          </p:cNvPicPr>
          <p:nvPr/>
        </p:nvPicPr>
        <p:blipFill>
          <a:blip r:embed="rId2"/>
          <a:stretch>
            <a:fillRect/>
          </a:stretch>
        </p:blipFill>
        <p:spPr>
          <a:xfrm>
            <a:off x="522506" y="0"/>
            <a:ext cx="10434068" cy="6858000"/>
          </a:xfrm>
          <a:prstGeom prst="rect">
            <a:avLst/>
          </a:prstGeom>
        </p:spPr>
      </p:pic>
    </p:spTree>
    <p:extLst>
      <p:ext uri="{BB962C8B-B14F-4D97-AF65-F5344CB8AC3E}">
        <p14:creationId xmlns:p14="http://schemas.microsoft.com/office/powerpoint/2010/main" val="18848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4BA5BC-872C-439E-9A5A-6BC8E4DF5ABD}"/>
              </a:ext>
            </a:extLst>
          </p:cNvPr>
          <p:cNvSpPr>
            <a:spLocks noGrp="1"/>
          </p:cNvSpPr>
          <p:nvPr>
            <p:ph type="title"/>
          </p:nvPr>
        </p:nvSpPr>
        <p:spPr>
          <a:xfrm>
            <a:off x="838200" y="365125"/>
            <a:ext cx="10515600" cy="5865194"/>
          </a:xfrm>
        </p:spPr>
        <p:txBody>
          <a:bodyPr>
            <a:normAutofit fontScale="90000"/>
          </a:bodyPr>
          <a:lstStyle/>
          <a:p>
            <a:r>
              <a:rPr lang="uk-UA" sz="4000" b="1" dirty="0">
                <a:latin typeface="Verdana" panose="020B0604030504040204" pitchFamily="34" charset="0"/>
                <a:ea typeface="Verdana" panose="020B0604030504040204" pitchFamily="34" charset="0"/>
              </a:rPr>
              <a:t>Карта півкуль</a:t>
            </a:r>
            <a:br>
              <a:rPr lang="uk-UA" dirty="0"/>
            </a:br>
            <a:r>
              <a:rPr lang="ru-RU" sz="4000" dirty="0" err="1">
                <a:latin typeface="Verdana" panose="020B0604030504040204" pitchFamily="34" charset="0"/>
                <a:ea typeface="Verdana" panose="020B0604030504040204" pitchFamily="34" charset="0"/>
              </a:rPr>
              <a:t>Якщо</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уявно</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поділити</a:t>
            </a:r>
            <a:r>
              <a:rPr lang="ru-RU" sz="4000" dirty="0">
                <a:latin typeface="Verdana" panose="020B0604030504040204" pitchFamily="34" charset="0"/>
                <a:ea typeface="Verdana" panose="020B0604030504040204" pitchFamily="34" charset="0"/>
              </a:rPr>
              <a:t> глобус по </a:t>
            </a:r>
            <a:r>
              <a:rPr lang="ru-RU" sz="4000" dirty="0" err="1">
                <a:latin typeface="Verdana" panose="020B0604030504040204" pitchFamily="34" charset="0"/>
                <a:ea typeface="Verdana" panose="020B0604030504040204" pitchFamily="34" charset="0"/>
              </a:rPr>
              <a:t>меридіану</a:t>
            </a:r>
            <a:r>
              <a:rPr lang="ru-RU" sz="4000" dirty="0">
                <a:latin typeface="Verdana" panose="020B0604030504040204" pitchFamily="34" charset="0"/>
                <a:ea typeface="Verdana" panose="020B0604030504040204" pitchFamily="34" charset="0"/>
              </a:rPr>
              <a:t> на </a:t>
            </a:r>
            <a:r>
              <a:rPr lang="ru-RU" sz="4000" dirty="0" err="1">
                <a:latin typeface="Verdana" panose="020B0604030504040204" pitchFamily="34" charset="0"/>
                <a:ea typeface="Verdana" panose="020B0604030504040204" pitchFamily="34" charset="0"/>
              </a:rPr>
              <a:t>дві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півкулі</a:t>
            </a:r>
            <a:r>
              <a:rPr lang="ru-RU" sz="4000" dirty="0">
                <a:latin typeface="Verdana" panose="020B0604030504040204" pitchFamily="34" charset="0"/>
                <a:ea typeface="Verdana" panose="020B0604030504040204" pitchFamily="34" charset="0"/>
              </a:rPr>
              <a:t> та </a:t>
            </a:r>
            <a:r>
              <a:rPr lang="ru-RU" sz="4000" dirty="0" err="1">
                <a:latin typeface="Verdana" panose="020B0604030504040204" pitchFamily="34" charset="0"/>
                <a:ea typeface="Verdana" panose="020B0604030504040204" pitchFamily="34" charset="0"/>
              </a:rPr>
              <a:t>зобразити</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їхню</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поверхню</a:t>
            </a:r>
            <a:r>
              <a:rPr lang="ru-RU" sz="4000" dirty="0">
                <a:latin typeface="Verdana" panose="020B0604030504040204" pitchFamily="34" charset="0"/>
                <a:ea typeface="Verdana" panose="020B0604030504040204" pitchFamily="34" charset="0"/>
              </a:rPr>
              <a:t> на </a:t>
            </a:r>
            <a:r>
              <a:rPr lang="ru-RU" sz="4000" dirty="0" err="1">
                <a:latin typeface="Verdana" panose="020B0604030504040204" pitchFamily="34" charset="0"/>
                <a:ea typeface="Verdana" panose="020B0604030504040204" pitchFamily="34" charset="0"/>
              </a:rPr>
              <a:t>аркуші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паперу</a:t>
            </a:r>
            <a:r>
              <a:rPr lang="ru-RU" sz="4000" dirty="0">
                <a:latin typeface="Verdana" panose="020B0604030504040204" pitchFamily="34" charset="0"/>
                <a:ea typeface="Verdana" panose="020B0604030504040204" pitchFamily="34" charset="0"/>
              </a:rPr>
              <a:t>, то </a:t>
            </a:r>
            <a:r>
              <a:rPr lang="ru-RU" sz="4000" dirty="0" err="1">
                <a:latin typeface="Verdana" panose="020B0604030504040204" pitchFamily="34" charset="0"/>
                <a:ea typeface="Verdana" panose="020B0604030504040204" pitchFamily="34" charset="0"/>
              </a:rPr>
              <a:t>отримаємо</a:t>
            </a:r>
            <a:r>
              <a:rPr lang="ru-RU" sz="4000" dirty="0">
                <a:latin typeface="Verdana" panose="020B0604030504040204" pitchFamily="34" charset="0"/>
                <a:ea typeface="Verdana" panose="020B0604030504040204" pitchFamily="34" charset="0"/>
              </a:rPr>
              <a:t> карту </a:t>
            </a:r>
            <a:r>
              <a:rPr lang="ru-RU" sz="4000" dirty="0" err="1">
                <a:latin typeface="Verdana" panose="020B0604030504040204" pitchFamily="34" charset="0"/>
                <a:ea typeface="Verdana" panose="020B0604030504040204" pitchFamily="34" charset="0"/>
              </a:rPr>
              <a:t>півкуль</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Західної</a:t>
            </a:r>
            <a:r>
              <a:rPr lang="ru-RU" sz="4000" dirty="0">
                <a:latin typeface="Verdana" panose="020B0604030504040204" pitchFamily="34" charset="0"/>
                <a:ea typeface="Verdana" panose="020B0604030504040204" pitchFamily="34" charset="0"/>
              </a:rPr>
              <a:t> та </a:t>
            </a:r>
            <a:r>
              <a:rPr lang="ru-RU" sz="4000" dirty="0" err="1">
                <a:latin typeface="Verdana" panose="020B0604030504040204" pitchFamily="34" charset="0"/>
                <a:ea typeface="Verdana" panose="020B0604030504040204" pitchFamily="34" charset="0"/>
              </a:rPr>
              <a:t>Східної</a:t>
            </a:r>
            <a:r>
              <a:rPr lang="ru-RU" sz="4000" dirty="0">
                <a:latin typeface="Verdana" panose="020B0604030504040204" pitchFamily="34" charset="0"/>
                <a:ea typeface="Verdana" panose="020B0604030504040204" pitchFamily="34" charset="0"/>
              </a:rPr>
              <a:t>.</a:t>
            </a:r>
            <a:br>
              <a:rPr lang="ru-RU" sz="4000" dirty="0">
                <a:latin typeface="Verdana" panose="020B0604030504040204" pitchFamily="34" charset="0"/>
                <a:ea typeface="Verdana" panose="020B0604030504040204" pitchFamily="34" charset="0"/>
              </a:rPr>
            </a:br>
            <a:r>
              <a:rPr lang="ru-RU" sz="4000" dirty="0">
                <a:latin typeface="Verdana" panose="020B0604030504040204" pitchFamily="34" charset="0"/>
                <a:ea typeface="Verdana" panose="020B0604030504040204" pitchFamily="34" charset="0"/>
              </a:rPr>
              <a:t>На </a:t>
            </a:r>
            <a:r>
              <a:rPr lang="ru-RU" sz="4000" dirty="0" err="1">
                <a:latin typeface="Verdana" panose="020B0604030504040204" pitchFamily="34" charset="0"/>
                <a:ea typeface="Verdana" panose="020B0604030504040204" pitchFamily="34" charset="0"/>
              </a:rPr>
              <a:t>карті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півкуль</a:t>
            </a:r>
            <a:r>
              <a:rPr lang="ru-RU" sz="4000" dirty="0">
                <a:latin typeface="Verdana" panose="020B0604030504040204" pitchFamily="34" charset="0"/>
                <a:ea typeface="Verdana" panose="020B0604030504040204" pitchFamily="34" charset="0"/>
              </a:rPr>
              <a:t>, як і на </a:t>
            </a:r>
            <a:r>
              <a:rPr lang="ru-RU" sz="4000" dirty="0" err="1">
                <a:latin typeface="Verdana" panose="020B0604030504040204" pitchFamily="34" charset="0"/>
                <a:ea typeface="Verdana" panose="020B0604030504040204" pitchFamily="34" charset="0"/>
              </a:rPr>
              <a:t>глобусі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позначені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Північний</a:t>
            </a:r>
            <a:r>
              <a:rPr lang="ru-RU" sz="4000" dirty="0">
                <a:latin typeface="Verdana" panose="020B0604030504040204" pitchFamily="34" charset="0"/>
                <a:ea typeface="Verdana" panose="020B0604030504040204" pitchFamily="34" charset="0"/>
              </a:rPr>
              <a:t> і </a:t>
            </a:r>
            <a:r>
              <a:rPr lang="ru-RU" sz="4000" dirty="0" err="1">
                <a:latin typeface="Verdana" panose="020B0604030504040204" pitchFamily="34" charset="0"/>
                <a:ea typeface="Verdana" panose="020B0604030504040204" pitchFamily="34" charset="0"/>
              </a:rPr>
              <a:t>Південний</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полюси</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екватор</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паралелі</a:t>
            </a:r>
            <a:r>
              <a:rPr lang="ru-RU" sz="4000" dirty="0">
                <a:latin typeface="Verdana" panose="020B0604030504040204" pitchFamily="34" charset="0"/>
                <a:ea typeface="Verdana" panose="020B0604030504040204" pitchFamily="34" charset="0"/>
              </a:rPr>
              <a:t> та </a:t>
            </a:r>
            <a:r>
              <a:rPr lang="ru-RU" sz="4000" dirty="0" err="1">
                <a:latin typeface="Verdana" panose="020B0604030504040204" pitchFamily="34" charset="0"/>
                <a:ea typeface="Verdana" panose="020B0604030504040204" pitchFamily="34" charset="0"/>
              </a:rPr>
              <a:t>меридіани</a:t>
            </a:r>
            <a:r>
              <a:rPr lang="ru-RU" sz="4000" dirty="0">
                <a:latin typeface="Verdana" panose="020B0604030504040204" pitchFamily="34" charset="0"/>
                <a:ea typeface="Verdana" panose="020B0604030504040204" pitchFamily="34" charset="0"/>
              </a:rPr>
              <a:t>.</a:t>
            </a:r>
            <a:br>
              <a:rPr lang="ru-RU" sz="4000" dirty="0">
                <a:latin typeface="Verdana" panose="020B0604030504040204" pitchFamily="34" charset="0"/>
                <a:ea typeface="Verdana" panose="020B0604030504040204" pitchFamily="34" charset="0"/>
              </a:rPr>
            </a:br>
            <a:r>
              <a:rPr lang="ru-RU" sz="4000" dirty="0" err="1">
                <a:latin typeface="Verdana" panose="020B0604030504040204" pitchFamily="34" charset="0"/>
                <a:ea typeface="Verdana" panose="020B0604030504040204" pitchFamily="34" charset="0"/>
              </a:rPr>
              <a:t>Меридіани</a:t>
            </a:r>
            <a:r>
              <a:rPr lang="ru-RU" sz="4000" dirty="0">
                <a:latin typeface="Verdana" panose="020B0604030504040204" pitchFamily="34" charset="0"/>
                <a:ea typeface="Verdana" panose="020B0604030504040204" pitchFamily="34" charset="0"/>
              </a:rPr>
              <a:t> на </a:t>
            </a:r>
            <a:r>
              <a:rPr lang="ru-RU" sz="4000" dirty="0" err="1">
                <a:latin typeface="Verdana" panose="020B0604030504040204" pitchFamily="34" charset="0"/>
                <a:ea typeface="Verdana" panose="020B0604030504040204" pitchFamily="34" charset="0"/>
              </a:rPr>
              <a:t>карті</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вказують</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напрям</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північ</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південь</a:t>
            </a:r>
            <a:r>
              <a:rPr lang="ru-RU" sz="4000" dirty="0">
                <a:latin typeface="Verdana" panose="020B0604030504040204" pitchFamily="34" charset="0"/>
                <a:ea typeface="Verdana" panose="020B0604030504040204" pitchFamily="34" charset="0"/>
              </a:rPr>
              <a:t>, а </a:t>
            </a:r>
            <a:r>
              <a:rPr lang="ru-RU" sz="4000" dirty="0" err="1">
                <a:latin typeface="Verdana" panose="020B0604030504040204" pitchFamily="34" charset="0"/>
                <a:ea typeface="Verdana" panose="020B0604030504040204" pitchFamily="34" charset="0"/>
              </a:rPr>
              <a:t>паралелі</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захід</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схід</a:t>
            </a:r>
            <a:r>
              <a:rPr lang="ru-RU" sz="4000" dirty="0">
                <a:latin typeface="Verdana" panose="020B0604030504040204" pitchFamily="34" charset="0"/>
                <a:ea typeface="Verdana" panose="020B0604030504040204" pitchFamily="34" charset="0"/>
              </a:rPr>
              <a:t>.</a:t>
            </a:r>
            <a:br>
              <a:rPr lang="ru-RU" sz="4000" dirty="0">
                <a:latin typeface="Verdana" panose="020B0604030504040204" pitchFamily="34" charset="0"/>
                <a:ea typeface="Verdana" panose="020B0604030504040204" pitchFamily="34" charset="0"/>
              </a:rPr>
            </a:br>
            <a:r>
              <a:rPr lang="ru-RU" sz="4000" dirty="0" err="1">
                <a:latin typeface="Verdana" panose="020B0604030504040204" pitchFamily="34" charset="0"/>
                <a:ea typeface="Verdana" panose="020B0604030504040204" pitchFamily="34" charset="0"/>
              </a:rPr>
              <a:t>Угорі</a:t>
            </a:r>
            <a:r>
              <a:rPr lang="ru-RU" sz="4000" dirty="0">
                <a:latin typeface="Verdana" panose="020B0604030504040204" pitchFamily="34" charset="0"/>
                <a:ea typeface="Verdana" panose="020B0604030504040204" pitchFamily="34" charset="0"/>
              </a:rPr>
              <a:t> на </a:t>
            </a:r>
            <a:r>
              <a:rPr lang="ru-RU" sz="4000" dirty="0" err="1">
                <a:latin typeface="Verdana" panose="020B0604030504040204" pitchFamily="34" charset="0"/>
                <a:ea typeface="Verdana" panose="020B0604030504040204" pitchFamily="34" charset="0"/>
              </a:rPr>
              <a:t>карті</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північ</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унизу</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південь</a:t>
            </a:r>
            <a:r>
              <a:rPr lang="ru-RU" sz="4000" dirty="0">
                <a:latin typeface="Verdana" panose="020B0604030504040204" pitchFamily="34" charset="0"/>
                <a:ea typeface="Verdana" panose="020B0604030504040204" pitchFamily="34" charset="0"/>
              </a:rPr>
              <a:t>, </a:t>
            </a:r>
            <a:r>
              <a:rPr lang="ru-RU" sz="4000" dirty="0" err="1">
                <a:latin typeface="Verdana" panose="020B0604030504040204" pitchFamily="34" charset="0"/>
                <a:ea typeface="Verdana" panose="020B0604030504040204" pitchFamily="34" charset="0"/>
              </a:rPr>
              <a:t>праворуч</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схід</a:t>
            </a:r>
            <a:r>
              <a:rPr lang="ru-RU" sz="4000" dirty="0">
                <a:latin typeface="Verdana" panose="020B0604030504040204" pitchFamily="34" charset="0"/>
                <a:ea typeface="Verdana" panose="020B0604030504040204" pitchFamily="34" charset="0"/>
              </a:rPr>
              <a:t>, а </a:t>
            </a:r>
            <a:r>
              <a:rPr lang="ru-RU" sz="4000" dirty="0" err="1">
                <a:latin typeface="Verdana" panose="020B0604030504040204" pitchFamily="34" charset="0"/>
                <a:ea typeface="Verdana" panose="020B0604030504040204" pitchFamily="34" charset="0"/>
              </a:rPr>
              <a:t>ліворуч</a:t>
            </a:r>
            <a:r>
              <a:rPr lang="ru-RU" sz="4000" dirty="0">
                <a:latin typeface="Verdana" panose="020B0604030504040204" pitchFamily="34" charset="0"/>
                <a:ea typeface="Verdana" panose="020B0604030504040204" pitchFamily="34" charset="0"/>
              </a:rPr>
              <a:t> — </a:t>
            </a:r>
            <a:r>
              <a:rPr lang="ru-RU" sz="4000" dirty="0" err="1">
                <a:latin typeface="Verdana" panose="020B0604030504040204" pitchFamily="34" charset="0"/>
                <a:ea typeface="Verdana" panose="020B0604030504040204" pitchFamily="34" charset="0"/>
              </a:rPr>
              <a:t>захід</a:t>
            </a:r>
            <a:endParaRPr lang="uk-UA" sz="4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1220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338FAC-570E-4F0F-AD75-20BC346318BC}"/>
              </a:ext>
            </a:extLst>
          </p:cNvPr>
          <p:cNvPicPr>
            <a:picLocks noChangeAspect="1"/>
          </p:cNvPicPr>
          <p:nvPr/>
        </p:nvPicPr>
        <p:blipFill>
          <a:blip r:embed="rId2"/>
          <a:stretch>
            <a:fillRect/>
          </a:stretch>
        </p:blipFill>
        <p:spPr>
          <a:xfrm>
            <a:off x="1499897" y="0"/>
            <a:ext cx="9049053" cy="6857999"/>
          </a:xfrm>
          <a:prstGeom prst="rect">
            <a:avLst/>
          </a:prstGeom>
        </p:spPr>
      </p:pic>
      <p:sp>
        <p:nvSpPr>
          <p:cNvPr id="2" name="Заголовок 1">
            <a:extLst>
              <a:ext uri="{FF2B5EF4-FFF2-40B4-BE49-F238E27FC236}">
                <a16:creationId xmlns:a16="http://schemas.microsoft.com/office/drawing/2014/main" id="{410357E5-C3CD-43F9-B45A-4A4EE05722E1}"/>
              </a:ext>
            </a:extLst>
          </p:cNvPr>
          <p:cNvSpPr>
            <a:spLocks noGrp="1"/>
          </p:cNvSpPr>
          <p:nvPr>
            <p:ph type="title"/>
          </p:nvPr>
        </p:nvSpPr>
        <p:spPr/>
        <p:txBody>
          <a:bodyPr/>
          <a:lstStyle/>
          <a:p>
            <a:endParaRPr lang="uk-UA"/>
          </a:p>
        </p:txBody>
      </p:sp>
    </p:spTree>
    <p:extLst>
      <p:ext uri="{BB962C8B-B14F-4D97-AF65-F5344CB8AC3E}">
        <p14:creationId xmlns:p14="http://schemas.microsoft.com/office/powerpoint/2010/main" val="221831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8AC06A-DD54-4459-A07A-DD3040C30244}"/>
              </a:ext>
            </a:extLst>
          </p:cNvPr>
          <p:cNvSpPr>
            <a:spLocks noGrp="1"/>
          </p:cNvSpPr>
          <p:nvPr>
            <p:ph type="title"/>
          </p:nvPr>
        </p:nvSpPr>
        <p:spPr>
          <a:xfrm>
            <a:off x="838200" y="365125"/>
            <a:ext cx="10515600" cy="4547838"/>
          </a:xfrm>
        </p:spPr>
        <p:txBody>
          <a:bodyPr>
            <a:normAutofit/>
          </a:bodyPr>
          <a:lstStyle/>
          <a:p>
            <a:r>
              <a:rPr lang="uk-UA" sz="3600" b="1" dirty="0">
                <a:latin typeface="Verdana" panose="020B0604030504040204" pitchFamily="34" charset="0"/>
                <a:ea typeface="Verdana" panose="020B0604030504040204" pitchFamily="34" charset="0"/>
              </a:rPr>
              <a:t>Фізична карта України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Фізична карта України – це </a:t>
            </a:r>
            <a:r>
              <a:rPr lang="uk-UA" sz="3600" dirty="0" err="1">
                <a:latin typeface="Verdana" panose="020B0604030504040204" pitchFamily="34" charset="0"/>
                <a:ea typeface="Verdana" panose="020B0604030504040204" pitchFamily="34" charset="0"/>
              </a:rPr>
              <a:t>загальногеографічна</a:t>
            </a:r>
            <a:r>
              <a:rPr lang="uk-UA" sz="3600" dirty="0">
                <a:latin typeface="Verdana" panose="020B0604030504040204" pitchFamily="34" charset="0"/>
                <a:ea typeface="Verdana" panose="020B0604030504040204" pitchFamily="34" charset="0"/>
              </a:rPr>
              <a:t> карта, що показує усю територію країни. На мапі детально намальовані рельєф, водойми, великі й малі заповідники, а також родовища різних корисних копалин. Менш детально вказані соціально-економічні елементи, такі як міста та села, дороги, кордони</a:t>
            </a:r>
          </a:p>
        </p:txBody>
      </p:sp>
    </p:spTree>
    <p:extLst>
      <p:ext uri="{BB962C8B-B14F-4D97-AF65-F5344CB8AC3E}">
        <p14:creationId xmlns:p14="http://schemas.microsoft.com/office/powerpoint/2010/main" val="209834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A8F060-2EC4-4239-ADA0-24D8D9ED007A}"/>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6BA890B3-FDF7-45A7-AFBB-AC2A3A993BB7}"/>
              </a:ext>
            </a:extLst>
          </p:cNvPr>
          <p:cNvPicPr>
            <a:picLocks noChangeAspect="1"/>
          </p:cNvPicPr>
          <p:nvPr/>
        </p:nvPicPr>
        <p:blipFill>
          <a:blip r:embed="rId2"/>
          <a:stretch>
            <a:fillRect/>
          </a:stretch>
        </p:blipFill>
        <p:spPr>
          <a:xfrm>
            <a:off x="1131377" y="-1"/>
            <a:ext cx="9298982" cy="6881247"/>
          </a:xfrm>
          <a:prstGeom prst="rect">
            <a:avLst/>
          </a:prstGeom>
        </p:spPr>
      </p:pic>
    </p:spTree>
    <p:extLst>
      <p:ext uri="{BB962C8B-B14F-4D97-AF65-F5344CB8AC3E}">
        <p14:creationId xmlns:p14="http://schemas.microsoft.com/office/powerpoint/2010/main" val="236500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59B52D-B3EA-4559-81A2-3E74922BDE17}"/>
              </a:ext>
            </a:extLst>
          </p:cNvPr>
          <p:cNvSpPr>
            <a:spLocks noGrp="1"/>
          </p:cNvSpPr>
          <p:nvPr>
            <p:ph type="title"/>
          </p:nvPr>
        </p:nvSpPr>
        <p:spPr>
          <a:xfrm>
            <a:off x="838200" y="365125"/>
            <a:ext cx="10515600" cy="6020177"/>
          </a:xfrm>
        </p:spPr>
        <p:txBody>
          <a:bodyPr>
            <a:noAutofit/>
          </a:bodyPr>
          <a:lstStyle/>
          <a:p>
            <a:r>
              <a:rPr lang="uk-UA" sz="3600" dirty="0">
                <a:latin typeface="Verdana" panose="020B0604030504040204" pitchFamily="34" charset="0"/>
                <a:ea typeface="Verdana" panose="020B0604030504040204" pitchFamily="34" charset="0"/>
              </a:rPr>
              <a:t>Аналіз карти: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1) назва карти;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2) масштаб карти;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3) географічний зміст: водні об’єкти, рельєф, рослинність і ґрунти, населені пункти, кордони, межі областей, шляхи сполучення;</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4) яку інформацію містить легенда карти;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6) чи зображено на карті текстові пояснення, графічні матеріали;</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7) оцініть для яких видів завдань можна використовувати карти</a:t>
            </a:r>
          </a:p>
        </p:txBody>
      </p:sp>
    </p:spTree>
    <p:extLst>
      <p:ext uri="{BB962C8B-B14F-4D97-AF65-F5344CB8AC3E}">
        <p14:creationId xmlns:p14="http://schemas.microsoft.com/office/powerpoint/2010/main" val="122135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4AFA3-5047-4404-8212-49F7998CD966}"/>
              </a:ext>
            </a:extLst>
          </p:cNvPr>
          <p:cNvSpPr>
            <a:spLocks noGrp="1"/>
          </p:cNvSpPr>
          <p:nvPr>
            <p:ph type="title"/>
          </p:nvPr>
        </p:nvSpPr>
        <p:spPr>
          <a:xfrm>
            <a:off x="838200" y="365125"/>
            <a:ext cx="10515600" cy="3121994"/>
          </a:xfrm>
        </p:spPr>
        <p:txBody>
          <a:bodyPr>
            <a:normAutofit/>
          </a:bodyPr>
          <a:lstStyle/>
          <a:p>
            <a:r>
              <a:rPr lang="ru-RU" b="1" dirty="0">
                <a:latin typeface="Verdana" panose="020B0604030504040204" pitchFamily="34" charset="0"/>
                <a:ea typeface="Verdana" panose="020B0604030504040204" pitchFamily="34" charset="0"/>
              </a:rPr>
              <a:t>Карта</a:t>
            </a:r>
            <a:r>
              <a:rPr lang="ru-RU" dirty="0">
                <a:latin typeface="Verdana" panose="020B0604030504040204" pitchFamily="34" charset="0"/>
                <a:ea typeface="Verdana" panose="020B0604030504040204" pitchFamily="34" charset="0"/>
              </a:rPr>
              <a:t> – </a:t>
            </a:r>
            <a:r>
              <a:rPr lang="ru-RU" dirty="0" err="1">
                <a:latin typeface="Verdana" panose="020B0604030504040204" pitchFamily="34" charset="0"/>
                <a:ea typeface="Verdana" panose="020B0604030504040204" pitchFamily="34" charset="0"/>
              </a:rPr>
              <a:t>зменшене</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узагальнене</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зображення</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великої</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дiлянки</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земної</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поверхнi</a:t>
            </a:r>
            <a:r>
              <a:rPr lang="ru-RU" dirty="0">
                <a:latin typeface="Verdana" panose="020B0604030504040204" pitchFamily="34" charset="0"/>
                <a:ea typeface="Verdana" panose="020B0604030504040204" pitchFamily="34" charset="0"/>
              </a:rPr>
              <a:t> на </a:t>
            </a:r>
            <a:r>
              <a:rPr lang="ru-RU" dirty="0" err="1">
                <a:latin typeface="Verdana" panose="020B0604030504040204" pitchFamily="34" charset="0"/>
                <a:ea typeface="Verdana" panose="020B0604030504040204" pitchFamily="34" charset="0"/>
              </a:rPr>
              <a:t>площинi</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виконане</a:t>
            </a:r>
            <a:r>
              <a:rPr lang="ru-RU" dirty="0">
                <a:latin typeface="Verdana" panose="020B0604030504040204" pitchFamily="34" charset="0"/>
                <a:ea typeface="Verdana" panose="020B0604030504040204" pitchFamily="34" charset="0"/>
              </a:rPr>
              <a:t> за </a:t>
            </a:r>
            <a:r>
              <a:rPr lang="ru-RU" dirty="0" err="1">
                <a:latin typeface="Verdana" panose="020B0604030504040204" pitchFamily="34" charset="0"/>
                <a:ea typeface="Verdana" panose="020B0604030504040204" pitchFamily="34" charset="0"/>
              </a:rPr>
              <a:t>допомогою</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умовних</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знакiв</a:t>
            </a:r>
            <a:r>
              <a:rPr lang="ru-RU" dirty="0">
                <a:latin typeface="Verdana" panose="020B0604030504040204" pitchFamily="34" charset="0"/>
                <a:ea typeface="Verdana" panose="020B0604030504040204" pitchFamily="34" charset="0"/>
              </a:rPr>
              <a:t>, в </a:t>
            </a:r>
            <a:r>
              <a:rPr lang="ru-RU" dirty="0" err="1">
                <a:latin typeface="Verdana" panose="020B0604030504040204" pitchFamily="34" charset="0"/>
                <a:ea typeface="Verdana" panose="020B0604030504040204" pitchFamily="34" charset="0"/>
              </a:rPr>
              <a:t>певнiй</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проекцiї</a:t>
            </a:r>
            <a:r>
              <a:rPr lang="ru-RU" dirty="0">
                <a:latin typeface="Verdana" panose="020B0604030504040204" pitchFamily="34" charset="0"/>
                <a:ea typeface="Verdana" panose="020B0604030504040204" pitchFamily="34" charset="0"/>
              </a:rPr>
              <a:t> та </a:t>
            </a:r>
            <a:r>
              <a:rPr lang="ru-RU" dirty="0" err="1">
                <a:latin typeface="Verdana" panose="020B0604030504040204" pitchFamily="34" charset="0"/>
                <a:ea typeface="Verdana" panose="020B0604030504040204" pitchFamily="34" charset="0"/>
              </a:rPr>
              <a:t>масштабi</a:t>
            </a:r>
            <a:endParaRPr lang="uk-U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339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EAF17-D339-48A4-BABC-769164E0E460}"/>
              </a:ext>
            </a:extLst>
          </p:cNvPr>
          <p:cNvSpPr>
            <a:spLocks noGrp="1"/>
          </p:cNvSpPr>
          <p:nvPr>
            <p:ph type="title"/>
          </p:nvPr>
        </p:nvSpPr>
        <p:spPr>
          <a:xfrm>
            <a:off x="185980" y="365760"/>
            <a:ext cx="10768532" cy="1325562"/>
          </a:xfrm>
        </p:spPr>
        <p:txBody>
          <a:bodyPr>
            <a:normAutofit/>
          </a:bodyPr>
          <a:lstStyle/>
          <a:p>
            <a:pPr algn="ctr"/>
            <a:r>
              <a:rPr lang="uk-UA" sz="4000" dirty="0">
                <a:latin typeface="Verdana" panose="020B0604030504040204" pitchFamily="34" charset="0"/>
                <a:ea typeface="Verdana" panose="020B0604030504040204" pitchFamily="34" charset="0"/>
              </a:rPr>
              <a:t>Визначте спільні елементи всіх видів карт</a:t>
            </a:r>
          </a:p>
        </p:txBody>
      </p:sp>
    </p:spTree>
    <p:extLst>
      <p:ext uri="{BB962C8B-B14F-4D97-AF65-F5344CB8AC3E}">
        <p14:creationId xmlns:p14="http://schemas.microsoft.com/office/powerpoint/2010/main" val="318376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0D328-4BD2-448F-BFD4-515E7CD1A5AE}"/>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DE1BB749-269F-4F1D-8BAE-8B8603EE165B}"/>
              </a:ext>
            </a:extLst>
          </p:cNvPr>
          <p:cNvPicPr>
            <a:picLocks noChangeAspect="1"/>
          </p:cNvPicPr>
          <p:nvPr/>
        </p:nvPicPr>
        <p:blipFill>
          <a:blip r:embed="rId2"/>
          <a:stretch>
            <a:fillRect/>
          </a:stretch>
        </p:blipFill>
        <p:spPr>
          <a:xfrm>
            <a:off x="346805" y="1131377"/>
            <a:ext cx="10621071" cy="4184542"/>
          </a:xfrm>
          <a:prstGeom prst="rect">
            <a:avLst/>
          </a:prstGeom>
        </p:spPr>
      </p:pic>
    </p:spTree>
    <p:extLst>
      <p:ext uri="{BB962C8B-B14F-4D97-AF65-F5344CB8AC3E}">
        <p14:creationId xmlns:p14="http://schemas.microsoft.com/office/powerpoint/2010/main" val="2208233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B18B80-43A8-4EE5-ACFA-8470E5AED1F4}"/>
              </a:ext>
            </a:extLst>
          </p:cNvPr>
          <p:cNvSpPr>
            <a:spLocks noGrp="1"/>
          </p:cNvSpPr>
          <p:nvPr>
            <p:ph type="title"/>
          </p:nvPr>
        </p:nvSpPr>
        <p:spPr/>
        <p:txBody>
          <a:bodyPr>
            <a:normAutofit/>
          </a:bodyPr>
          <a:lstStyle/>
          <a:p>
            <a:pPr algn="ctr"/>
            <a:r>
              <a:rPr lang="uk-UA" sz="4000" dirty="0">
                <a:latin typeface="Verdana" panose="020B0604030504040204" pitchFamily="34" charset="0"/>
                <a:ea typeface="Verdana" panose="020B0604030504040204" pitchFamily="34" charset="0"/>
              </a:rPr>
              <a:t>Визначте відмінні елементи всіх видів карт</a:t>
            </a:r>
          </a:p>
        </p:txBody>
      </p:sp>
    </p:spTree>
    <p:extLst>
      <p:ext uri="{BB962C8B-B14F-4D97-AF65-F5344CB8AC3E}">
        <p14:creationId xmlns:p14="http://schemas.microsoft.com/office/powerpoint/2010/main" val="4214554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747F21-C33D-406D-9E6A-9E39248A6DC9}"/>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4FE9385B-6523-45B4-82A9-108987820E89}"/>
              </a:ext>
            </a:extLst>
          </p:cNvPr>
          <p:cNvPicPr>
            <a:picLocks noChangeAspect="1"/>
          </p:cNvPicPr>
          <p:nvPr/>
        </p:nvPicPr>
        <p:blipFill>
          <a:blip r:embed="rId2"/>
          <a:stretch>
            <a:fillRect/>
          </a:stretch>
        </p:blipFill>
        <p:spPr>
          <a:xfrm>
            <a:off x="3711556" y="387456"/>
            <a:ext cx="4000221" cy="6307811"/>
          </a:xfrm>
          <a:prstGeom prst="rect">
            <a:avLst/>
          </a:prstGeom>
        </p:spPr>
      </p:pic>
    </p:spTree>
    <p:extLst>
      <p:ext uri="{BB962C8B-B14F-4D97-AF65-F5344CB8AC3E}">
        <p14:creationId xmlns:p14="http://schemas.microsoft.com/office/powerpoint/2010/main" val="408610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EB66E-706F-417C-8905-10A7EAB502FE}"/>
              </a:ext>
            </a:extLst>
          </p:cNvPr>
          <p:cNvSpPr>
            <a:spLocks noGrp="1"/>
          </p:cNvSpPr>
          <p:nvPr>
            <p:ph type="title"/>
          </p:nvPr>
        </p:nvSpPr>
        <p:spPr>
          <a:xfrm>
            <a:off x="838200" y="365125"/>
            <a:ext cx="10515600" cy="6082170"/>
          </a:xfrm>
        </p:spPr>
        <p:txBody>
          <a:bodyPr>
            <a:normAutofit/>
          </a:bodyPr>
          <a:lstStyle/>
          <a:p>
            <a:r>
              <a:rPr lang="uk-UA" sz="3600" dirty="0">
                <a:latin typeface="Verdana" panose="020B0604030504040204" pitchFamily="34" charset="0"/>
                <a:ea typeface="Verdana" panose="020B0604030504040204" pitchFamily="34" charset="0"/>
              </a:rPr>
              <a:t>Класифікація карт:</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1. </a:t>
            </a:r>
            <a:r>
              <a:rPr lang="uk-UA" sz="3600" b="1" dirty="0">
                <a:latin typeface="Verdana" panose="020B0604030504040204" pitchFamily="34" charset="0"/>
                <a:ea typeface="Verdana" panose="020B0604030504040204" pitchFamily="34" charset="0"/>
              </a:rPr>
              <a:t>За масштабом:</a:t>
            </a:r>
            <a:br>
              <a:rPr lang="uk-UA" sz="3600" b="1" dirty="0">
                <a:latin typeface="Verdana" panose="020B0604030504040204" pitchFamily="34" charset="0"/>
                <a:ea typeface="Verdana" panose="020B0604030504040204" pitchFamily="34" charset="0"/>
              </a:rPr>
            </a:br>
            <a:r>
              <a:rPr lang="ru-RU" sz="3600" b="1" dirty="0" err="1">
                <a:latin typeface="Verdana" panose="020B0604030504040204" pitchFamily="34" charset="0"/>
                <a:ea typeface="Verdana" panose="020B0604030504040204" pitchFamily="34" charset="0"/>
              </a:rPr>
              <a:t>великомасштабні</a:t>
            </a:r>
            <a:r>
              <a:rPr lang="ru-RU" sz="3600" b="1" dirty="0">
                <a:latin typeface="Verdana" panose="020B0604030504040204" pitchFamily="34" charset="0"/>
                <a:ea typeface="Verdana" panose="020B0604030504040204" pitchFamily="34" charset="0"/>
              </a:rPr>
              <a:t> </a:t>
            </a:r>
            <a:r>
              <a:rPr lang="ru-RU" sz="3600" dirty="0">
                <a:latin typeface="Verdana" panose="020B0604030504040204" pitchFamily="34" charset="0"/>
                <a:ea typeface="Verdana" panose="020B0604030504040204" pitchFamily="34" charset="0"/>
              </a:rPr>
              <a:t>(</a:t>
            </a:r>
            <a:r>
              <a:rPr lang="ru-RU" sz="3600" dirty="0" err="1">
                <a:latin typeface="Verdana" panose="020B0604030504040204" pitchFamily="34" charset="0"/>
                <a:ea typeface="Verdana" panose="020B0604030504040204" pitchFamily="34" charset="0"/>
              </a:rPr>
              <a:t>від</a:t>
            </a:r>
            <a:r>
              <a:rPr lang="ru-RU" sz="3600" dirty="0">
                <a:latin typeface="Verdana" panose="020B0604030504040204" pitchFamily="34" charset="0"/>
                <a:ea typeface="Verdana" panose="020B0604030504040204" pitchFamily="34" charset="0"/>
              </a:rPr>
              <a:t> 1 : 5 000 до 1 : 200 000). </a:t>
            </a:r>
            <a:r>
              <a:rPr lang="ru-RU" sz="3600" dirty="0" err="1">
                <a:latin typeface="Verdana" panose="020B0604030504040204" pitchFamily="34" charset="0"/>
                <a:ea typeface="Verdana" panose="020B0604030504040204" pitchFamily="34" charset="0"/>
              </a:rPr>
              <a:t>Загальногеографічні</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карти</a:t>
            </a:r>
            <a:r>
              <a:rPr lang="ru-RU" sz="3600" dirty="0">
                <a:latin typeface="Verdana" panose="020B0604030504040204" pitchFamily="34" charset="0"/>
                <a:ea typeface="Verdana" panose="020B0604030504040204" pitchFamily="34" charset="0"/>
              </a:rPr>
              <a:t> такого масштабу </a:t>
            </a:r>
            <a:r>
              <a:rPr lang="ru-RU" sz="3600" dirty="0" err="1">
                <a:latin typeface="Verdana" panose="020B0604030504040204" pitchFamily="34" charset="0"/>
                <a:ea typeface="Verdana" panose="020B0604030504040204" pitchFamily="34" charset="0"/>
              </a:rPr>
              <a:t>називають</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топографічними</a:t>
            </a:r>
            <a:r>
              <a:rPr lang="ru-RU" sz="3600" dirty="0">
                <a:latin typeface="Verdana" panose="020B0604030504040204" pitchFamily="34" charset="0"/>
                <a:ea typeface="Verdana" panose="020B0604030504040204" pitchFamily="34" charset="0"/>
              </a:rPr>
              <a:t>;</a:t>
            </a:r>
            <a:br>
              <a:rPr lang="ru-RU" sz="3600" dirty="0">
                <a:latin typeface="Verdana" panose="020B0604030504040204" pitchFamily="34" charset="0"/>
                <a:ea typeface="Verdana" panose="020B0604030504040204" pitchFamily="34" charset="0"/>
              </a:rPr>
            </a:br>
            <a:r>
              <a:rPr lang="ru-RU" sz="3600" dirty="0">
                <a:latin typeface="Verdana" panose="020B0604030504040204" pitchFamily="34" charset="0"/>
                <a:ea typeface="Verdana" panose="020B0604030504040204" pitchFamily="34" charset="0"/>
              </a:rPr>
              <a:t>2. </a:t>
            </a:r>
            <a:r>
              <a:rPr lang="ru-RU" sz="3600" b="1" dirty="0" err="1">
                <a:latin typeface="Verdana" panose="020B0604030504040204" pitchFamily="34" charset="0"/>
                <a:ea typeface="Verdana" panose="020B0604030504040204" pitchFamily="34" charset="0"/>
              </a:rPr>
              <a:t>середньомасштабні</a:t>
            </a:r>
            <a:r>
              <a:rPr lang="ru-RU" sz="3600" b="1" dirty="0">
                <a:latin typeface="Verdana" panose="020B0604030504040204" pitchFamily="34" charset="0"/>
                <a:ea typeface="Verdana" panose="020B0604030504040204" pitchFamily="34" charset="0"/>
              </a:rPr>
              <a:t> </a:t>
            </a:r>
            <a:r>
              <a:rPr lang="ru-RU" sz="3600" dirty="0">
                <a:latin typeface="Verdana" panose="020B0604030504040204" pitchFamily="34" charset="0"/>
                <a:ea typeface="Verdana" panose="020B0604030504040204" pitchFamily="34" charset="0"/>
              </a:rPr>
              <a:t>(</a:t>
            </a:r>
            <a:r>
              <a:rPr lang="ru-RU" sz="3600" dirty="0" err="1">
                <a:latin typeface="Verdana" panose="020B0604030504040204" pitchFamily="34" charset="0"/>
                <a:ea typeface="Verdana" panose="020B0604030504040204" pitchFamily="34" charset="0"/>
              </a:rPr>
              <a:t>від</a:t>
            </a:r>
            <a:r>
              <a:rPr lang="ru-RU" sz="3600" dirty="0">
                <a:latin typeface="Verdana" panose="020B0604030504040204" pitchFamily="34" charset="0"/>
                <a:ea typeface="Verdana" panose="020B0604030504040204" pitchFamily="34" charset="0"/>
              </a:rPr>
              <a:t> 1 : 200 000 до 1 : 1 000 000). </a:t>
            </a:r>
            <a:r>
              <a:rPr lang="ru-RU" sz="3600" dirty="0" err="1">
                <a:latin typeface="Verdana" panose="020B0604030504040204" pitchFamily="34" charset="0"/>
                <a:ea typeface="Verdana" panose="020B0604030504040204" pitchFamily="34" charset="0"/>
              </a:rPr>
              <a:t>Загальногеографічні</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карти</a:t>
            </a:r>
            <a:r>
              <a:rPr lang="ru-RU" sz="3600" dirty="0">
                <a:latin typeface="Verdana" panose="020B0604030504040204" pitchFamily="34" charset="0"/>
                <a:ea typeface="Verdana" panose="020B0604030504040204" pitchFamily="34" charset="0"/>
              </a:rPr>
              <a:t> такого масштабу </a:t>
            </a:r>
            <a:r>
              <a:rPr lang="ru-RU" sz="3600" dirty="0" err="1">
                <a:latin typeface="Verdana" panose="020B0604030504040204" pitchFamily="34" charset="0"/>
                <a:ea typeface="Verdana" panose="020B0604030504040204" pitchFamily="34" charset="0"/>
              </a:rPr>
              <a:t>називають</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оглядово-топографічними</a:t>
            </a:r>
            <a:r>
              <a:rPr lang="ru-RU" sz="3600" dirty="0">
                <a:latin typeface="Verdana" panose="020B0604030504040204" pitchFamily="34" charset="0"/>
                <a:ea typeface="Verdana" panose="020B0604030504040204" pitchFamily="34" charset="0"/>
              </a:rPr>
              <a:t>;</a:t>
            </a:r>
            <a:br>
              <a:rPr lang="ru-RU" sz="3600" dirty="0">
                <a:latin typeface="Verdana" panose="020B0604030504040204" pitchFamily="34" charset="0"/>
                <a:ea typeface="Verdana" panose="020B0604030504040204" pitchFamily="34" charset="0"/>
              </a:rPr>
            </a:br>
            <a:r>
              <a:rPr lang="ru-RU" sz="3600" dirty="0">
                <a:latin typeface="Verdana" panose="020B0604030504040204" pitchFamily="34" charset="0"/>
                <a:ea typeface="Verdana" panose="020B0604030504040204" pitchFamily="34" charset="0"/>
              </a:rPr>
              <a:t>3. </a:t>
            </a:r>
            <a:r>
              <a:rPr lang="uk-UA" sz="3600" b="1" dirty="0">
                <a:latin typeface="Verdana" panose="020B0604030504040204" pitchFamily="34" charset="0"/>
                <a:ea typeface="Verdana" panose="020B0604030504040204" pitchFamily="34" charset="0"/>
              </a:rPr>
              <a:t>дрібномасштабні </a:t>
            </a:r>
            <a:r>
              <a:rPr lang="uk-UA" sz="3600" dirty="0">
                <a:latin typeface="Verdana" panose="020B0604030504040204" pitchFamily="34" charset="0"/>
                <a:ea typeface="Verdana" panose="020B0604030504040204" pitchFamily="34" charset="0"/>
              </a:rPr>
              <a:t>(від 1 : 1 000 000 і дрібніші). </a:t>
            </a:r>
            <a:r>
              <a:rPr lang="uk-UA" sz="3600" dirty="0" err="1">
                <a:latin typeface="Verdana" panose="020B0604030504040204" pitchFamily="34" charset="0"/>
                <a:ea typeface="Verdana" panose="020B0604030504040204" pitchFamily="34" charset="0"/>
              </a:rPr>
              <a:t>Загальногеографічні</a:t>
            </a:r>
            <a:r>
              <a:rPr lang="uk-UA" sz="3600" dirty="0">
                <a:latin typeface="Verdana" panose="020B0604030504040204" pitchFamily="34" charset="0"/>
                <a:ea typeface="Verdana" panose="020B0604030504040204" pitchFamily="34" charset="0"/>
              </a:rPr>
              <a:t> карти такого масштабу називають оглядовими.</a:t>
            </a:r>
          </a:p>
        </p:txBody>
      </p:sp>
    </p:spTree>
    <p:extLst>
      <p:ext uri="{BB962C8B-B14F-4D97-AF65-F5344CB8AC3E}">
        <p14:creationId xmlns:p14="http://schemas.microsoft.com/office/powerpoint/2010/main" val="277659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3007F-60EB-4FB1-86AD-A9F92A2C3093}"/>
              </a:ext>
            </a:extLst>
          </p:cNvPr>
          <p:cNvSpPr>
            <a:spLocks noGrp="1"/>
          </p:cNvSpPr>
          <p:nvPr>
            <p:ph type="title"/>
          </p:nvPr>
        </p:nvSpPr>
        <p:spPr>
          <a:xfrm>
            <a:off x="838200" y="365126"/>
            <a:ext cx="10515600" cy="2564054"/>
          </a:xfrm>
        </p:spPr>
        <p:txBody>
          <a:bodyPr>
            <a:normAutofit/>
          </a:bodyPr>
          <a:lstStyle/>
          <a:p>
            <a:r>
              <a:rPr lang="uk-UA" sz="3600" dirty="0">
                <a:solidFill>
                  <a:prstClr val="black"/>
                </a:solidFill>
                <a:latin typeface="Verdana" panose="020B0604030504040204" pitchFamily="34" charset="0"/>
                <a:ea typeface="Verdana" panose="020B0604030504040204" pitchFamily="34" charset="0"/>
              </a:rPr>
              <a:t>Класифікація карт:</a:t>
            </a:r>
            <a:br>
              <a:rPr lang="uk-UA" sz="3600" dirty="0">
                <a:solidFill>
                  <a:prstClr val="black"/>
                </a:solidFill>
                <a:latin typeface="Verdana" panose="020B0604030504040204" pitchFamily="34" charset="0"/>
                <a:ea typeface="Verdana" panose="020B0604030504040204" pitchFamily="34" charset="0"/>
              </a:rPr>
            </a:br>
            <a:br>
              <a:rPr lang="uk-UA" sz="3600" dirty="0">
                <a:solidFill>
                  <a:prstClr val="black"/>
                </a:solidFill>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світові та півкуль;</a:t>
            </a:r>
            <a:br>
              <a:rPr lang="uk-UA" sz="3600" dirty="0">
                <a:latin typeface="Verdana" panose="020B0604030504040204" pitchFamily="34" charset="0"/>
                <a:ea typeface="Verdana" panose="020B0604030504040204" pitchFamily="34" charset="0"/>
              </a:rPr>
            </a:br>
            <a:r>
              <a:rPr lang="ru-RU" sz="3600" dirty="0" err="1">
                <a:latin typeface="Verdana" panose="020B0604030504040204" pitchFamily="34" charset="0"/>
                <a:ea typeface="Verdana" panose="020B0604030504040204" pitchFamily="34" charset="0"/>
              </a:rPr>
              <a:t>материків</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океанів</a:t>
            </a:r>
            <a:r>
              <a:rPr lang="ru-RU" sz="3600" dirty="0">
                <a:latin typeface="Verdana" panose="020B0604030504040204" pitchFamily="34" charset="0"/>
                <a:ea typeface="Verdana" panose="020B0604030504040204" pitchFamily="34" charset="0"/>
              </a:rPr>
              <a:t> та </a:t>
            </a:r>
            <a:r>
              <a:rPr lang="ru-RU" sz="3600" dirty="0" err="1">
                <a:latin typeface="Verdana" panose="020B0604030504040204" pitchFamily="34" charset="0"/>
                <a:ea typeface="Verdana" panose="020B0604030504040204" pitchFamily="34" charset="0"/>
              </a:rPr>
              <a:t>їх</a:t>
            </a:r>
            <a:r>
              <a:rPr lang="ru-RU" sz="3600" dirty="0">
                <a:latin typeface="Verdana" panose="020B0604030504040204" pitchFamily="34" charset="0"/>
                <a:ea typeface="Verdana" panose="020B0604030504040204" pitchFamily="34" charset="0"/>
              </a:rPr>
              <a:t> </a:t>
            </a:r>
            <a:r>
              <a:rPr lang="ru-RU" sz="3600" dirty="0" err="1">
                <a:latin typeface="Verdana" panose="020B0604030504040204" pitchFamily="34" charset="0"/>
                <a:ea typeface="Verdana" panose="020B0604030504040204" pitchFamily="34" charset="0"/>
              </a:rPr>
              <a:t>частин</a:t>
            </a:r>
            <a:r>
              <a:rPr lang="ru-RU" sz="3600" dirty="0">
                <a:latin typeface="Verdana" panose="020B0604030504040204" pitchFamily="34" charset="0"/>
                <a:ea typeface="Verdana" panose="020B0604030504040204" pitchFamily="34" charset="0"/>
              </a:rPr>
              <a:t>;</a:t>
            </a:r>
            <a:br>
              <a:rPr lang="ru-RU"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держав та їх частин</a:t>
            </a:r>
          </a:p>
        </p:txBody>
      </p:sp>
    </p:spTree>
    <p:extLst>
      <p:ext uri="{BB962C8B-B14F-4D97-AF65-F5344CB8AC3E}">
        <p14:creationId xmlns:p14="http://schemas.microsoft.com/office/powerpoint/2010/main" val="183018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0EE35-D262-4205-A3F4-AB8388F182B9}"/>
              </a:ext>
            </a:extLst>
          </p:cNvPr>
          <p:cNvSpPr>
            <a:spLocks noGrp="1"/>
          </p:cNvSpPr>
          <p:nvPr>
            <p:ph type="title"/>
          </p:nvPr>
        </p:nvSpPr>
        <p:spPr>
          <a:xfrm>
            <a:off x="838200" y="365124"/>
            <a:ext cx="10515600" cy="5632719"/>
          </a:xfrm>
        </p:spPr>
        <p:txBody>
          <a:bodyPr>
            <a:noAutofit/>
          </a:bodyPr>
          <a:lstStyle/>
          <a:p>
            <a:r>
              <a:rPr lang="uk-UA" sz="3600" dirty="0">
                <a:solidFill>
                  <a:prstClr val="black"/>
                </a:solidFill>
                <a:latin typeface="Verdana" panose="020B0604030504040204" pitchFamily="34" charset="0"/>
                <a:ea typeface="Verdana" panose="020B0604030504040204" pitchFamily="34" charset="0"/>
              </a:rPr>
              <a:t>Класифікація карт:</a:t>
            </a:r>
            <a:br>
              <a:rPr lang="uk-UA" sz="3600" dirty="0">
                <a:solidFill>
                  <a:prstClr val="black"/>
                </a:solidFill>
                <a:latin typeface="Verdana" panose="020B0604030504040204" pitchFamily="34" charset="0"/>
                <a:ea typeface="Verdana" panose="020B0604030504040204" pitchFamily="34" charset="0"/>
              </a:rPr>
            </a:br>
            <a:r>
              <a:rPr lang="uk-UA" sz="3600" b="1" dirty="0">
                <a:latin typeface="Verdana" panose="020B0604030504040204" pitchFamily="34" charset="0"/>
                <a:ea typeface="Verdana" panose="020B0604030504040204" pitchFamily="34" charset="0"/>
              </a:rPr>
              <a:t>За змістом:</a:t>
            </a:r>
            <a:br>
              <a:rPr lang="uk-UA" sz="3600" b="1" dirty="0">
                <a:latin typeface="Verdana" panose="020B0604030504040204" pitchFamily="34" charset="0"/>
                <a:ea typeface="Verdana" panose="020B0604030504040204" pitchFamily="34" charset="0"/>
              </a:rPr>
            </a:br>
            <a:r>
              <a:rPr lang="uk-UA" sz="3600" b="1" dirty="0">
                <a:latin typeface="Verdana" panose="020B0604030504040204" pitchFamily="34" charset="0"/>
                <a:ea typeface="Verdana" panose="020B0604030504040204" pitchFamily="34" charset="0"/>
              </a:rPr>
              <a:t>тематичні</a:t>
            </a:r>
            <a:r>
              <a:rPr lang="uk-UA" sz="3600" dirty="0">
                <a:latin typeface="Verdana" panose="020B0604030504040204" pitchFamily="34" charset="0"/>
                <a:ea typeface="Verdana" panose="020B0604030504040204" pitchFamily="34" charset="0"/>
              </a:rPr>
              <a:t> (топографічна, фізична);</a:t>
            </a:r>
            <a:br>
              <a:rPr lang="uk-UA" sz="3600" dirty="0">
                <a:latin typeface="Verdana" panose="020B0604030504040204" pitchFamily="34" charset="0"/>
                <a:ea typeface="Verdana" panose="020B0604030504040204" pitchFamily="34" charset="0"/>
              </a:rPr>
            </a:br>
            <a:r>
              <a:rPr lang="uk-UA" sz="3600" b="1" dirty="0" err="1">
                <a:latin typeface="Verdana" panose="020B0604030504040204" pitchFamily="34" charset="0"/>
                <a:ea typeface="Verdana" panose="020B0604030504040204" pitchFamily="34" charset="0"/>
              </a:rPr>
              <a:t>загальногеографічні</a:t>
            </a:r>
            <a:r>
              <a:rPr lang="uk-UA" sz="3600" b="1" dirty="0">
                <a:latin typeface="Verdana" panose="020B0604030504040204" pitchFamily="34" charset="0"/>
                <a:ea typeface="Verdana" panose="020B0604030504040204" pitchFamily="34" charset="0"/>
              </a:rPr>
              <a:t>:</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карти природних явищ (карти рельєфу земної поверхні і дна Світового океану, метеорологічні і кліматичні, ґрунтові, карти фізико-географічних ландшафтів, геологічні і таке інше);</a:t>
            </a:r>
            <a:br>
              <a:rPr lang="uk-UA" sz="3600"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карти суспільних явищ (карти населення, економічні, політичні, історичні, соціально-географічні).</a:t>
            </a:r>
          </a:p>
        </p:txBody>
      </p:sp>
    </p:spTree>
    <p:extLst>
      <p:ext uri="{BB962C8B-B14F-4D97-AF65-F5344CB8AC3E}">
        <p14:creationId xmlns:p14="http://schemas.microsoft.com/office/powerpoint/2010/main" val="8471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3BCE73-3BC0-4255-BCD7-7562165AA7C4}"/>
              </a:ext>
            </a:extLst>
          </p:cNvPr>
          <p:cNvSpPr>
            <a:spLocks noGrp="1"/>
          </p:cNvSpPr>
          <p:nvPr>
            <p:ph type="title"/>
          </p:nvPr>
        </p:nvSpPr>
        <p:spPr>
          <a:xfrm>
            <a:off x="838200" y="365126"/>
            <a:ext cx="10515600" cy="2641546"/>
          </a:xfrm>
        </p:spPr>
        <p:txBody>
          <a:bodyPr>
            <a:normAutofit/>
          </a:bodyPr>
          <a:lstStyle/>
          <a:p>
            <a:r>
              <a:rPr lang="uk-UA" sz="3600" dirty="0">
                <a:solidFill>
                  <a:prstClr val="black"/>
                </a:solidFill>
                <a:latin typeface="Verdana" panose="020B0604030504040204" pitchFamily="34" charset="0"/>
                <a:ea typeface="Verdana" panose="020B0604030504040204" pitchFamily="34" charset="0"/>
              </a:rPr>
              <a:t>Класифікація карт:</a:t>
            </a:r>
            <a:br>
              <a:rPr lang="uk-UA" sz="3600" dirty="0">
                <a:solidFill>
                  <a:prstClr val="black"/>
                </a:solidFill>
                <a:latin typeface="Verdana" panose="020B0604030504040204" pitchFamily="34" charset="0"/>
                <a:ea typeface="Verdana" panose="020B0604030504040204" pitchFamily="34" charset="0"/>
              </a:rPr>
            </a:br>
            <a:r>
              <a:rPr lang="uk-UA" sz="3600" b="1" dirty="0">
                <a:latin typeface="Verdana" panose="020B0604030504040204" pitchFamily="34" charset="0"/>
                <a:ea typeface="Verdana" panose="020B0604030504040204" pitchFamily="34" charset="0"/>
              </a:rPr>
              <a:t>За призначенням:</a:t>
            </a:r>
            <a:br>
              <a:rPr lang="uk-UA" sz="3600" b="1" dirty="0">
                <a:latin typeface="Verdana" panose="020B0604030504040204" pitchFamily="34" charset="0"/>
                <a:ea typeface="Verdana" panose="020B0604030504040204" pitchFamily="34" charset="0"/>
              </a:rPr>
            </a:br>
            <a:r>
              <a:rPr lang="uk-UA" sz="3600" dirty="0">
                <a:latin typeface="Verdana" panose="020B0604030504040204" pitchFamily="34" charset="0"/>
                <a:ea typeface="Verdana" panose="020B0604030504040204" pitchFamily="34" charset="0"/>
              </a:rPr>
              <a:t>навчальні, туристичні, синоптичні, метеорологічні, навігаційні, шляхів сполучення тощо;</a:t>
            </a:r>
          </a:p>
        </p:txBody>
      </p:sp>
    </p:spTree>
    <p:extLst>
      <p:ext uri="{BB962C8B-B14F-4D97-AF65-F5344CB8AC3E}">
        <p14:creationId xmlns:p14="http://schemas.microsoft.com/office/powerpoint/2010/main" val="30583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D9140F-B207-45DB-B941-4AF70775EA51}"/>
              </a:ext>
            </a:extLst>
          </p:cNvPr>
          <p:cNvPicPr>
            <a:picLocks noChangeAspect="1"/>
          </p:cNvPicPr>
          <p:nvPr/>
        </p:nvPicPr>
        <p:blipFill rotWithShape="1">
          <a:blip r:embed="rId2"/>
          <a:srcRect t="2017" r="774"/>
          <a:stretch/>
        </p:blipFill>
        <p:spPr>
          <a:xfrm>
            <a:off x="675653" y="1379349"/>
            <a:ext cx="10390137" cy="3673098"/>
          </a:xfrm>
          <a:prstGeom prst="rect">
            <a:avLst/>
          </a:prstGeom>
        </p:spPr>
      </p:pic>
      <p:sp>
        <p:nvSpPr>
          <p:cNvPr id="2" name="Заголовок 1">
            <a:extLst>
              <a:ext uri="{FF2B5EF4-FFF2-40B4-BE49-F238E27FC236}">
                <a16:creationId xmlns:a16="http://schemas.microsoft.com/office/drawing/2014/main" id="{C95B1095-0C2F-4494-9AA0-9C82C622A7D9}"/>
              </a:ext>
            </a:extLst>
          </p:cNvPr>
          <p:cNvSpPr>
            <a:spLocks noGrp="1"/>
          </p:cNvSpPr>
          <p:nvPr>
            <p:ph type="title"/>
          </p:nvPr>
        </p:nvSpPr>
        <p:spPr/>
        <p:txBody>
          <a:bodyPr/>
          <a:lstStyle/>
          <a:p>
            <a:endParaRPr lang="uk-UA" dirty="0"/>
          </a:p>
        </p:txBody>
      </p:sp>
    </p:spTree>
    <p:extLst>
      <p:ext uri="{BB962C8B-B14F-4D97-AF65-F5344CB8AC3E}">
        <p14:creationId xmlns:p14="http://schemas.microsoft.com/office/powerpoint/2010/main" val="23498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88FD5C-1BFA-47F4-8D26-C0A4199D0096}"/>
              </a:ext>
            </a:extLst>
          </p:cNvPr>
          <p:cNvSpPr>
            <a:spLocks noGrp="1"/>
          </p:cNvSpPr>
          <p:nvPr>
            <p:ph type="title"/>
          </p:nvPr>
        </p:nvSpPr>
        <p:spPr/>
        <p:txBody>
          <a:bodyPr/>
          <a:lstStyle/>
          <a:p>
            <a:endParaRPr lang="uk-UA"/>
          </a:p>
        </p:txBody>
      </p:sp>
      <p:pic>
        <p:nvPicPr>
          <p:cNvPr id="3" name="Рисунок 2">
            <a:extLst>
              <a:ext uri="{FF2B5EF4-FFF2-40B4-BE49-F238E27FC236}">
                <a16:creationId xmlns:a16="http://schemas.microsoft.com/office/drawing/2014/main" id="{D138424A-B230-453D-AD5E-1B5D2325BA84}"/>
              </a:ext>
            </a:extLst>
          </p:cNvPr>
          <p:cNvPicPr>
            <a:picLocks noChangeAspect="1"/>
          </p:cNvPicPr>
          <p:nvPr/>
        </p:nvPicPr>
        <p:blipFill>
          <a:blip r:embed="rId2"/>
          <a:stretch>
            <a:fillRect/>
          </a:stretch>
        </p:blipFill>
        <p:spPr>
          <a:xfrm>
            <a:off x="989691" y="0"/>
            <a:ext cx="9877778" cy="6858000"/>
          </a:xfrm>
          <a:prstGeom prst="rect">
            <a:avLst/>
          </a:prstGeom>
        </p:spPr>
      </p:pic>
    </p:spTree>
    <p:extLst>
      <p:ext uri="{BB962C8B-B14F-4D97-AF65-F5344CB8AC3E}">
        <p14:creationId xmlns:p14="http://schemas.microsoft.com/office/powerpoint/2010/main" val="96022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413871B-B464-4471-9D15-8187D046EF9C}"/>
              </a:ext>
            </a:extLst>
          </p:cNvPr>
          <p:cNvPicPr>
            <a:picLocks noChangeAspect="1"/>
          </p:cNvPicPr>
          <p:nvPr/>
        </p:nvPicPr>
        <p:blipFill>
          <a:blip r:embed="rId2"/>
          <a:stretch>
            <a:fillRect/>
          </a:stretch>
        </p:blipFill>
        <p:spPr>
          <a:xfrm>
            <a:off x="0" y="0"/>
            <a:ext cx="9546956" cy="3130658"/>
          </a:xfrm>
          <a:prstGeom prst="rect">
            <a:avLst/>
          </a:prstGeom>
        </p:spPr>
      </p:pic>
      <p:sp>
        <p:nvSpPr>
          <p:cNvPr id="2" name="Заголовок 1">
            <a:extLst>
              <a:ext uri="{FF2B5EF4-FFF2-40B4-BE49-F238E27FC236}">
                <a16:creationId xmlns:a16="http://schemas.microsoft.com/office/drawing/2014/main" id="{731E4DAA-B9AF-4FF9-815F-B932B5C18474}"/>
              </a:ext>
            </a:extLst>
          </p:cNvPr>
          <p:cNvSpPr>
            <a:spLocks noGrp="1"/>
          </p:cNvSpPr>
          <p:nvPr>
            <p:ph type="title"/>
          </p:nvPr>
        </p:nvSpPr>
        <p:spPr/>
        <p:txBody>
          <a:bodyPr/>
          <a:lstStyle/>
          <a:p>
            <a:endParaRPr lang="uk-UA" dirty="0"/>
          </a:p>
        </p:txBody>
      </p:sp>
      <p:pic>
        <p:nvPicPr>
          <p:cNvPr id="4" name="Рисунок 3">
            <a:extLst>
              <a:ext uri="{FF2B5EF4-FFF2-40B4-BE49-F238E27FC236}">
                <a16:creationId xmlns:a16="http://schemas.microsoft.com/office/drawing/2014/main" id="{3827300D-1DAD-4E59-854B-B3604FEA1172}"/>
              </a:ext>
            </a:extLst>
          </p:cNvPr>
          <p:cNvPicPr>
            <a:picLocks noChangeAspect="1"/>
          </p:cNvPicPr>
          <p:nvPr/>
        </p:nvPicPr>
        <p:blipFill>
          <a:blip r:embed="rId3"/>
          <a:stretch>
            <a:fillRect/>
          </a:stretch>
        </p:blipFill>
        <p:spPr>
          <a:xfrm>
            <a:off x="1720312" y="3626603"/>
            <a:ext cx="9562454" cy="3231397"/>
          </a:xfrm>
          <a:prstGeom prst="rect">
            <a:avLst/>
          </a:prstGeom>
        </p:spPr>
      </p:pic>
    </p:spTree>
    <p:extLst>
      <p:ext uri="{BB962C8B-B14F-4D97-AF65-F5344CB8AC3E}">
        <p14:creationId xmlns:p14="http://schemas.microsoft.com/office/powerpoint/2010/main" val="3143485258"/>
      </p:ext>
    </p:extLst>
  </p:cSld>
  <p:clrMapOvr>
    <a:masterClrMapping/>
  </p:clrMapOvr>
</p:sld>
</file>

<file path=ppt/theme/theme1.xml><?xml version="1.0" encoding="utf-8"?>
<a:theme xmlns:a="http://schemas.openxmlformats.org/drawingml/2006/main" name="Вид">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TM03457515[[fn=Вид]]</Template>
  <TotalTime>70</TotalTime>
  <Words>562</Words>
  <Application>Microsoft Office PowerPoint</Application>
  <PresentationFormat>Широкоэкранный</PresentationFormat>
  <Paragraphs>13</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Century Schoolbook</vt:lpstr>
      <vt:lpstr>Verdana</vt:lpstr>
      <vt:lpstr>Wingdings 2</vt:lpstr>
      <vt:lpstr>Вид</vt:lpstr>
      <vt:lpstr>ФІЗИЧНА КАРТА СВІТУ, ПІВКУЛЬ, УКРАЇНИ  6 клас</vt:lpstr>
      <vt:lpstr>Карта – зменшене узагальнене зображення великої дiлянки земної поверхнi на площинi, виконане за допомогою умовних знакiв, в певнiй проекцiї та масштабi</vt:lpstr>
      <vt:lpstr>Класифікація карт: 1. За масштабом: великомасштабні (від 1 : 5 000 до 1 : 200 000). Загальногеографічні карти такого масштабу називають топографічними; 2. середньомасштабні (від 1 : 200 000 до 1 : 1 000 000). Загальногеографічні карти такого масштабу називають оглядово-топографічними; 3. дрібномасштабні (від 1 : 1 000 000 і дрібніші). Загальногеографічні карти такого масштабу називають оглядовими.</vt:lpstr>
      <vt:lpstr>Класифікація карт:  світові та півкуль; материків, океанів та їх частин; держав та їх частин</vt:lpstr>
      <vt:lpstr>Класифікація карт: За змістом: тематичні (топографічна, фізична); загальногеографічні: карти природних явищ (карти рельєфу земної поверхні і дна Світового океану, метеорологічні і кліматичні, ґрунтові, карти фізико-географічних ландшафтів, геологічні і таке інше); карти суспільних явищ (карти населення, економічні, політичні, історичні, соціально-географічні).</vt:lpstr>
      <vt:lpstr>Класифікація карт: За призначенням: навчальні, туристичні, синоптичні, метеорологічні, навігаційні, шляхів сполучення тощо;</vt:lpstr>
      <vt:lpstr>Презентация PowerPoint</vt:lpstr>
      <vt:lpstr>Презентация PowerPoint</vt:lpstr>
      <vt:lpstr>Презентация PowerPoint</vt:lpstr>
      <vt:lpstr>Презентация PowerPoint</vt:lpstr>
      <vt:lpstr>Обов’язковою на карті є сітка з ліній, які орієнтують за сторонами горизонту. Вертикальні лінії – це меридіани, які вказують напрямок північ–південь. Горизонтальні лінії – це паралелі, що вказують напрямок захід–схід.</vt:lpstr>
      <vt:lpstr>Презентация PowerPoint</vt:lpstr>
      <vt:lpstr>ФІЗИЧНА КАРТА СВІТУ На фізичній карті світу відображені всі континенти, моря та океани. Добре помітний перепад висот у різних частинах світу. Фізичні карти показують гори, річки, озера та інші водоймища, пустелі та форми рельєфу в регіоні. Фізичні карти також можуть відображати типи ґрунтів або побудовану інфраструктуру регіону, таку як дороги, залізничні лінії та будівлі. Однак на фізичних картах зазвичай не зображуються територіальні кордони, як це показано на політичних картах</vt:lpstr>
      <vt:lpstr>Презентация PowerPoint</vt:lpstr>
      <vt:lpstr>Карта півкуль Якщо уявно поділити глобус по меридіану на дві півкулі та зобразити їхню поверхню на аркуші паперу, то отримаємо карту півкуль: Західної та Східної. На карті півкуль, як і на глобусі, позначені Північний і Південний полюси, екватор, паралелі та меридіани. Меридіани на карті вказують напрям північ — південь, а паралелі — захід — схід. Угорі на карті — північ, унизу — південь, праворуч — схід, а ліворуч — захід</vt:lpstr>
      <vt:lpstr>Презентация PowerPoint</vt:lpstr>
      <vt:lpstr>Фізична карта України Фізична карта України – це загальногеографічна карта, що показує усю територію країни. На мапі детально намальовані рельєф, водойми, великі й малі заповідники, а також родовища різних корисних копалин. Менш детально вказані соціально-економічні елементи, такі як міста та села, дороги, кордони</vt:lpstr>
      <vt:lpstr>Презентация PowerPoint</vt:lpstr>
      <vt:lpstr>Аналіз карти: 1) назва карти; 2) масштаб карти; 3) географічний зміст: водні об’єкти, рельєф, рослинність і ґрунти, населені пункти, кордони, межі областей, шляхи сполучення; 4) яку інформацію містить легенда карти; 6) чи зображено на карті текстові пояснення, графічні матеріали; 7) оцініть для яких видів завдань можна використовувати карти</vt:lpstr>
      <vt:lpstr>Визначте спільні елементи всіх видів карт</vt:lpstr>
      <vt:lpstr>Презентация PowerPoint</vt:lpstr>
      <vt:lpstr>Визначте відмінні елементи всіх видів карт</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ФІЗИЧНА КАРТА СВІТУ, ПІВКУЛЬ, УКРАЇНИ  6 клас</dc:title>
  <dc:creator>Lenovo</dc:creator>
  <cp:lastModifiedBy>Lenovo</cp:lastModifiedBy>
  <cp:revision>8</cp:revision>
  <dcterms:created xsi:type="dcterms:W3CDTF">2023-11-17T04:48:01Z</dcterms:created>
  <dcterms:modified xsi:type="dcterms:W3CDTF">2023-11-20T04:53:33Z</dcterms:modified>
</cp:coreProperties>
</file>