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34" r:id="rId3"/>
    <p:sldId id="336" r:id="rId4"/>
    <p:sldId id="327" r:id="rId5"/>
    <p:sldId id="344" r:id="rId6"/>
    <p:sldId id="343" r:id="rId7"/>
    <p:sldId id="328" r:id="rId8"/>
    <p:sldId id="346" r:id="rId9"/>
    <p:sldId id="330" r:id="rId10"/>
    <p:sldId id="342" r:id="rId11"/>
    <p:sldId id="341" r:id="rId12"/>
    <p:sldId id="329" r:id="rId13"/>
    <p:sldId id="345" r:id="rId14"/>
    <p:sldId id="349" r:id="rId15"/>
    <p:sldId id="348" r:id="rId16"/>
    <p:sldId id="347" r:id="rId17"/>
    <p:sldId id="325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CECFF"/>
    <a:srgbClr val="89FFFC"/>
    <a:srgbClr val="FFFF29"/>
    <a:srgbClr val="FFFFA3"/>
    <a:srgbClr val="00E600"/>
    <a:srgbClr val="AFFFAF"/>
    <a:srgbClr val="007E00"/>
    <a:srgbClr val="00E6E1"/>
    <a:srgbClr val="0089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14" autoAdjust="0"/>
    <p:restoredTop sz="94660"/>
  </p:normalViewPr>
  <p:slideViewPr>
    <p:cSldViewPr snapToGrid="0">
      <p:cViewPr>
        <p:scale>
          <a:sx n="50" d="100"/>
          <a:sy n="50" d="100"/>
        </p:scale>
        <p:origin x="-8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DC548D-BE1A-4DF2-873D-2A1B7CF918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69A6-12E1-446D-AB3D-D521D968DB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B864-B528-4DC6-B45A-563F4E8F06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7DED-F645-42B6-A6B5-33C514B1B1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C8689-DF39-4151-91F0-7B365B0A323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02514-04E1-41EC-8D3F-BAF49C100D0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6B9DC-E33D-410D-94C1-8B961BBA487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387D2-8DDC-438D-BC14-14E890ACECB4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3F7A1-85BE-4EE9-B403-10CEB248728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2748-06C1-4F0A-AE3C-B8490D9DEE4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AD22-9F0C-45ED-AAE2-E871F544798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6845C-C476-45B2-A94C-758AA501328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2AB6-36C1-4C1D-B1C7-B5B011801E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55FA-D1DC-4450-9243-7A01FC6CAC4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F272A-413F-45B5-9C1D-1B478B21150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571D-836C-4C93-8045-57F17F6778C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050D5-8281-4ABF-94AC-DAC06537C2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8681-958F-4151-B240-2D1A44299B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637D-1973-4653-A7E6-3483E12D05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9866-F378-4EA2-BA1A-F9F1E8C3B2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9CD6-B108-480F-9E81-C8830E5661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8E45-7F42-4AEE-A9B6-3C6808F92D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41FB-A35F-4906-B3E6-929264159D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4117042-2B50-44E6-B84F-BF35A653C9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7E3251-A4BD-486F-94A8-90CA8317D3D3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bin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7161" y="742950"/>
            <a:ext cx="5872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Йонний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звязок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скреншоти програми хімія-9\24-йонний звязок\2000-01-06 01 19 24.png"/>
          <p:cNvPicPr>
            <a:picLocks noChangeAspect="1" noChangeArrowheads="1"/>
          </p:cNvPicPr>
          <p:nvPr/>
        </p:nvPicPr>
        <p:blipFill>
          <a:blip r:embed="rId3"/>
          <a:srcRect t="7201"/>
          <a:stretch>
            <a:fillRect/>
          </a:stretch>
        </p:blipFill>
        <p:spPr bwMode="auto">
          <a:xfrm>
            <a:off x="290763" y="2021305"/>
            <a:ext cx="8305800" cy="4836694"/>
          </a:xfrm>
          <a:prstGeom prst="rect">
            <a:avLst/>
          </a:prstGeom>
          <a:noFill/>
        </p:spPr>
      </p:pic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1280694" y="0"/>
            <a:ext cx="6916822" cy="584775"/>
          </a:xfrm>
          <a:prstGeom prst="rect">
            <a:avLst/>
          </a:prstGeom>
          <a:solidFill>
            <a:srgbClr val="000080"/>
          </a:solidFill>
          <a:ln w="9525">
            <a:solidFill>
              <a:srgbClr val="00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 smtClean="0">
                <a:solidFill>
                  <a:schemeClr val="bg1"/>
                </a:solidFill>
              </a:rPr>
              <a:t>Поясніть утворення </a:t>
            </a:r>
            <a:r>
              <a:rPr lang="uk-UA" sz="3200" dirty="0" err="1" smtClean="0">
                <a:solidFill>
                  <a:schemeClr val="bg1"/>
                </a:solidFill>
              </a:rPr>
              <a:t>йонного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 err="1" smtClean="0">
                <a:solidFill>
                  <a:schemeClr val="bg1"/>
                </a:solidFill>
              </a:rPr>
              <a:t>звязку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6252" y="385011"/>
            <a:ext cx="4347410" cy="1925052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ysClr val="windowText" lastClr="000000"/>
                </a:solidFill>
              </a:rPr>
              <a:t>Атоми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 smtClean="0">
                <a:solidFill>
                  <a:sysClr val="windowText" lastClr="000000"/>
                </a:solidFill>
              </a:rPr>
              <a:t>віддаючи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та </a:t>
            </a:r>
            <a:r>
              <a:rPr lang="ru-RU" sz="2400" b="1" dirty="0" err="1" smtClean="0">
                <a:solidFill>
                  <a:sysClr val="windowText" lastClr="000000"/>
                </a:solidFill>
              </a:rPr>
              <a:t>приймаючи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 smtClean="0">
                <a:solidFill>
                  <a:sysClr val="windowText" lastClr="000000"/>
                </a:solidFill>
              </a:rPr>
              <a:t>електорни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 smtClean="0">
                <a:solidFill>
                  <a:sysClr val="windowText" lastClr="000000"/>
                </a:solidFill>
              </a:rPr>
              <a:t>перетворюються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на </a:t>
            </a:r>
            <a:r>
              <a:rPr lang="ru-RU" sz="2400" b="1" dirty="0" err="1" smtClean="0">
                <a:solidFill>
                  <a:sysClr val="windowText" lastClr="000000"/>
                </a:solidFill>
              </a:rPr>
              <a:t>йони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628149" y="433138"/>
            <a:ext cx="4347410" cy="1876926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ysClr val="windowText" lastClr="000000"/>
                </a:solidFill>
              </a:rPr>
              <a:t>Йони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</a:t>
            </a:r>
            <a:r>
              <a:rPr lang="ru-RU" sz="2400" b="1" dirty="0" err="1" smtClean="0">
                <a:solidFill>
                  <a:sysClr val="windowText" lastClr="000000"/>
                </a:solidFill>
              </a:rPr>
              <a:t>притягуються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силами </a:t>
            </a:r>
            <a:r>
              <a:rPr lang="ru-RU" sz="2400" b="1" dirty="0" err="1" smtClean="0">
                <a:solidFill>
                  <a:sysClr val="windowText" lastClr="000000"/>
                </a:solidFill>
              </a:rPr>
              <a:t>електростатичного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 smtClean="0">
                <a:solidFill>
                  <a:sysClr val="windowText" lastClr="000000"/>
                </a:solidFill>
              </a:rPr>
              <a:t>притягання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3" descr="2003-06-06 01 47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11064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4" descr="2003-06-06 01 46 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914400"/>
            <a:ext cx="14763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16"/>
          <p:cNvSpPr txBox="1">
            <a:spLocks noChangeArrowheads="1"/>
          </p:cNvSpPr>
          <p:nvPr/>
        </p:nvSpPr>
        <p:spPr bwMode="auto">
          <a:xfrm>
            <a:off x="3733800" y="12954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>
                <a:solidFill>
                  <a:schemeClr val="bg1"/>
                </a:solidFill>
              </a:rPr>
              <a:t>→</a:t>
            </a:r>
          </a:p>
        </p:txBody>
      </p:sp>
      <p:sp>
        <p:nvSpPr>
          <p:cNvPr id="48133" name="Text Box 17"/>
          <p:cNvSpPr txBox="1">
            <a:spLocks noChangeArrowheads="1"/>
          </p:cNvSpPr>
          <p:nvPr/>
        </p:nvSpPr>
        <p:spPr bwMode="auto">
          <a:xfrm>
            <a:off x="1600200" y="1371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dirty="0">
                <a:solidFill>
                  <a:schemeClr val="bg1"/>
                </a:solidFill>
              </a:rPr>
              <a:t>+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48134" name="Picture 19" descr="2003-06-06 01 44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914400"/>
            <a:ext cx="1676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20"/>
          <p:cNvSpPr txBox="1">
            <a:spLocks noChangeArrowheads="1"/>
          </p:cNvSpPr>
          <p:nvPr/>
        </p:nvSpPr>
        <p:spPr bwMode="auto">
          <a:xfrm>
            <a:off x="5562600" y="685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+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7315200" y="609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―</a:t>
            </a:r>
          </a:p>
        </p:txBody>
      </p:sp>
      <p:sp>
        <p:nvSpPr>
          <p:cNvPr id="48137" name="Oval 22"/>
          <p:cNvSpPr>
            <a:spLocks noChangeArrowheads="1"/>
          </p:cNvSpPr>
          <p:nvPr/>
        </p:nvSpPr>
        <p:spPr bwMode="auto">
          <a:xfrm>
            <a:off x="4724400" y="1371600"/>
            <a:ext cx="914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4000"/>
              <a:t>Na</a:t>
            </a:r>
            <a:endParaRPr lang="uk-UA" sz="4000"/>
          </a:p>
        </p:txBody>
      </p:sp>
      <p:sp>
        <p:nvSpPr>
          <p:cNvPr id="48138" name="AutoShape 23"/>
          <p:cNvSpPr>
            <a:spLocks noChangeArrowheads="1"/>
          </p:cNvSpPr>
          <p:nvPr/>
        </p:nvSpPr>
        <p:spPr bwMode="auto">
          <a:xfrm>
            <a:off x="4648200" y="1295400"/>
            <a:ext cx="1066800" cy="990600"/>
          </a:xfrm>
          <a:prstGeom prst="bracketPair">
            <a:avLst>
              <a:gd name="adj" fmla="val 16667"/>
            </a:avLst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8139" name="Line 29"/>
          <p:cNvSpPr>
            <a:spLocks noChangeShapeType="1"/>
          </p:cNvSpPr>
          <p:nvPr/>
        </p:nvSpPr>
        <p:spPr bwMode="auto">
          <a:xfrm>
            <a:off x="1066800" y="838200"/>
            <a:ext cx="1828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48140" name="Text Box 30"/>
          <p:cNvSpPr txBox="1">
            <a:spLocks noChangeArrowheads="1"/>
          </p:cNvSpPr>
          <p:nvPr/>
        </p:nvSpPr>
        <p:spPr bwMode="auto">
          <a:xfrm>
            <a:off x="1600200" y="2286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chemeClr val="bg1"/>
                </a:solidFill>
              </a:rPr>
              <a:t>e</a:t>
            </a:r>
            <a:r>
              <a:rPr lang="de-DE" sz="3600" baseline="30000">
                <a:solidFill>
                  <a:schemeClr val="bg1"/>
                </a:solidFill>
              </a:rPr>
              <a:t> -</a:t>
            </a:r>
            <a:endParaRPr lang="uk-UA" sz="3600" baseline="30000">
              <a:solidFill>
                <a:schemeClr val="bg1"/>
              </a:solidFill>
            </a:endParaRP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5602704" y="5105900"/>
            <a:ext cx="1447800" cy="701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dirty="0" err="1">
                <a:solidFill>
                  <a:srgbClr val="00FFFF"/>
                </a:solidFill>
              </a:rPr>
              <a:t>NaCl</a:t>
            </a:r>
            <a:endParaRPr lang="uk-UA" sz="4000" dirty="0">
              <a:solidFill>
                <a:srgbClr val="00FFFF"/>
              </a:solidFill>
            </a:endParaRP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190500" y="3334744"/>
            <a:ext cx="876300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/>
              <a:t> </a:t>
            </a:r>
            <a:r>
              <a:rPr lang="uk-UA" sz="3200" dirty="0">
                <a:solidFill>
                  <a:schemeClr val="bg1"/>
                </a:solidFill>
              </a:rPr>
              <a:t>Різнойменно заряджені </a:t>
            </a:r>
            <a:r>
              <a:rPr lang="uk-UA" sz="3200" dirty="0" err="1">
                <a:solidFill>
                  <a:schemeClr val="bg1"/>
                </a:solidFill>
              </a:rPr>
              <a:t>йони</a:t>
            </a:r>
            <a:r>
              <a:rPr lang="uk-UA" sz="3200" dirty="0">
                <a:solidFill>
                  <a:schemeClr val="bg1"/>
                </a:solidFill>
              </a:rPr>
              <a:t> натрію </a:t>
            </a:r>
            <a:r>
              <a:rPr lang="de-DE" sz="3200" dirty="0">
                <a:solidFill>
                  <a:schemeClr val="bg1"/>
                </a:solidFill>
              </a:rPr>
              <a:t>N</a:t>
            </a:r>
            <a:r>
              <a:rPr lang="uk-UA" sz="3200" dirty="0">
                <a:solidFill>
                  <a:schemeClr val="bg1"/>
                </a:solidFill>
              </a:rPr>
              <a:t>а</a:t>
            </a:r>
            <a:r>
              <a:rPr lang="uk-UA" sz="3200" baseline="30000" dirty="0">
                <a:solidFill>
                  <a:schemeClr val="bg1"/>
                </a:solidFill>
              </a:rPr>
              <a:t>+</a:t>
            </a:r>
            <a:r>
              <a:rPr lang="de-DE" sz="3200" baseline="30000" dirty="0"/>
              <a:t> </a:t>
            </a:r>
            <a:r>
              <a:rPr lang="uk-UA" sz="3200" dirty="0"/>
              <a:t> </a:t>
            </a:r>
            <a:r>
              <a:rPr lang="uk-UA" sz="3200" dirty="0">
                <a:solidFill>
                  <a:schemeClr val="bg1"/>
                </a:solidFill>
              </a:rPr>
              <a:t>та 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хлору </a:t>
            </a:r>
            <a:r>
              <a:rPr lang="de-DE" sz="3200" dirty="0">
                <a:solidFill>
                  <a:schemeClr val="bg1"/>
                </a:solidFill>
              </a:rPr>
              <a:t>Cl</a:t>
            </a:r>
            <a:r>
              <a:rPr lang="en-US" sz="3200" baseline="30000" dirty="0">
                <a:solidFill>
                  <a:schemeClr val="bg1"/>
                </a:solidFill>
              </a:rPr>
              <a:t>―</a:t>
            </a:r>
            <a:r>
              <a:rPr lang="de-DE" sz="3200" dirty="0"/>
              <a:t> </a:t>
            </a:r>
            <a:r>
              <a:rPr lang="uk-UA" sz="3200" dirty="0">
                <a:solidFill>
                  <a:schemeClr val="bg1"/>
                </a:solidFill>
              </a:rPr>
              <a:t>притягуються один до одного завдяки сили </a:t>
            </a:r>
            <a:r>
              <a:rPr lang="uk-UA" sz="3200" dirty="0" smtClean="0">
                <a:solidFill>
                  <a:schemeClr val="bg1"/>
                </a:solidFill>
              </a:rPr>
              <a:t>електростатичного </a:t>
            </a:r>
            <a:r>
              <a:rPr lang="uk-UA" sz="3200" dirty="0">
                <a:solidFill>
                  <a:schemeClr val="bg1"/>
                </a:solidFill>
              </a:rPr>
              <a:t>притягання</a:t>
            </a:r>
          </a:p>
        </p:txBody>
      </p:sp>
      <p:sp>
        <p:nvSpPr>
          <p:cNvPr id="48143" name="AutoShape 33"/>
          <p:cNvSpPr>
            <a:spLocks noChangeArrowheads="1"/>
          </p:cNvSpPr>
          <p:nvPr/>
        </p:nvSpPr>
        <p:spPr bwMode="auto">
          <a:xfrm>
            <a:off x="5029200" y="228600"/>
            <a:ext cx="2133600" cy="533400"/>
          </a:xfrm>
          <a:prstGeom prst="downArrow">
            <a:avLst>
              <a:gd name="adj1" fmla="val 75889"/>
              <a:gd name="adj2" fmla="val 6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/>
              <a:t>йони</a:t>
            </a: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657726" y="5315701"/>
            <a:ext cx="42672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 </a:t>
            </a:r>
            <a:r>
              <a:rPr lang="uk-UA" sz="2800" dirty="0">
                <a:solidFill>
                  <a:schemeClr val="bg1"/>
                </a:solidFill>
              </a:rPr>
              <a:t> Утворюється сполука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314" y="2583543"/>
            <a:ext cx="795382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ysClr val="windowText" lastClr="000000"/>
                </a:solidFill>
              </a:rPr>
              <a:t>Поясніть </a:t>
            </a:r>
            <a:r>
              <a:rPr lang="uk-UA" sz="2800" b="1" dirty="0" smtClean="0">
                <a:solidFill>
                  <a:srgbClr val="FF0000"/>
                </a:solidFill>
              </a:rPr>
              <a:t>схему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утворення </a:t>
            </a:r>
            <a:r>
              <a:rPr lang="uk-UA" sz="2800" b="1" dirty="0" err="1" smtClean="0">
                <a:solidFill>
                  <a:sysClr val="windowText" lastClr="000000"/>
                </a:solidFill>
              </a:rPr>
              <a:t>йонного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 зв'язку</a:t>
            </a:r>
            <a:endParaRPr lang="uk-UA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1" grpId="0" animBg="1"/>
      <p:bldP spid="66592" grpId="0" animBg="1"/>
      <p:bldP spid="6659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скреншоти програми хімія-9\24-йонний звязок\2000-01-06 01 17 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" y="0"/>
            <a:ext cx="8672513" cy="5705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63579" y="593559"/>
            <a:ext cx="7026442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/>
              <a:t>Завдяки</a:t>
            </a:r>
            <a:r>
              <a:rPr lang="ru-RU" sz="3600" dirty="0" smtClean="0"/>
              <a:t> </a:t>
            </a:r>
            <a:r>
              <a:rPr lang="ru-RU" sz="3600" dirty="0" err="1" smtClean="0"/>
              <a:t>чому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тримаються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йони</a:t>
            </a:r>
            <a:r>
              <a:rPr lang="ru-RU" sz="3600" dirty="0" smtClean="0"/>
              <a:t> в </a:t>
            </a:r>
            <a:r>
              <a:rPr lang="ru-RU" sz="3600" dirty="0" err="1" smtClean="0"/>
              <a:t>кристалі</a:t>
            </a:r>
            <a:r>
              <a:rPr lang="ru-RU" sz="3600" dirty="0" smtClean="0"/>
              <a:t> </a:t>
            </a:r>
            <a:r>
              <a:rPr lang="ru-RU" sz="3600" dirty="0" err="1" smtClean="0"/>
              <a:t>солі</a:t>
            </a:r>
            <a:r>
              <a:rPr lang="ru-RU" sz="3600" dirty="0" smtClean="0"/>
              <a:t> </a:t>
            </a:r>
            <a:r>
              <a:rPr lang="ru-RU" sz="3600" dirty="0" err="1" smtClean="0"/>
              <a:t>натрійхлориді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1A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>
                <a:solidFill>
                  <a:sysClr val="windowText" lastClr="000000"/>
                </a:solidFill>
              </a:rPr>
              <a:t> </a:t>
            </a:r>
            <a:r>
              <a:rPr lang="uk-UA" sz="3200" dirty="0">
                <a:solidFill>
                  <a:sysClr val="windowText" lastClr="000000"/>
                </a:solidFill>
              </a:rPr>
              <a:t>Різнойменно заряджені </a:t>
            </a:r>
            <a:r>
              <a:rPr lang="uk-UA" sz="3200" dirty="0" err="1">
                <a:solidFill>
                  <a:sysClr val="windowText" lastClr="000000"/>
                </a:solidFill>
              </a:rPr>
              <a:t>йони</a:t>
            </a:r>
            <a:r>
              <a:rPr lang="uk-UA" sz="3200" dirty="0">
                <a:solidFill>
                  <a:sysClr val="windowText" lastClr="000000"/>
                </a:solidFill>
              </a:rPr>
              <a:t> натрію </a:t>
            </a:r>
            <a:r>
              <a:rPr lang="de-DE" sz="3200" dirty="0">
                <a:solidFill>
                  <a:sysClr val="windowText" lastClr="000000"/>
                </a:solidFill>
              </a:rPr>
              <a:t>N</a:t>
            </a:r>
            <a:r>
              <a:rPr lang="uk-UA" sz="3200" dirty="0">
                <a:solidFill>
                  <a:sysClr val="windowText" lastClr="000000"/>
                </a:solidFill>
              </a:rPr>
              <a:t>а</a:t>
            </a:r>
            <a:r>
              <a:rPr lang="uk-UA" sz="3200" baseline="30000" dirty="0">
                <a:solidFill>
                  <a:sysClr val="windowText" lastClr="000000"/>
                </a:solidFill>
              </a:rPr>
              <a:t>+</a:t>
            </a:r>
            <a:r>
              <a:rPr lang="de-DE" sz="3200" baseline="30000" dirty="0">
                <a:solidFill>
                  <a:sysClr val="windowText" lastClr="000000"/>
                </a:solidFill>
              </a:rPr>
              <a:t> </a:t>
            </a:r>
            <a:r>
              <a:rPr lang="uk-UA" sz="3200" dirty="0">
                <a:solidFill>
                  <a:sysClr val="windowText" lastClr="000000"/>
                </a:solidFill>
              </a:rPr>
              <a:t> та </a:t>
            </a:r>
            <a:r>
              <a:rPr lang="uk-UA" sz="3200" dirty="0" smtClean="0">
                <a:solidFill>
                  <a:sysClr val="windowText" lastClr="000000"/>
                </a:solidFill>
              </a:rPr>
              <a:t>хлору </a:t>
            </a:r>
            <a:r>
              <a:rPr lang="de-DE" sz="3200" dirty="0">
                <a:solidFill>
                  <a:sysClr val="windowText" lastClr="000000"/>
                </a:solidFill>
              </a:rPr>
              <a:t>Cl</a:t>
            </a:r>
            <a:r>
              <a:rPr lang="en-US" sz="3200" baseline="30000" dirty="0">
                <a:solidFill>
                  <a:sysClr val="windowText" lastClr="000000"/>
                </a:solidFill>
              </a:rPr>
              <a:t>―</a:t>
            </a:r>
            <a:r>
              <a:rPr lang="de-DE" sz="3200" dirty="0">
                <a:solidFill>
                  <a:sysClr val="windowText" lastClr="000000"/>
                </a:solidFill>
              </a:rPr>
              <a:t> </a:t>
            </a:r>
            <a:r>
              <a:rPr lang="uk-UA" sz="3200" dirty="0">
                <a:solidFill>
                  <a:sysClr val="windowText" lastClr="000000"/>
                </a:solidFill>
              </a:rPr>
              <a:t>притягуються один до одного завдяки </a:t>
            </a:r>
            <a:r>
              <a:rPr lang="uk-UA" sz="3200" dirty="0" smtClean="0">
                <a:solidFill>
                  <a:sysClr val="windowText" lastClr="000000"/>
                </a:solidFill>
              </a:rPr>
              <a:t>силі електростатичного </a:t>
            </a:r>
            <a:r>
              <a:rPr lang="uk-UA" sz="3200" dirty="0">
                <a:solidFill>
                  <a:sysClr val="windowText" lastClr="000000"/>
                </a:solidFill>
              </a:rPr>
              <a:t>притягання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7263" y="2101517"/>
            <a:ext cx="593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117305" y="2021305"/>
            <a:ext cx="625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–</a:t>
            </a: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скреншоти програми хімія-9\24-йонний звязок\2000-01-06 01 19 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2732"/>
            <a:ext cx="9144000" cy="618526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скреншоти програми хімія-9\24-йонний звязок\2000-01-06 01 19 51.png"/>
          <p:cNvPicPr>
            <a:picLocks noChangeAspect="1" noChangeArrowheads="1"/>
          </p:cNvPicPr>
          <p:nvPr/>
        </p:nvPicPr>
        <p:blipFill>
          <a:blip r:embed="rId3"/>
          <a:srcRect l="67054" t="65724" b="2417"/>
          <a:stretch>
            <a:fillRect/>
          </a:stretch>
        </p:blipFill>
        <p:spPr bwMode="auto">
          <a:xfrm>
            <a:off x="2759243" y="6192255"/>
            <a:ext cx="3240505" cy="665745"/>
          </a:xfrm>
          <a:prstGeom prst="rect">
            <a:avLst/>
          </a:prstGeom>
          <a:noFill/>
        </p:spPr>
      </p:pic>
      <p:pic>
        <p:nvPicPr>
          <p:cNvPr id="4" name="Picture 3" descr="C:\Documents and Settings\User\Мои документы\скреншоти програми хімія-9\24-йонний звязок\2000-01-06 01 19 51.png"/>
          <p:cNvPicPr>
            <a:picLocks noChangeAspect="1" noChangeArrowheads="1"/>
          </p:cNvPicPr>
          <p:nvPr/>
        </p:nvPicPr>
        <p:blipFill>
          <a:blip r:embed="rId3"/>
          <a:srcRect l="67054" t="65724" b="2417"/>
          <a:stretch>
            <a:fillRect/>
          </a:stretch>
        </p:blipFill>
        <p:spPr bwMode="auto">
          <a:xfrm>
            <a:off x="697832" y="3673643"/>
            <a:ext cx="3240505" cy="866274"/>
          </a:xfrm>
          <a:prstGeom prst="rect">
            <a:avLst/>
          </a:prstGeom>
          <a:noFill/>
        </p:spPr>
      </p:pic>
      <p:pic>
        <p:nvPicPr>
          <p:cNvPr id="5" name="Picture 3" descr="C:\Documents and Settings\User\Мои документы\скреншоти програми хімія-9\24-йонний звязок\2000-01-06 01 19 51.png"/>
          <p:cNvPicPr>
            <a:picLocks noChangeAspect="1" noChangeArrowheads="1"/>
          </p:cNvPicPr>
          <p:nvPr/>
        </p:nvPicPr>
        <p:blipFill>
          <a:blip r:embed="rId3"/>
          <a:srcRect l="67054" t="65724" b="2417"/>
          <a:stretch>
            <a:fillRect/>
          </a:stretch>
        </p:blipFill>
        <p:spPr bwMode="auto">
          <a:xfrm>
            <a:off x="5053264" y="3777917"/>
            <a:ext cx="3064042" cy="8662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6886" y="1171074"/>
            <a:ext cx="882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?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1686" y="1243264"/>
            <a:ext cx="882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?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8907" y="4339389"/>
            <a:ext cx="882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?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Image 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55" y="181861"/>
            <a:ext cx="8697489" cy="59138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woman_leading_mee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038599" cy="6858000"/>
          </a:xfrm>
          <a:prstGeom prst="rect">
            <a:avLst/>
          </a:prstGeom>
          <a:noFill/>
        </p:spPr>
      </p:pic>
      <p:pic>
        <p:nvPicPr>
          <p:cNvPr id="99334" name="Picture 6" descr="poison_vial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506" y="2900613"/>
            <a:ext cx="1828800" cy="2152650"/>
          </a:xfrm>
          <a:prstGeom prst="rect">
            <a:avLst/>
          </a:prstGeom>
          <a:noFill/>
        </p:spPr>
      </p:pic>
      <p:pic>
        <p:nvPicPr>
          <p:cNvPr id="99335" name="Picture 7" descr="bubbles_soap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124200"/>
            <a:ext cx="2235200" cy="3733800"/>
          </a:xfrm>
          <a:prstGeom prst="rect">
            <a:avLst/>
          </a:prstGeom>
          <a:noFill/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3810000" y="228600"/>
            <a:ext cx="4023815" cy="95875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  <a:t>Домашнє</a:t>
            </a:r>
            <a:b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</a:br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  <a:t> завдання</a:t>
            </a:r>
            <a:endParaRPr lang="uk-UA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/>
            </a:endParaRPr>
          </a:p>
        </p:txBody>
      </p:sp>
      <p:pic>
        <p:nvPicPr>
          <p:cNvPr id="11" name="Picture 8" descr="BOOK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486400"/>
            <a:ext cx="243910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4430533" y="1045363"/>
            <a:ext cx="2197291" cy="1968690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uk-U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§20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31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0"/>
            <a:ext cx="81280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"/>
          <p:cNvSpPr txBox="1"/>
          <p:nvPr/>
        </p:nvSpPr>
        <p:spPr>
          <a:xfrm>
            <a:off x="1311252" y="476240"/>
            <a:ext cx="6572296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Григорович О.В. Хімія: </a:t>
            </a:r>
            <a:r>
              <a:rPr lang="uk-UA" sz="2400" b="1" dirty="0" err="1" smtClean="0"/>
              <a:t>підруч</a:t>
            </a:r>
            <a:r>
              <a:rPr lang="uk-UA" sz="2400" b="1" dirty="0" smtClean="0"/>
              <a:t>. </a:t>
            </a:r>
            <a:r>
              <a:rPr lang="uk-UA" sz="2400" b="1" smtClean="0"/>
              <a:t>для </a:t>
            </a:r>
            <a:r>
              <a:rPr lang="uk-UA" sz="2400" b="1" dirty="0" smtClean="0"/>
              <a:t>8 класу </a:t>
            </a:r>
            <a:r>
              <a:rPr lang="uk-UA" sz="2400" b="1" dirty="0" err="1" smtClean="0"/>
              <a:t>загальноосвіт</a:t>
            </a:r>
            <a:r>
              <a:rPr lang="uk-UA" sz="2400" b="1" dirty="0" smtClean="0"/>
              <a:t>. </a:t>
            </a:r>
            <a:r>
              <a:rPr lang="uk-UA" sz="2400" b="1" dirty="0" err="1" smtClean="0"/>
              <a:t>навч.закл</a:t>
            </a:r>
            <a:r>
              <a:rPr lang="uk-UA" sz="2400" dirty="0" smtClean="0"/>
              <a:t>./ О.В. Григорович .̶  Харків: Вид-во «Ранок», 2016</a:t>
            </a:r>
          </a:p>
          <a:p>
            <a:r>
              <a:rPr lang="uk-UA" sz="2400" dirty="0" err="1" smtClean="0"/>
              <a:t>Шаповалов</a:t>
            </a:r>
            <a:r>
              <a:rPr lang="uk-UA" sz="2400" dirty="0" smtClean="0"/>
              <a:t> С.А. </a:t>
            </a:r>
            <a:r>
              <a:rPr lang="uk-UA" sz="2400" b="1" dirty="0" smtClean="0"/>
              <a:t>Хімія.</a:t>
            </a:r>
            <a:r>
              <a:rPr lang="uk-UA" sz="2400" dirty="0" smtClean="0"/>
              <a:t> </a:t>
            </a:r>
            <a:r>
              <a:rPr lang="uk-UA" sz="2400" b="1" dirty="0" smtClean="0"/>
              <a:t>Довідник старшокласника та абітурієнта.</a:t>
            </a:r>
            <a:r>
              <a:rPr lang="uk-UA" sz="2400" dirty="0" smtClean="0"/>
              <a:t> Харків. </a:t>
            </a:r>
            <a:r>
              <a:rPr lang="uk-UA" sz="2400" dirty="0" err="1" smtClean="0"/>
              <a:t>Торсінг</a:t>
            </a:r>
            <a:r>
              <a:rPr lang="uk-UA" sz="2400" dirty="0" smtClean="0"/>
              <a:t>, 2005.</a:t>
            </a:r>
          </a:p>
          <a:p>
            <a:r>
              <a:rPr lang="uk-UA" sz="2400" dirty="0" smtClean="0"/>
              <a:t>  Данильченко В.Є Халімон Є.В.  </a:t>
            </a:r>
            <a:r>
              <a:rPr lang="uk-UA" sz="2400" b="1" dirty="0" smtClean="0"/>
              <a:t>Хімія.</a:t>
            </a:r>
            <a:r>
              <a:rPr lang="uk-UA" sz="2400" dirty="0" smtClean="0"/>
              <a:t> </a:t>
            </a:r>
            <a:r>
              <a:rPr lang="uk-UA" sz="2400" b="1" dirty="0" smtClean="0"/>
              <a:t>Навчальний посібник. 8-9 класи </a:t>
            </a:r>
            <a:r>
              <a:rPr lang="uk-UA" sz="2400" dirty="0" smtClean="0"/>
              <a:t>– Харків.: Країна мрій, 2008. – 128с.</a:t>
            </a:r>
          </a:p>
        </p:txBody>
      </p:sp>
      <p:pic>
        <p:nvPicPr>
          <p:cNvPr id="50178" name="Picture 4" descr="smart_guy_read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25600"/>
            <a:ext cx="5178424" cy="523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User\Мои документы\скреншоти програми хімія-9\24-йонний звязок\2000-01-06 01 16 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9" y="676275"/>
            <a:ext cx="8115301" cy="5505450"/>
          </a:xfrm>
          <a:prstGeom prst="rect">
            <a:avLst/>
          </a:prstGeom>
          <a:noFill/>
        </p:spPr>
      </p:pic>
      <p:pic>
        <p:nvPicPr>
          <p:cNvPr id="8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0850" y="2326606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радіактивний елемент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6975" y="3429000"/>
            <a:ext cx="456744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3" y="2318585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1924" y="29718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1924" y="34290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945" y="4363954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6893" y="4331869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13084" y="2964787"/>
            <a:ext cx="459378" cy="4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 descr="C:\Documents and Settings\User\Мои документы\скреншоти програми хімія-9\24-йонний звязок\2000-01-06 01 16 3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244" y="889936"/>
            <a:ext cx="8050690" cy="5078128"/>
          </a:xfrm>
          <a:prstGeom prst="rect">
            <a:avLst/>
          </a:prstGeom>
          <a:noFill/>
        </p:spPr>
      </p:pic>
      <p:pic>
        <p:nvPicPr>
          <p:cNvPr id="63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4555" y="2005764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1754" y="1981701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2093" y="29718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134" y="34290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4344" y="441208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904073" y="2964787"/>
            <a:ext cx="459378" cy="4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55883" y="4440660"/>
            <a:ext cx="463347" cy="4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7" descr="радіактивний елемент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7101" y="3429000"/>
            <a:ext cx="456744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" descr="C:\Documents and Settings\User\Мои документы\скреншоти програми хімія-9\24-йонний звязок\2000-01-06 01 16 5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702" y="569721"/>
            <a:ext cx="8300596" cy="5718558"/>
          </a:xfrm>
          <a:prstGeom prst="rect">
            <a:avLst/>
          </a:prstGeom>
          <a:noFill/>
        </p:spPr>
      </p:pic>
      <p:pic>
        <p:nvPicPr>
          <p:cNvPr id="72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035217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479" y="1011153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7840" y="2683043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3" y="32004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676774"/>
            <a:ext cx="452438" cy="4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318536" y="2684051"/>
            <a:ext cx="459378" cy="4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79946" y="4657229"/>
            <a:ext cx="463347" cy="4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7" descr="радіактивний елемент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7207" y="3201987"/>
            <a:ext cx="456744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9" descr="неон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6192"/>
            <a:ext cx="1279358" cy="128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0" y="0"/>
            <a:ext cx="2959768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800" b="1" dirty="0" err="1" smtClean="0">
                <a:solidFill>
                  <a:sysClr val="windowText" lastClr="000000"/>
                </a:solidFill>
              </a:rPr>
              <a:t>зовнішній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 шар атома </a:t>
            </a:r>
            <a:r>
              <a:rPr lang="ru-RU" sz="2800" b="1" dirty="0" err="1" smtClean="0">
                <a:solidFill>
                  <a:sysClr val="windowText" lastClr="000000"/>
                </a:solidFill>
              </a:rPr>
              <a:t>Натрію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800" b="1" dirty="0" err="1" smtClean="0">
                <a:solidFill>
                  <a:sysClr val="windowText" lastClr="000000"/>
                </a:solidFill>
              </a:rPr>
              <a:t>має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 1 </a:t>
            </a:r>
            <a:r>
              <a:rPr lang="ru-RU" sz="2800" b="1" dirty="0" err="1" smtClean="0">
                <a:solidFill>
                  <a:sysClr val="windowText" lastClr="000000"/>
                </a:solidFill>
              </a:rPr>
              <a:t>електрон</a:t>
            </a:r>
            <a:endParaRPr lang="uk-UA" sz="2800" b="1" dirty="0">
              <a:solidFill>
                <a:srgbClr val="F9416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41432" y="0"/>
            <a:ext cx="2502568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зовнішній електронний шар атома Хлору має 7 електронів</a:t>
            </a:r>
            <a:endParaRPr lang="ru-RU" sz="2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5288340"/>
            <a:ext cx="474345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валентний електрон атома Натрію повністю </a:t>
            </a:r>
            <a:r>
              <a:rPr lang="uk-UA" sz="2400" b="1" dirty="0" smtClean="0"/>
              <a:t>переходить </a:t>
            </a:r>
            <a:r>
              <a:rPr lang="uk-UA" sz="2400" b="1" dirty="0" smtClean="0"/>
              <a:t>на зовнішній електронний шар атома Хлору</a:t>
            </a:r>
            <a:endParaRPr lang="ru-RU" sz="2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572000" y="5288340"/>
            <a:ext cx="4572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атом Хлору  добудовує  електронний шар до 8 електронів</a:t>
            </a:r>
            <a:br>
              <a:rPr lang="uk-UA" sz="2400" b="1" dirty="0" smtClean="0"/>
            </a:br>
            <a:r>
              <a:rPr lang="uk-UA" sz="2400" b="1" dirty="0" smtClean="0"/>
              <a:t> (</a:t>
            </a:r>
            <a:r>
              <a:rPr lang="uk-UA" sz="2400" b="1" dirty="0" err="1" smtClean="0"/>
              <a:t>наподобі</a:t>
            </a:r>
            <a:r>
              <a:rPr lang="uk-UA" sz="2400" b="1" dirty="0" smtClean="0"/>
              <a:t> атома Аргону)</a:t>
            </a:r>
            <a:endParaRPr lang="ru-RU" sz="2400" b="1" dirty="0"/>
          </a:p>
        </p:txBody>
      </p:sp>
      <p:pic>
        <p:nvPicPr>
          <p:cNvPr id="85" name="Picture 14" descr="аргон (2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82622" y="3653589"/>
            <a:ext cx="1961378" cy="19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68969" y="2721114"/>
            <a:ext cx="86627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ysClr val="windowText" lastClr="000000"/>
                </a:solidFill>
              </a:rPr>
              <a:t>Не</a:t>
            </a:r>
            <a:endParaRPr lang="uk-UA" sz="4000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56359" y="2721114"/>
            <a:ext cx="86627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ysClr val="windowText" lastClr="000000"/>
                </a:solidFill>
              </a:rPr>
              <a:t>Ar</a:t>
            </a:r>
            <a:endParaRPr lang="uk-UA" sz="4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5087E-6 L 0.07986 4.4508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третій ш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12" y="206256"/>
            <a:ext cx="2241468" cy="228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762573" y="2645796"/>
            <a:ext cx="9144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/>
              <a:t> </a:t>
            </a:r>
            <a:r>
              <a:rPr lang="de-DE" sz="2800" dirty="0"/>
              <a:t>N</a:t>
            </a:r>
            <a:r>
              <a:rPr lang="uk-UA" sz="2800" dirty="0" smtClean="0"/>
              <a:t>а</a:t>
            </a:r>
            <a:r>
              <a:rPr lang="de-DE" sz="4400" baseline="30000" dirty="0" smtClean="0"/>
              <a:t> </a:t>
            </a:r>
            <a:endParaRPr lang="uk-UA" sz="4400" baseline="30000" dirty="0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212432" y="2790939"/>
            <a:ext cx="9144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/>
              <a:t> </a:t>
            </a:r>
            <a:r>
              <a:rPr lang="de-DE" sz="2800" dirty="0" smtClean="0"/>
              <a:t>Cl</a:t>
            </a:r>
            <a:r>
              <a:rPr lang="de-DE" sz="2800" baseline="30000" dirty="0" smtClean="0"/>
              <a:t> </a:t>
            </a:r>
            <a:endParaRPr lang="uk-UA" sz="2800" baseline="30000" dirty="0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414209" y="1159042"/>
            <a:ext cx="324852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/>
              <a:t>Na</a:t>
            </a:r>
            <a:r>
              <a:rPr lang="de-DE" sz="3200" b="1" baseline="30000" dirty="0"/>
              <a:t>0 </a:t>
            </a:r>
            <a:r>
              <a:rPr lang="de-DE" sz="3200" b="1" dirty="0"/>
              <a:t>―</a:t>
            </a:r>
            <a:r>
              <a:rPr lang="uk-UA" sz="3200" b="1" dirty="0"/>
              <a:t> </a:t>
            </a:r>
            <a:r>
              <a:rPr lang="de-DE" sz="3200" b="1" dirty="0"/>
              <a:t>1</a:t>
            </a:r>
            <a:r>
              <a:rPr lang="uk-UA" sz="3200" b="1" dirty="0"/>
              <a:t>е</a:t>
            </a:r>
            <a:r>
              <a:rPr lang="uk-UA" sz="3200" b="1" baseline="30000" dirty="0"/>
              <a:t>-</a:t>
            </a:r>
            <a:r>
              <a:rPr lang="uk-UA" sz="3200" b="1" dirty="0"/>
              <a:t> = </a:t>
            </a:r>
            <a:r>
              <a:rPr lang="de-DE" sz="3200" b="1" dirty="0"/>
              <a:t>Na</a:t>
            </a:r>
            <a:r>
              <a:rPr lang="de-DE" sz="3200" b="1" baseline="30000" dirty="0"/>
              <a:t>+</a:t>
            </a:r>
            <a:endParaRPr lang="uk-UA" sz="3200" b="1" baseline="30000" dirty="0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5414210" y="2273968"/>
            <a:ext cx="3264569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 smtClean="0"/>
              <a:t>Cl</a:t>
            </a:r>
            <a:r>
              <a:rPr lang="de-DE" sz="3200" b="1" baseline="30000" dirty="0" smtClean="0"/>
              <a:t>0</a:t>
            </a:r>
            <a:r>
              <a:rPr lang="ru-RU" sz="3200" b="1" baseline="30000" dirty="0" smtClean="0"/>
              <a:t> </a:t>
            </a:r>
            <a:r>
              <a:rPr lang="de-DE" sz="3200" b="1" baseline="30000" dirty="0" smtClean="0"/>
              <a:t> </a:t>
            </a:r>
            <a:r>
              <a:rPr lang="de-DE" sz="3200" b="1" dirty="0"/>
              <a:t>+</a:t>
            </a:r>
            <a:r>
              <a:rPr lang="uk-UA" sz="3200" b="1" dirty="0"/>
              <a:t> </a:t>
            </a:r>
            <a:r>
              <a:rPr lang="de-DE" sz="3200" b="1" dirty="0"/>
              <a:t>1</a:t>
            </a:r>
            <a:r>
              <a:rPr lang="uk-UA" sz="3200" b="1" dirty="0"/>
              <a:t>е</a:t>
            </a:r>
            <a:r>
              <a:rPr lang="uk-UA" sz="3200" b="1" baseline="30000" dirty="0"/>
              <a:t>-</a:t>
            </a:r>
            <a:r>
              <a:rPr lang="uk-UA" sz="3200" b="1" dirty="0"/>
              <a:t> = </a:t>
            </a:r>
            <a:r>
              <a:rPr lang="de-DE" sz="3200" b="1" dirty="0"/>
              <a:t>Cl</a:t>
            </a:r>
            <a:r>
              <a:rPr lang="de-DE" sz="3200" b="1" baseline="30000" dirty="0"/>
              <a:t>―</a:t>
            </a:r>
            <a:endParaRPr lang="uk-UA" sz="3200" b="1" baseline="30000" dirty="0"/>
          </a:p>
        </p:txBody>
      </p:sp>
      <p:pic>
        <p:nvPicPr>
          <p:cNvPr id="46089" name="Picture 17" descr="хл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384" y="185058"/>
            <a:ext cx="2527300" cy="256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18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3928" y="301554"/>
            <a:ext cx="377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не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012" y="580189"/>
            <a:ext cx="1500233" cy="146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72886" y="2612348"/>
            <a:ext cx="1041401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dirty="0"/>
              <a:t> </a:t>
            </a:r>
            <a:r>
              <a:rPr lang="de-DE" sz="3200" dirty="0"/>
              <a:t>N</a:t>
            </a:r>
            <a:r>
              <a:rPr lang="uk-UA" sz="3200" dirty="0"/>
              <a:t>а</a:t>
            </a:r>
            <a:r>
              <a:rPr lang="uk-UA" sz="3200" baseline="30000" dirty="0"/>
              <a:t>+</a:t>
            </a:r>
            <a:r>
              <a:rPr lang="de-DE" sz="4800" baseline="30000" dirty="0"/>
              <a:t> </a:t>
            </a:r>
            <a:endParaRPr lang="uk-UA" sz="4800" baseline="300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162109" y="2757491"/>
            <a:ext cx="1092869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/>
              <a:t> </a:t>
            </a:r>
            <a:r>
              <a:rPr lang="de-DE" sz="3200"/>
              <a:t>Cl</a:t>
            </a:r>
            <a:r>
              <a:rPr lang="en-US" sz="3200" baseline="30000"/>
              <a:t>―</a:t>
            </a:r>
            <a:r>
              <a:rPr lang="de-DE" sz="3200" baseline="30000"/>
              <a:t> </a:t>
            </a:r>
            <a:endParaRPr lang="uk-UA" sz="3200" baseline="3000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" y="3543014"/>
            <a:ext cx="9143999" cy="13731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ysClr val="windowText" lastClr="000000"/>
                </a:solidFill>
              </a:rPr>
              <a:t>Атом Хлору набуває </a:t>
            </a:r>
            <a:r>
              <a:rPr lang="uk-UA" sz="2800" b="1" dirty="0">
                <a:solidFill>
                  <a:srgbClr val="FF0000"/>
                </a:solidFill>
              </a:rPr>
              <a:t>негативного</a:t>
            </a:r>
            <a:r>
              <a:rPr lang="uk-UA" sz="2800" b="1" dirty="0">
                <a:solidFill>
                  <a:sysClr val="windowText" lastClr="000000"/>
                </a:solidFill>
              </a:rPr>
              <a:t> заряду -1, перетворюючись із нейтрального атома на </a:t>
            </a:r>
            <a:br>
              <a:rPr lang="uk-UA" sz="2800" b="1" dirty="0">
                <a:solidFill>
                  <a:sysClr val="windowText" lastClr="00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негативно</a:t>
            </a:r>
            <a:r>
              <a:rPr lang="uk-UA" sz="2800" b="1" dirty="0">
                <a:solidFill>
                  <a:sysClr val="windowText" lastClr="000000"/>
                </a:solidFill>
              </a:rPr>
              <a:t> заряджений  </a:t>
            </a:r>
            <a:r>
              <a:rPr lang="uk-UA" sz="2800" b="1" dirty="0" err="1">
                <a:solidFill>
                  <a:sysClr val="windowText" lastClr="000000"/>
                </a:solidFill>
              </a:rPr>
              <a:t>йон</a:t>
            </a:r>
            <a:endParaRPr lang="uk-UA" sz="28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129337" y="4227860"/>
            <a:ext cx="101466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/>
              <a:t> </a:t>
            </a:r>
            <a:r>
              <a:rPr lang="de-DE" sz="3200" b="1"/>
              <a:t>Cl</a:t>
            </a:r>
            <a:r>
              <a:rPr lang="en-US" sz="3200" b="1" baseline="30000"/>
              <a:t>―</a:t>
            </a:r>
            <a:r>
              <a:rPr lang="de-DE" sz="3200" b="1" baseline="30000"/>
              <a:t> </a:t>
            </a:r>
            <a:endParaRPr lang="uk-UA" sz="3200" b="1" baseline="3000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5042118"/>
            <a:ext cx="9143999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ysClr val="windowText" lastClr="000000"/>
                </a:solidFill>
              </a:rPr>
              <a:t>Атом  Натрію, втративши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електрон</a:t>
            </a:r>
            <a:r>
              <a:rPr lang="uk-UA" sz="2800" b="1" dirty="0">
                <a:solidFill>
                  <a:sysClr val="windowText" lastClr="000000"/>
                </a:solidFill>
              </a:rPr>
              <a:t>, набуває  </a:t>
            </a:r>
            <a:r>
              <a:rPr lang="uk-UA" sz="2800" b="1" dirty="0">
                <a:solidFill>
                  <a:srgbClr val="FF0000"/>
                </a:solidFill>
              </a:rPr>
              <a:t>позитивного</a:t>
            </a:r>
            <a:r>
              <a:rPr lang="uk-UA" sz="2800" b="1" dirty="0">
                <a:solidFill>
                  <a:sysClr val="windowText" lastClr="000000"/>
                </a:solidFill>
              </a:rPr>
              <a:t>  заряду +1, перетворюючись із нейтрального атома на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позитивно</a:t>
            </a:r>
            <a:r>
              <a:rPr lang="uk-UA" sz="2800" b="1" dirty="0">
                <a:solidFill>
                  <a:sysClr val="windowText" lastClr="000000"/>
                </a:solidFill>
              </a:rPr>
              <a:t> заряджений  </a:t>
            </a:r>
            <a:r>
              <a:rPr lang="uk-UA" sz="2800" b="1" dirty="0" err="1">
                <a:solidFill>
                  <a:sysClr val="windowText" lastClr="000000"/>
                </a:solidFill>
              </a:rPr>
              <a:t>йон</a:t>
            </a:r>
            <a:endParaRPr lang="uk-UA" sz="28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888705" y="6211669"/>
            <a:ext cx="125529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 dirty="0"/>
              <a:t> </a:t>
            </a:r>
            <a:r>
              <a:rPr lang="de-DE" sz="3200" b="1" dirty="0"/>
              <a:t>N</a:t>
            </a:r>
            <a:r>
              <a:rPr lang="uk-UA" sz="3200" b="1" dirty="0"/>
              <a:t>а</a:t>
            </a:r>
            <a:r>
              <a:rPr lang="uk-UA" sz="3200" b="1" baseline="30000" dirty="0"/>
              <a:t>+</a:t>
            </a:r>
            <a:r>
              <a:rPr lang="de-DE" sz="4800" b="1" baseline="30000" dirty="0"/>
              <a:t> </a:t>
            </a:r>
            <a:endParaRPr lang="uk-UA" sz="4800" b="1" baseline="30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948 C 0.00191 0.00278 0.00243 -0.00185 0.00677 -0.0067 C 0.01042 -0.01988 0.0191 -0.02821 0.02882 -0.03584 C 0.03733 -0.04231 0.02709 -0.03676 0.03577 -0.04578 C 0.03872 -0.04855 0.04236 -0.05063 0.04584 -0.05318 C 0.04722 -0.05433 0.04792 -0.05641 0.04931 -0.05757 C 0.05886 -0.06289 0.06945 -0.06589 0.07969 -0.0689 C 0.08663 -0.0763 0.09966 -0.07699 0.10886 -0.07861 C 0.11719 -0.08231 0.12604 -0.08347 0.13438 -0.0867 C 0.17847 -0.08532 0.19462 -0.08832 0.22778 -0.07699 C 0.23472 -0.06844 0.24271 -0.06289 0.24809 -0.05318 C 0.25243 -0.03792 0.24636 -0.05665 0.2533 -0.04347 C 0.26042 -0.03006 0.24879 -0.04485 0.25834 -0.03376 C 0.25938 -0.03029 0.26372 -0.0104 0.26684 -0.010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скреншоти програми хімія-9\24-йонний звязок\2000-01-06 01 21 12.png"/>
          <p:cNvPicPr>
            <a:picLocks noChangeAspect="1" noChangeArrowheads="1"/>
          </p:cNvPicPr>
          <p:nvPr/>
        </p:nvPicPr>
        <p:blipFill>
          <a:blip r:embed="rId3"/>
          <a:srcRect l="43380"/>
          <a:stretch>
            <a:fillRect/>
          </a:stretch>
        </p:blipFill>
        <p:spPr bwMode="auto">
          <a:xfrm>
            <a:off x="0" y="0"/>
            <a:ext cx="4664994" cy="5686426"/>
          </a:xfrm>
          <a:prstGeom prst="rect">
            <a:avLst/>
          </a:prstGeom>
          <a:noFill/>
        </p:spPr>
      </p:pic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5558590" y="553453"/>
            <a:ext cx="2983831" cy="50167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b="1" dirty="0"/>
              <a:t> 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uk-UA" sz="3200" b="1" dirty="0">
                <a:solidFill>
                  <a:sysClr val="windowText" lastClr="000000"/>
                </a:solidFill>
              </a:rPr>
              <a:t>У </a:t>
            </a:r>
            <a:r>
              <a:rPr lang="uk-UA" sz="3200" b="1" dirty="0" err="1">
                <a:solidFill>
                  <a:sysClr val="windowText" lastClr="000000"/>
                </a:solidFill>
              </a:rPr>
              <a:t>йонному</a:t>
            </a:r>
            <a:r>
              <a:rPr lang="uk-UA" sz="3200" b="1" dirty="0">
                <a:solidFill>
                  <a:sysClr val="windowText" lastClr="000000"/>
                </a:solidFill>
              </a:rPr>
              <a:t> </a:t>
            </a:r>
            <a:r>
              <a:rPr lang="uk-UA" sz="3200" b="1" dirty="0" err="1">
                <a:solidFill>
                  <a:sysClr val="windowText" lastClr="000000"/>
                </a:solidFill>
              </a:rPr>
              <a:t>звязку</a:t>
            </a:r>
            <a:r>
              <a:rPr lang="uk-UA" sz="3200" b="1" dirty="0">
                <a:solidFill>
                  <a:sysClr val="windowText" lastClr="000000"/>
                </a:solidFill>
              </a:rPr>
              <a:t> </a:t>
            </a:r>
            <a:r>
              <a:rPr lang="uk-UA" sz="3200" b="1" dirty="0" smtClean="0">
                <a:solidFill>
                  <a:sysClr val="windowText" lastClr="000000"/>
                </a:solidFill>
              </a:rPr>
              <a:t>зв'язувальна </a:t>
            </a:r>
            <a:r>
              <a:rPr lang="uk-UA" sz="3200" b="1" dirty="0">
                <a:solidFill>
                  <a:sysClr val="windowText" lastClr="000000"/>
                </a:solidFill>
              </a:rPr>
              <a:t>електронна  хмара практично повністю належить одному з атомів.</a:t>
            </a:r>
          </a:p>
        </p:txBody>
      </p:sp>
      <p:pic>
        <p:nvPicPr>
          <p:cNvPr id="4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2665" y="2541288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897" y="2557565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1011" y="34290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872754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6112" y="4999504"/>
            <a:ext cx="452438" cy="4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48838" y="3429000"/>
            <a:ext cx="459378" cy="4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Електр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91682" y="4979959"/>
            <a:ext cx="463347" cy="4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радіактивний елемент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7850" y="3874341"/>
            <a:ext cx="456744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311818" y="628233"/>
            <a:ext cx="8520363" cy="280076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400" dirty="0"/>
              <a:t> </a:t>
            </a:r>
            <a:r>
              <a:rPr lang="uk-UA" sz="4400" dirty="0">
                <a:solidFill>
                  <a:schemeClr val="bg1"/>
                </a:solidFill>
              </a:rPr>
              <a:t> </a:t>
            </a:r>
            <a:r>
              <a:rPr lang="uk-UA" sz="4400" dirty="0">
                <a:solidFill>
                  <a:srgbClr val="CCECFF"/>
                </a:solidFill>
              </a:rPr>
              <a:t>Хімічний зв’язок, утворений за допомогою електростатичної взаємодії </a:t>
            </a:r>
            <a:r>
              <a:rPr lang="uk-UA" sz="4400" dirty="0" err="1" smtClean="0">
                <a:solidFill>
                  <a:srgbClr val="CCECFF"/>
                </a:solidFill>
              </a:rPr>
              <a:t>йонів</a:t>
            </a:r>
            <a:r>
              <a:rPr lang="uk-UA" sz="4400" dirty="0" smtClean="0">
                <a:solidFill>
                  <a:srgbClr val="CCECFF"/>
                </a:solidFill>
              </a:rPr>
              <a:t>,</a:t>
            </a:r>
            <a:r>
              <a:rPr lang="en-US" sz="4400" dirty="0" smtClean="0">
                <a:solidFill>
                  <a:srgbClr val="CCECFF"/>
                </a:solidFill>
              </a:rPr>
              <a:t> </a:t>
            </a:r>
            <a:r>
              <a:rPr lang="uk-UA" sz="4400" dirty="0" smtClean="0">
                <a:solidFill>
                  <a:srgbClr val="CCECFF"/>
                </a:solidFill>
              </a:rPr>
              <a:t>називають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uk-UA" sz="4400" dirty="0" smtClean="0">
                <a:solidFill>
                  <a:schemeClr val="bg1"/>
                </a:solidFill>
              </a:rPr>
              <a:t> </a:t>
            </a:r>
            <a:r>
              <a:rPr lang="uk-UA" sz="4400" dirty="0" err="1">
                <a:solidFill>
                  <a:srgbClr val="F94168"/>
                </a:solidFill>
              </a:rPr>
              <a:t>йонним</a:t>
            </a:r>
            <a:r>
              <a:rPr lang="uk-UA" sz="4400" dirty="0">
                <a:solidFill>
                  <a:srgbClr val="F94168"/>
                </a:solidFill>
              </a:rPr>
              <a:t> </a:t>
            </a:r>
            <a:r>
              <a:rPr lang="uk-UA" sz="4400" dirty="0" err="1">
                <a:solidFill>
                  <a:srgbClr val="F94168"/>
                </a:solidFill>
              </a:rPr>
              <a:t>зв</a:t>
            </a:r>
            <a:r>
              <a:rPr lang="en-US" sz="4400" dirty="0">
                <a:solidFill>
                  <a:srgbClr val="F94168"/>
                </a:solidFill>
                <a:latin typeface="Kristen ITC" pitchFamily="66" charset="0"/>
              </a:rPr>
              <a:t>'</a:t>
            </a:r>
            <a:r>
              <a:rPr lang="uk-UA" sz="4400" dirty="0" err="1">
                <a:solidFill>
                  <a:srgbClr val="F94168"/>
                </a:solidFill>
              </a:rPr>
              <a:t>язком</a:t>
            </a:r>
            <a:endParaRPr lang="uk-UA" sz="4400" dirty="0">
              <a:solidFill>
                <a:srgbClr val="F94168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23698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dirty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rgbClr val="99FF99"/>
                </a:solidFill>
              </a:rPr>
              <a:t>Йони</a:t>
            </a:r>
            <a:r>
              <a:rPr lang="uk-UA" sz="3600" dirty="0">
                <a:solidFill>
                  <a:schemeClr val="bg1"/>
                </a:solidFill>
              </a:rPr>
              <a:t> ― це </a:t>
            </a:r>
            <a:r>
              <a:rPr lang="uk-UA" sz="3600" dirty="0" err="1">
                <a:solidFill>
                  <a:schemeClr val="bg1"/>
                </a:solidFill>
              </a:rPr>
              <a:t>електрично</a:t>
            </a:r>
            <a:r>
              <a:rPr lang="uk-UA" sz="3600" dirty="0">
                <a:solidFill>
                  <a:schemeClr val="bg1"/>
                </a:solidFill>
              </a:rPr>
              <a:t> заряджені частинки речовини, що утворилися з атомів або атомних груп внаслідок втрати або приєднання  до них електронів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558715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  Атоми елементів, які </a:t>
            </a:r>
            <a:r>
              <a:rPr lang="uk-UA" sz="3600" dirty="0">
                <a:solidFill>
                  <a:srgbClr val="00FFFF"/>
                </a:solidFill>
              </a:rPr>
              <a:t>втрачають</a:t>
            </a:r>
            <a:r>
              <a:rPr lang="uk-UA" sz="3600" dirty="0">
                <a:solidFill>
                  <a:srgbClr val="FF0066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електрони  перетворюються на </a:t>
            </a:r>
            <a:r>
              <a:rPr lang="uk-UA" sz="3600" dirty="0" smtClean="0">
                <a:solidFill>
                  <a:srgbClr val="FF0066"/>
                </a:solidFill>
              </a:rPr>
              <a:t>позитивні</a:t>
            </a:r>
            <a:r>
              <a:rPr lang="uk-UA" sz="3600" dirty="0" smtClean="0">
                <a:solidFill>
                  <a:schemeClr val="bg1"/>
                </a:solidFill>
              </a:rPr>
              <a:t>  </a:t>
            </a:r>
            <a:r>
              <a:rPr lang="uk-UA" sz="3600" dirty="0" err="1" smtClean="0">
                <a:solidFill>
                  <a:schemeClr val="bg1"/>
                </a:solidFill>
              </a:rPr>
              <a:t>йони</a:t>
            </a:r>
            <a:r>
              <a:rPr lang="uk-UA" sz="3600" dirty="0" smtClean="0">
                <a:solidFill>
                  <a:schemeClr val="bg1"/>
                </a:solidFill>
              </a:rPr>
              <a:t> мають </a:t>
            </a:r>
            <a:r>
              <a:rPr lang="uk-UA" sz="3600" dirty="0">
                <a:solidFill>
                  <a:schemeClr val="bg1"/>
                </a:solidFill>
              </a:rPr>
              <a:t>назву </a:t>
            </a:r>
            <a:r>
              <a:rPr lang="uk-UA" sz="3600" dirty="0">
                <a:solidFill>
                  <a:srgbClr val="FFFF00"/>
                </a:solidFill>
              </a:rPr>
              <a:t>катіони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4718118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  Атоми елементів, які </a:t>
            </a:r>
            <a:r>
              <a:rPr lang="uk-UA" sz="3600" dirty="0" smtClean="0">
                <a:solidFill>
                  <a:srgbClr val="66FF33"/>
                </a:solidFill>
              </a:rPr>
              <a:t> приєднують </a:t>
            </a:r>
            <a:r>
              <a:rPr lang="uk-UA" sz="3600" dirty="0" smtClean="0">
                <a:solidFill>
                  <a:schemeClr val="bg1"/>
                </a:solidFill>
              </a:rPr>
              <a:t>електрони  </a:t>
            </a:r>
            <a:r>
              <a:rPr lang="uk-UA" sz="3600" dirty="0">
                <a:solidFill>
                  <a:schemeClr val="bg1"/>
                </a:solidFill>
              </a:rPr>
              <a:t>перетворюються на </a:t>
            </a:r>
            <a:r>
              <a:rPr lang="uk-UA" sz="3600" dirty="0">
                <a:solidFill>
                  <a:srgbClr val="FF0066"/>
                </a:solidFill>
              </a:rPr>
              <a:t> </a:t>
            </a:r>
            <a:r>
              <a:rPr lang="uk-UA" sz="3600" dirty="0" smtClean="0">
                <a:solidFill>
                  <a:srgbClr val="FF0066"/>
                </a:solidFill>
              </a:rPr>
              <a:t>негативні</a:t>
            </a:r>
            <a:r>
              <a:rPr lang="uk-UA" sz="3600" dirty="0" smtClean="0">
                <a:solidFill>
                  <a:schemeClr val="bg1"/>
                </a:solidFill>
              </a:rPr>
              <a:t>  </a:t>
            </a:r>
            <a:r>
              <a:rPr lang="uk-UA" sz="3600" dirty="0" err="1" smtClean="0">
                <a:solidFill>
                  <a:schemeClr val="bg1"/>
                </a:solidFill>
              </a:rPr>
              <a:t>йони</a:t>
            </a:r>
            <a:r>
              <a:rPr lang="uk-UA" sz="3600" dirty="0" smtClean="0">
                <a:solidFill>
                  <a:schemeClr val="bg1"/>
                </a:solidFill>
              </a:rPr>
              <a:t>,мають </a:t>
            </a:r>
            <a:r>
              <a:rPr lang="uk-UA" sz="3600" dirty="0">
                <a:solidFill>
                  <a:schemeClr val="bg1"/>
                </a:solidFill>
              </a:rPr>
              <a:t>назву </a:t>
            </a:r>
            <a:r>
              <a:rPr lang="uk-UA" sz="3600" dirty="0">
                <a:solidFill>
                  <a:srgbClr val="CDFFFF"/>
                </a:solidFill>
              </a:rPr>
              <a:t> </a:t>
            </a:r>
            <a:r>
              <a:rPr lang="uk-UA" sz="3600" dirty="0">
                <a:solidFill>
                  <a:srgbClr val="FFFF00"/>
                </a:solidFill>
              </a:rPr>
              <a:t>аніони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2905041" y="4189107"/>
            <a:ext cx="1953263" cy="1021523"/>
            <a:chOff x="186" y="1880"/>
            <a:chExt cx="333" cy="230"/>
          </a:xfrm>
        </p:grpSpPr>
        <p:sp>
          <p:nvSpPr>
            <p:cNvPr id="52" name="Oval 97"/>
            <p:cNvSpPr>
              <a:spLocks noChangeArrowheads="1"/>
            </p:cNvSpPr>
            <p:nvPr/>
          </p:nvSpPr>
          <p:spPr bwMode="auto">
            <a:xfrm>
              <a:off x="342" y="1880"/>
              <a:ext cx="177" cy="230"/>
            </a:xfrm>
            <a:prstGeom prst="ellipse">
              <a:avLst/>
            </a:prstGeom>
            <a:gradFill flip="none" rotWithShape="1">
              <a:gsLst>
                <a:gs pos="20000">
                  <a:srgbClr val="FFFFA3"/>
                </a:gs>
                <a:gs pos="50000">
                  <a:srgbClr val="FFFF29"/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F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lang="en-US" sz="3600" b="1" kern="0" dirty="0" err="1" smtClean="0">
                  <a:solidFill>
                    <a:sysClr val="windowText" lastClr="000000"/>
                  </a:solidFill>
                </a:rPr>
                <a:t>Cl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val 98"/>
            <p:cNvSpPr>
              <a:spLocks noChangeArrowheads="1"/>
            </p:cNvSpPr>
            <p:nvPr/>
          </p:nvSpPr>
          <p:spPr bwMode="auto">
            <a:xfrm>
              <a:off x="186" y="1919"/>
              <a:ext cx="155" cy="188"/>
            </a:xfrm>
            <a:prstGeom prst="ellipse">
              <a:avLst/>
            </a:prstGeom>
            <a:gradFill flip="none" rotWithShape="1">
              <a:gsLst>
                <a:gs pos="0">
                  <a:srgbClr val="9BFFFF"/>
                </a:gs>
                <a:gs pos="50000">
                  <a:srgbClr val="00FFFF">
                    <a:shade val="67500"/>
                    <a:satMod val="115000"/>
                  </a:srgbClr>
                </a:gs>
                <a:gs pos="100000">
                  <a:srgbClr val="00FF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F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 smtClean="0">
                  <a:solidFill>
                    <a:sysClr val="windowText" lastClr="000000"/>
                  </a:solidFill>
                </a:rPr>
                <a:t>Na</a:t>
              </a:r>
              <a:endPara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198405" y="5268051"/>
            <a:ext cx="166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KNO</a:t>
            </a:r>
            <a:r>
              <a:rPr lang="en-US" sz="4000" baseline="30000" dirty="0" smtClean="0">
                <a:solidFill>
                  <a:schemeClr val="bg1"/>
                </a:solidFill>
              </a:rPr>
              <a:t>3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5815" y="5453361"/>
            <a:ext cx="199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</a:t>
            </a:r>
            <a:r>
              <a:rPr lang="de-DE" sz="4000" dirty="0" smtClean="0">
                <a:solidFill>
                  <a:schemeClr val="bg1"/>
                </a:solidFill>
              </a:rPr>
              <a:t>a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SO</a:t>
            </a:r>
            <a:r>
              <a:rPr lang="en-US" sz="4000" baseline="-25000" dirty="0" smtClean="0">
                <a:solidFill>
                  <a:schemeClr val="bg1"/>
                </a:solidFill>
              </a:rPr>
              <a:t>4</a:t>
            </a:r>
            <a:endParaRPr lang="ru-RU" sz="4000" baseline="-25000" dirty="0">
              <a:solidFill>
                <a:schemeClr val="bg1"/>
              </a:solidFill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0" y="0"/>
            <a:ext cx="899160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b="1" dirty="0"/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Сполуки з </a:t>
            </a:r>
            <a:r>
              <a:rPr lang="uk-UA" sz="3200" b="1" dirty="0" err="1" smtClean="0">
                <a:solidFill>
                  <a:schemeClr val="bg1"/>
                </a:solidFill>
              </a:rPr>
              <a:t>йонним</a:t>
            </a:r>
            <a:r>
              <a:rPr lang="uk-UA" sz="3200" b="1" dirty="0" smtClean="0">
                <a:solidFill>
                  <a:schemeClr val="bg1"/>
                </a:solidFill>
              </a:rPr>
              <a:t> типом хімічного зв'язку виникають, коли взаємодіють атоми типового </a:t>
            </a:r>
            <a:r>
              <a:rPr lang="uk-UA" sz="3200" b="1" dirty="0" smtClean="0">
                <a:solidFill>
                  <a:srgbClr val="F94168"/>
                </a:solidFill>
              </a:rPr>
              <a:t>металу і неметалу.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7" name="Picture 20" descr="НО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0" y="4860759"/>
            <a:ext cx="2421414" cy="199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2" descr="СО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998" y="5157789"/>
            <a:ext cx="1975944" cy="17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C:\Documents and Settings\User\Рабочий стол\фото програми\38 дис кислот лугів та солей\гідроксид йо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7773" y="3237641"/>
            <a:ext cx="1394459" cy="954315"/>
          </a:xfrm>
          <a:prstGeom prst="rect">
            <a:avLst/>
          </a:prstGeom>
          <a:noFill/>
        </p:spPr>
      </p:pic>
      <p:sp>
        <p:nvSpPr>
          <p:cNvPr id="33" name="Oval 98"/>
          <p:cNvSpPr>
            <a:spLocks noChangeArrowheads="1"/>
          </p:cNvSpPr>
          <p:nvPr/>
        </p:nvSpPr>
        <p:spPr bwMode="auto">
          <a:xfrm>
            <a:off x="3222171" y="3300663"/>
            <a:ext cx="885373" cy="838200"/>
          </a:xfrm>
          <a:prstGeom prst="ellipse">
            <a:avLst/>
          </a:prstGeom>
          <a:gradFill flip="none" rotWithShape="1">
            <a:gsLst>
              <a:gs pos="0">
                <a:srgbClr val="9BFFFF"/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</a:rPr>
              <a:t>Na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84802" y="1776854"/>
            <a:ext cx="555171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До </a:t>
            </a:r>
            <a:r>
              <a:rPr lang="uk-UA" sz="3200" dirty="0" err="1" smtClean="0">
                <a:solidFill>
                  <a:srgbClr val="FF0000"/>
                </a:solidFill>
              </a:rPr>
              <a:t>йонних</a:t>
            </a:r>
            <a:r>
              <a:rPr lang="uk-UA" sz="3200" dirty="0" smtClean="0"/>
              <a:t> сполук належать</a:t>
            </a:r>
            <a:endParaRPr lang="uk-UA" sz="3200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232224" y="2471057"/>
            <a:ext cx="1843314" cy="957943"/>
          </a:xfrm>
          <a:prstGeom prst="rightArrow">
            <a:avLst>
              <a:gd name="adj1" fmla="val 71212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Основні оксиди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grpSp>
        <p:nvGrpSpPr>
          <p:cNvPr id="41" name="Group 96"/>
          <p:cNvGrpSpPr>
            <a:grpSpLocks/>
          </p:cNvGrpSpPr>
          <p:nvPr/>
        </p:nvGrpSpPr>
        <p:grpSpPr bwMode="auto">
          <a:xfrm>
            <a:off x="6442444" y="2308695"/>
            <a:ext cx="1861881" cy="947157"/>
            <a:chOff x="275" y="1876"/>
            <a:chExt cx="326" cy="215"/>
          </a:xfrm>
        </p:grpSpPr>
        <p:sp>
          <p:nvSpPr>
            <p:cNvPr id="42" name="Oval 98"/>
            <p:cNvSpPr>
              <a:spLocks noChangeArrowheads="1"/>
            </p:cNvSpPr>
            <p:nvPr/>
          </p:nvSpPr>
          <p:spPr bwMode="auto">
            <a:xfrm>
              <a:off x="275" y="1905"/>
              <a:ext cx="151" cy="186"/>
            </a:xfrm>
            <a:prstGeom prst="ellipse">
              <a:avLst/>
            </a:prstGeom>
            <a:gradFill flip="none" rotWithShape="1">
              <a:gsLst>
                <a:gs pos="0">
                  <a:srgbClr val="89FFFC"/>
                </a:gs>
                <a:gs pos="17000">
                  <a:srgbClr val="00E6E1"/>
                </a:gs>
                <a:gs pos="60000">
                  <a:srgbClr val="008986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EC7F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Mg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99"/>
            <p:cNvSpPr>
              <a:spLocks noChangeArrowheads="1"/>
            </p:cNvSpPr>
            <p:nvPr/>
          </p:nvSpPr>
          <p:spPr bwMode="auto">
            <a:xfrm>
              <a:off x="431" y="1876"/>
              <a:ext cx="170" cy="213"/>
            </a:xfrm>
            <a:prstGeom prst="ellipse">
              <a:avLst/>
            </a:prstGeom>
            <a:gradFill flip="none" rotWithShape="1">
              <a:gsLst>
                <a:gs pos="0">
                  <a:srgbClr val="E2F1FE"/>
                </a:gs>
                <a:gs pos="50000">
                  <a:srgbClr val="82B1FE"/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EC7F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226671" y="2575968"/>
            <a:ext cx="1377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Mg</a:t>
            </a:r>
            <a:r>
              <a:rPr lang="uk-UA" sz="4000" dirty="0" smtClean="0">
                <a:solidFill>
                  <a:schemeClr val="bg1"/>
                </a:solidFill>
              </a:rPr>
              <a:t>О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33599" y="2586857"/>
            <a:ext cx="134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Cu</a:t>
            </a:r>
            <a:r>
              <a:rPr lang="uk-UA" sz="4000" dirty="0" smtClean="0">
                <a:solidFill>
                  <a:schemeClr val="bg1"/>
                </a:solidFill>
              </a:rPr>
              <a:t>О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275766" y="3429000"/>
            <a:ext cx="1349829" cy="678543"/>
          </a:xfrm>
          <a:prstGeom prst="rightArrow">
            <a:avLst>
              <a:gd name="adj1" fmla="val 71212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луги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18343" y="3429000"/>
            <a:ext cx="163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Na</a:t>
            </a:r>
            <a:r>
              <a:rPr lang="uk-UA" sz="4000" dirty="0" smtClean="0">
                <a:solidFill>
                  <a:schemeClr val="bg1"/>
                </a:solidFill>
              </a:rPr>
              <a:t>О</a:t>
            </a:r>
            <a:r>
              <a:rPr lang="en-US" sz="4000" dirty="0" smtClean="0">
                <a:solidFill>
                  <a:schemeClr val="bg1"/>
                </a:solidFill>
              </a:rPr>
              <a:t>H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pic>
        <p:nvPicPr>
          <p:cNvPr id="51" name="Picture 3" descr="C:\Documents and Settings\User\Рабочий стол\фото програми\38 дис кислот лугів та солей\гідроксид йо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2339" y="3247571"/>
            <a:ext cx="1511661" cy="954315"/>
          </a:xfrm>
          <a:prstGeom prst="rect">
            <a:avLst/>
          </a:prstGeom>
          <a:noFill/>
        </p:spPr>
      </p:pic>
      <p:pic>
        <p:nvPicPr>
          <p:cNvPr id="54" name="Picture 3" descr="C:\Documents and Settings\User\Рабочий стол\фото програми\38 дис кислот лугів та солей\гідроксид йо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2339" y="4176485"/>
            <a:ext cx="1511661" cy="954315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4862285" y="3907971"/>
            <a:ext cx="239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Mg(</a:t>
            </a:r>
            <a:r>
              <a:rPr lang="uk-UA" sz="4000" dirty="0" smtClean="0">
                <a:solidFill>
                  <a:schemeClr val="bg1"/>
                </a:solidFill>
              </a:rPr>
              <a:t>О</a:t>
            </a:r>
            <a:r>
              <a:rPr lang="en-US" sz="4000" dirty="0" smtClean="0">
                <a:solidFill>
                  <a:schemeClr val="bg1"/>
                </a:solidFill>
              </a:rPr>
              <a:t>H)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endParaRPr lang="ru-RU" sz="4000" baseline="-25000" dirty="0">
              <a:solidFill>
                <a:schemeClr val="bg1"/>
              </a:solidFill>
            </a:endParaRPr>
          </a:p>
        </p:txBody>
      </p:sp>
      <p:sp>
        <p:nvSpPr>
          <p:cNvPr id="62" name="Oval 98"/>
          <p:cNvSpPr>
            <a:spLocks noChangeArrowheads="1"/>
          </p:cNvSpPr>
          <p:nvPr/>
        </p:nvSpPr>
        <p:spPr bwMode="auto">
          <a:xfrm>
            <a:off x="2162629" y="5069305"/>
            <a:ext cx="892627" cy="794466"/>
          </a:xfrm>
          <a:prstGeom prst="ellipse">
            <a:avLst/>
          </a:prstGeom>
          <a:gradFill flip="none" rotWithShape="1">
            <a:gsLst>
              <a:gs pos="0">
                <a:srgbClr val="9BFFFF"/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</a:rPr>
              <a:t>Na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Oval 98"/>
          <p:cNvSpPr>
            <a:spLocks noChangeArrowheads="1"/>
          </p:cNvSpPr>
          <p:nvPr/>
        </p:nvSpPr>
        <p:spPr bwMode="auto">
          <a:xfrm>
            <a:off x="2165684" y="5951622"/>
            <a:ext cx="867803" cy="819294"/>
          </a:xfrm>
          <a:prstGeom prst="ellipse">
            <a:avLst/>
          </a:prstGeom>
          <a:gradFill flip="none" rotWithShape="1">
            <a:gsLst>
              <a:gs pos="0">
                <a:srgbClr val="9BFFFF"/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</a:rPr>
              <a:t>Na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283028" y="4292600"/>
            <a:ext cx="1349829" cy="678543"/>
          </a:xfrm>
          <a:prstGeom prst="rightArrow">
            <a:avLst>
              <a:gd name="adj1" fmla="val 71212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</a:t>
            </a:r>
            <a:r>
              <a:rPr lang="ru-RU" sz="2400" b="1" dirty="0" err="1" smtClean="0">
                <a:solidFill>
                  <a:schemeClr val="tx1"/>
                </a:solidFill>
              </a:rPr>
              <a:t>ол</a:t>
            </a:r>
            <a:r>
              <a:rPr lang="uk-UA" sz="2400" b="1" dirty="0" smtClean="0">
                <a:solidFill>
                  <a:schemeClr val="tx1"/>
                </a:solidFill>
              </a:rPr>
              <a:t>і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85472" y="4313992"/>
            <a:ext cx="1464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</a:t>
            </a:r>
            <a:r>
              <a:rPr lang="de-DE" sz="4000" dirty="0" smtClean="0">
                <a:solidFill>
                  <a:schemeClr val="bg1"/>
                </a:solidFill>
              </a:rPr>
              <a:t>a</a:t>
            </a:r>
            <a:r>
              <a:rPr lang="uk-UA" sz="4000" dirty="0" smtClean="0">
                <a:solidFill>
                  <a:schemeClr val="bg1"/>
                </a:solidFill>
              </a:rPr>
              <a:t>С</a:t>
            </a:r>
            <a:r>
              <a:rPr lang="en-US" sz="4000" dirty="0" smtClean="0">
                <a:solidFill>
                  <a:schemeClr val="bg1"/>
                </a:solidFill>
              </a:rPr>
              <a:t>l</a:t>
            </a:r>
            <a:endParaRPr lang="ru-RU" sz="4000" baseline="-25000" dirty="0">
              <a:solidFill>
                <a:schemeClr val="bg1"/>
              </a:solidFill>
            </a:endParaRPr>
          </a:p>
        </p:txBody>
      </p:sp>
      <p:sp>
        <p:nvSpPr>
          <p:cNvPr id="66" name="Oval 98"/>
          <p:cNvSpPr>
            <a:spLocks noChangeArrowheads="1"/>
          </p:cNvSpPr>
          <p:nvPr/>
        </p:nvSpPr>
        <p:spPr bwMode="auto">
          <a:xfrm>
            <a:off x="5529943" y="5951622"/>
            <a:ext cx="812798" cy="783006"/>
          </a:xfrm>
          <a:prstGeom prst="ellipse">
            <a:avLst/>
          </a:prstGeom>
          <a:gradFill flip="none" rotWithShape="1">
            <a:gsLst>
              <a:gs pos="15000">
                <a:srgbClr val="AFFFAF"/>
              </a:gs>
              <a:gs pos="31000">
                <a:srgbClr val="00E600"/>
              </a:gs>
              <a:gs pos="100000">
                <a:srgbClr val="007E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3260831" y="2294021"/>
            <a:ext cx="1843460" cy="956986"/>
            <a:chOff x="276" y="1877"/>
            <a:chExt cx="327" cy="194"/>
          </a:xfrm>
        </p:grpSpPr>
        <p:sp>
          <p:nvSpPr>
            <p:cNvPr id="39" name="Oval 98"/>
            <p:cNvSpPr>
              <a:spLocks noChangeArrowheads="1"/>
            </p:cNvSpPr>
            <p:nvPr/>
          </p:nvSpPr>
          <p:spPr bwMode="auto">
            <a:xfrm>
              <a:off x="276" y="1902"/>
              <a:ext cx="160" cy="167"/>
            </a:xfrm>
            <a:prstGeom prst="ellipse">
              <a:avLst/>
            </a:prstGeom>
            <a:gradFill flip="none" rotWithShape="1">
              <a:gsLst>
                <a:gs pos="12000">
                  <a:srgbClr val="7979FF"/>
                </a:gs>
                <a:gs pos="37000">
                  <a:srgbClr val="6161FF"/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EC7F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 smtClean="0">
                  <a:solidFill>
                    <a:sysClr val="windowText" lastClr="000000"/>
                  </a:solidFill>
                </a:rPr>
                <a:t>Cu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val 99"/>
            <p:cNvSpPr>
              <a:spLocks noChangeArrowheads="1"/>
            </p:cNvSpPr>
            <p:nvPr/>
          </p:nvSpPr>
          <p:spPr bwMode="auto">
            <a:xfrm>
              <a:off x="431" y="1877"/>
              <a:ext cx="172" cy="194"/>
            </a:xfrm>
            <a:prstGeom prst="ellipse">
              <a:avLst/>
            </a:prstGeom>
            <a:gradFill flip="none" rotWithShape="1">
              <a:gsLst>
                <a:gs pos="0">
                  <a:srgbClr val="E2F1FE"/>
                </a:gs>
                <a:gs pos="50000">
                  <a:srgbClr val="82B1FE"/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EC7F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</a:t>
              </a:r>
            </a:p>
          </p:txBody>
        </p:sp>
      </p:grpSp>
      <p:sp>
        <p:nvSpPr>
          <p:cNvPr id="50" name="Oval 98"/>
          <p:cNvSpPr>
            <a:spLocks noChangeArrowheads="1"/>
          </p:cNvSpPr>
          <p:nvPr/>
        </p:nvSpPr>
        <p:spPr bwMode="auto">
          <a:xfrm>
            <a:off x="6972941" y="3785938"/>
            <a:ext cx="887692" cy="851760"/>
          </a:xfrm>
          <a:prstGeom prst="ellipse">
            <a:avLst/>
          </a:prstGeom>
          <a:gradFill flip="none" rotWithShape="1">
            <a:gsLst>
              <a:gs pos="0">
                <a:srgbClr val="89FFFC"/>
              </a:gs>
              <a:gs pos="17000">
                <a:srgbClr val="00E6E1"/>
              </a:gs>
              <a:gs pos="60000">
                <a:srgbClr val="00898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EC7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Mg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28" grpId="0" animBg="1"/>
      <p:bldP spid="33" grpId="0" animBg="1"/>
      <p:bldP spid="36" grpId="0" animBg="1"/>
      <p:bldP spid="37" grpId="0" animBg="1"/>
      <p:bldP spid="46" grpId="0"/>
      <p:bldP spid="47" grpId="0"/>
      <p:bldP spid="48" grpId="0" animBg="1"/>
      <p:bldP spid="49" grpId="0"/>
      <p:bldP spid="61" grpId="0"/>
      <p:bldP spid="62" grpId="0" animBg="1"/>
      <p:bldP spid="63" grpId="0" animBg="1"/>
      <p:bldP spid="64" grpId="0" animBg="1"/>
      <p:bldP spid="65" grpId="0"/>
      <p:bldP spid="66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0" y="0"/>
            <a:ext cx="89916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/>
              <a:t> 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Йони з </a:t>
            </a:r>
            <a:r>
              <a:rPr lang="uk-UA" sz="3200" b="1" dirty="0" smtClean="0">
                <a:solidFill>
                  <a:srgbClr val="FFFF00"/>
                </a:solidFill>
              </a:rPr>
              <a:t>позитивним</a:t>
            </a:r>
            <a:r>
              <a:rPr lang="uk-UA" sz="3200" b="1" dirty="0" smtClean="0">
                <a:solidFill>
                  <a:schemeClr val="bg1"/>
                </a:solidFill>
              </a:rPr>
              <a:t> зарядом у цих сполуках є </a:t>
            </a:r>
            <a:r>
              <a:rPr lang="uk-UA" sz="3200" b="1" dirty="0" smtClean="0">
                <a:solidFill>
                  <a:srgbClr val="FFFF00"/>
                </a:solidFill>
              </a:rPr>
              <a:t>катіони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89FFFC"/>
                </a:solidFill>
              </a:rPr>
              <a:t>металічних елементів</a:t>
            </a:r>
            <a:endParaRPr lang="uk-UA" sz="3200" b="1" dirty="0">
              <a:solidFill>
                <a:srgbClr val="89FFFC"/>
              </a:solidFill>
            </a:endParaRPr>
          </a:p>
        </p:txBody>
      </p:sp>
      <p:pic>
        <p:nvPicPr>
          <p:cNvPr id="3" name="Picture 20" descr="НО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701" y="5410201"/>
            <a:ext cx="1869950" cy="154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2" descr="СО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4604657"/>
            <a:ext cx="1638300" cy="151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48227" y="1948233"/>
            <a:ext cx="134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Cu</a:t>
            </a:r>
            <a:r>
              <a:rPr lang="uk-UA" sz="4000" baseline="30000" dirty="0" smtClean="0">
                <a:solidFill>
                  <a:schemeClr val="bg1"/>
                </a:solidFill>
              </a:rPr>
              <a:t>2+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8" name="Oval 98"/>
          <p:cNvSpPr>
            <a:spLocks noChangeArrowheads="1"/>
          </p:cNvSpPr>
          <p:nvPr/>
        </p:nvSpPr>
        <p:spPr bwMode="auto">
          <a:xfrm>
            <a:off x="1254313" y="1066800"/>
            <a:ext cx="966374" cy="931237"/>
          </a:xfrm>
          <a:prstGeom prst="ellipse">
            <a:avLst/>
          </a:prstGeom>
          <a:gradFill flip="none" rotWithShape="1">
            <a:gsLst>
              <a:gs pos="12000">
                <a:srgbClr val="7979FF"/>
              </a:gs>
              <a:gs pos="37000">
                <a:srgbClr val="6161FF"/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EC7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</a:rPr>
              <a:t>Cu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98"/>
          <p:cNvSpPr>
            <a:spLocks noChangeArrowheads="1"/>
          </p:cNvSpPr>
          <p:nvPr/>
        </p:nvSpPr>
        <p:spPr bwMode="auto">
          <a:xfrm>
            <a:off x="3120571" y="1104900"/>
            <a:ext cx="972458" cy="941615"/>
          </a:xfrm>
          <a:prstGeom prst="ellipse">
            <a:avLst/>
          </a:prstGeom>
          <a:gradFill flip="none" rotWithShape="1">
            <a:gsLst>
              <a:gs pos="0">
                <a:srgbClr val="9BFFFF"/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ysClr val="windowText" lastClr="000000"/>
                </a:solidFill>
              </a:rPr>
              <a:t>Na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3314" y="1959433"/>
            <a:ext cx="116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Na</a:t>
            </a:r>
            <a:r>
              <a:rPr lang="uk-UA" sz="4000" baseline="30000" dirty="0" smtClean="0">
                <a:solidFill>
                  <a:schemeClr val="bg1"/>
                </a:solidFill>
              </a:rPr>
              <a:t>+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11" name="Oval 98"/>
          <p:cNvSpPr>
            <a:spLocks noChangeArrowheads="1"/>
          </p:cNvSpPr>
          <p:nvPr/>
        </p:nvSpPr>
        <p:spPr bwMode="auto">
          <a:xfrm>
            <a:off x="5181017" y="1104900"/>
            <a:ext cx="944012" cy="941614"/>
          </a:xfrm>
          <a:prstGeom prst="ellipse">
            <a:avLst/>
          </a:prstGeom>
          <a:gradFill flip="none" rotWithShape="1">
            <a:gsLst>
              <a:gs pos="0">
                <a:srgbClr val="89FFFC"/>
              </a:gs>
              <a:gs pos="17000">
                <a:srgbClr val="00E6E1"/>
              </a:gs>
              <a:gs pos="60000">
                <a:srgbClr val="00898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EC7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Mg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8314" y="196669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Mg</a:t>
            </a:r>
            <a:r>
              <a:rPr lang="en-US" sz="4000" baseline="30000" dirty="0" smtClean="0">
                <a:solidFill>
                  <a:schemeClr val="bg1"/>
                </a:solidFill>
              </a:rPr>
              <a:t>2</a:t>
            </a:r>
            <a:r>
              <a:rPr lang="uk-UA" sz="4000" baseline="30000" dirty="0" smtClean="0">
                <a:solidFill>
                  <a:schemeClr val="bg1"/>
                </a:solidFill>
              </a:rPr>
              <a:t>+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13" name="Oval 98"/>
          <p:cNvSpPr>
            <a:spLocks noChangeArrowheads="1"/>
          </p:cNvSpPr>
          <p:nvPr/>
        </p:nvSpPr>
        <p:spPr bwMode="auto">
          <a:xfrm>
            <a:off x="6836228" y="1104900"/>
            <a:ext cx="972457" cy="970643"/>
          </a:xfrm>
          <a:prstGeom prst="ellipse">
            <a:avLst/>
          </a:prstGeom>
          <a:gradFill flip="none" rotWithShape="1">
            <a:gsLst>
              <a:gs pos="15000">
                <a:srgbClr val="AFFFAF"/>
              </a:gs>
              <a:gs pos="31000">
                <a:srgbClr val="00E600"/>
              </a:gs>
              <a:gs pos="100000">
                <a:srgbClr val="007E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8459" y="1937662"/>
            <a:ext cx="98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K</a:t>
            </a:r>
            <a:r>
              <a:rPr lang="uk-UA" sz="4000" baseline="30000" dirty="0" smtClean="0">
                <a:solidFill>
                  <a:schemeClr val="bg1"/>
                </a:solidFill>
              </a:rPr>
              <a:t>+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74172" y="2597482"/>
            <a:ext cx="5552859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/>
              <a:t> </a:t>
            </a:r>
            <a:r>
              <a:rPr lang="uk-UA" sz="3200" b="1" dirty="0" smtClean="0"/>
              <a:t>Йони з негативним зарядом </a:t>
            </a:r>
            <a:r>
              <a:rPr lang="uk-UA" sz="3200" b="1" dirty="0" smtClean="0">
                <a:solidFill>
                  <a:srgbClr val="FF0000"/>
                </a:solidFill>
              </a:rPr>
              <a:t>аніони </a:t>
            </a:r>
            <a:r>
              <a:rPr lang="uk-UA" sz="3200" b="1" dirty="0" smtClean="0">
                <a:solidFill>
                  <a:schemeClr val="bg1"/>
                </a:solidFill>
              </a:rPr>
              <a:t>в </a:t>
            </a:r>
            <a:r>
              <a:rPr lang="uk-UA" sz="3200" b="1" dirty="0" smtClean="0">
                <a:solidFill>
                  <a:srgbClr val="89FFFC"/>
                </a:solidFill>
              </a:rPr>
              <a:t>оксидах</a:t>
            </a:r>
            <a:endParaRPr lang="uk-UA" sz="3200" b="1" dirty="0">
              <a:solidFill>
                <a:srgbClr val="89FFFC"/>
              </a:solidFill>
            </a:endParaRPr>
          </a:p>
        </p:txBody>
      </p:sp>
      <p:sp>
        <p:nvSpPr>
          <p:cNvPr id="16" name="Oval 99"/>
          <p:cNvSpPr>
            <a:spLocks noChangeArrowheads="1"/>
          </p:cNvSpPr>
          <p:nvPr/>
        </p:nvSpPr>
        <p:spPr bwMode="auto">
          <a:xfrm>
            <a:off x="7130219" y="2647951"/>
            <a:ext cx="925229" cy="934356"/>
          </a:xfrm>
          <a:prstGeom prst="ellipse">
            <a:avLst/>
          </a:prstGeom>
          <a:gradFill flip="none" rotWithShape="1">
            <a:gsLst>
              <a:gs pos="0">
                <a:srgbClr val="E2F1FE"/>
              </a:gs>
              <a:gs pos="50000">
                <a:srgbClr val="82B1FE"/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EC7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7314" y="2958945"/>
            <a:ext cx="120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О</a:t>
            </a:r>
            <a:r>
              <a:rPr lang="uk-UA" sz="4000" baseline="30000" dirty="0" smtClean="0">
                <a:solidFill>
                  <a:schemeClr val="bg1"/>
                </a:solidFill>
              </a:rPr>
              <a:t>2─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95943" y="3849340"/>
            <a:ext cx="508725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/>
              <a:t> </a:t>
            </a:r>
            <a:r>
              <a:rPr lang="uk-UA" sz="3200" b="1" dirty="0" smtClean="0"/>
              <a:t>Йони з негативним зарядом </a:t>
            </a:r>
            <a:r>
              <a:rPr lang="uk-UA" sz="3200" b="1" dirty="0" smtClean="0">
                <a:solidFill>
                  <a:srgbClr val="FF0000"/>
                </a:solidFill>
              </a:rPr>
              <a:t>аніони </a:t>
            </a:r>
            <a:r>
              <a:rPr lang="uk-UA" sz="3200" b="1" dirty="0" smtClean="0">
                <a:solidFill>
                  <a:schemeClr val="bg1"/>
                </a:solidFill>
              </a:rPr>
              <a:t>в </a:t>
            </a:r>
            <a:r>
              <a:rPr lang="uk-UA" sz="3200" b="1" dirty="0" smtClean="0">
                <a:solidFill>
                  <a:srgbClr val="89FFFC"/>
                </a:solidFill>
              </a:rPr>
              <a:t> лугах</a:t>
            </a:r>
            <a:endParaRPr lang="uk-UA" sz="3200" b="1" dirty="0">
              <a:solidFill>
                <a:srgbClr val="89FFF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6514" y="39515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О</a:t>
            </a:r>
            <a:r>
              <a:rPr lang="en-US" sz="4000" dirty="0" smtClean="0">
                <a:solidFill>
                  <a:schemeClr val="bg1"/>
                </a:solidFill>
              </a:rPr>
              <a:t>H</a:t>
            </a:r>
            <a:r>
              <a:rPr lang="en-US" sz="4000" baseline="30000" dirty="0" smtClean="0">
                <a:solidFill>
                  <a:schemeClr val="bg1"/>
                </a:solidFill>
              </a:rPr>
              <a:t>─</a:t>
            </a:r>
            <a:endParaRPr lang="ru-RU" sz="4000" baseline="30000" dirty="0">
              <a:solidFill>
                <a:schemeClr val="bg1"/>
              </a:solidFill>
            </a:endParaRPr>
          </a:p>
        </p:txBody>
      </p:sp>
      <p:pic>
        <p:nvPicPr>
          <p:cNvPr id="20" name="Picture 3" descr="C:\Documents and Settings\User\Рабочий стол\фото програми\38 дис кислот лугів та солей\гідроксид йо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824" y="3625516"/>
            <a:ext cx="1511661" cy="1040827"/>
          </a:xfrm>
          <a:prstGeom prst="rect">
            <a:avLst/>
          </a:prstGeom>
          <a:noFill/>
        </p:spPr>
      </p:pic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75771" y="5482197"/>
            <a:ext cx="4055597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/>
              <a:t> </a:t>
            </a:r>
            <a:r>
              <a:rPr lang="uk-UA" sz="3200" b="1" dirty="0" smtClean="0"/>
              <a:t>Йони  кислотних залишків у солях</a:t>
            </a:r>
            <a:endParaRPr lang="uk-UA" sz="3200" b="1" dirty="0">
              <a:solidFill>
                <a:srgbClr val="89FFFC"/>
              </a:solidFill>
            </a:endParaRPr>
          </a:p>
        </p:txBody>
      </p:sp>
      <p:sp>
        <p:nvSpPr>
          <p:cNvPr id="22" name="Oval 97"/>
          <p:cNvSpPr>
            <a:spLocks noChangeArrowheads="1"/>
          </p:cNvSpPr>
          <p:nvPr/>
        </p:nvSpPr>
        <p:spPr bwMode="auto">
          <a:xfrm>
            <a:off x="4789714" y="5005137"/>
            <a:ext cx="914400" cy="957513"/>
          </a:xfrm>
          <a:prstGeom prst="ellipse">
            <a:avLst/>
          </a:prstGeom>
          <a:gradFill flip="none" rotWithShape="1">
            <a:gsLst>
              <a:gs pos="20000">
                <a:srgbClr val="FFFFA3"/>
              </a:gs>
              <a:gs pos="50000">
                <a:srgbClr val="FFFF29"/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solidFill>
                  <a:sysClr val="windowText" lastClr="000000"/>
                </a:solidFill>
              </a:rPr>
              <a:t>Cl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9999" y="5080000"/>
            <a:ext cx="94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 smtClean="0">
                <a:solidFill>
                  <a:schemeClr val="bg1"/>
                </a:solidFill>
              </a:rPr>
              <a:t>Cl</a:t>
            </a:r>
            <a:r>
              <a:rPr lang="en-US" sz="3600" b="1" kern="0" baseline="30000" dirty="0" smtClean="0">
                <a:solidFill>
                  <a:schemeClr val="bg1"/>
                </a:solidFill>
              </a:rPr>
              <a:t>─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5907314" y="4840515"/>
            <a:ext cx="169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chemeClr val="bg1"/>
                </a:solidFill>
              </a:rPr>
              <a:t>SO</a:t>
            </a:r>
            <a:r>
              <a:rPr lang="en-US" sz="4000" kern="0" baseline="-25000" dirty="0" smtClean="0">
                <a:solidFill>
                  <a:schemeClr val="bg1"/>
                </a:solidFill>
              </a:rPr>
              <a:t>4</a:t>
            </a:r>
            <a:r>
              <a:rPr lang="en-US" sz="4000" kern="0" baseline="30000" dirty="0" smtClean="0">
                <a:solidFill>
                  <a:schemeClr val="bg1"/>
                </a:solidFill>
              </a:rPr>
              <a:t>2</a:t>
            </a:r>
            <a:r>
              <a:rPr lang="en-US" sz="3600" kern="0" baseline="30000" dirty="0" smtClean="0">
                <a:solidFill>
                  <a:schemeClr val="bg1"/>
                </a:solidFill>
              </a:rPr>
              <a:t>─</a:t>
            </a:r>
            <a:endParaRPr lang="uk-UA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4971143" y="5990460"/>
            <a:ext cx="154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chemeClr val="bg1"/>
                </a:solidFill>
              </a:rPr>
              <a:t>NO</a:t>
            </a:r>
            <a:r>
              <a:rPr lang="en-US" sz="4000" kern="0" baseline="-25000" dirty="0" smtClean="0">
                <a:solidFill>
                  <a:schemeClr val="bg1"/>
                </a:solidFill>
              </a:rPr>
              <a:t>3</a:t>
            </a:r>
            <a:r>
              <a:rPr lang="en-US" sz="3600" kern="0" baseline="30000" dirty="0" smtClean="0">
                <a:solidFill>
                  <a:schemeClr val="bg1"/>
                </a:solidFill>
              </a:rPr>
              <a:t>─</a:t>
            </a:r>
            <a:endParaRPr lang="uk-UA" baseline="30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5" grpId="0" animBg="1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скреншоти програми хімія-9\24-йонний звязок\2000-01-06 01 13 11.png"/>
          <p:cNvPicPr>
            <a:picLocks noChangeAspect="1" noChangeArrowheads="1"/>
          </p:cNvPicPr>
          <p:nvPr/>
        </p:nvPicPr>
        <p:blipFill>
          <a:blip r:embed="rId2"/>
          <a:srcRect b="6173"/>
          <a:stretch>
            <a:fillRect/>
          </a:stretch>
        </p:blipFill>
        <p:spPr bwMode="auto">
          <a:xfrm>
            <a:off x="1732547" y="396744"/>
            <a:ext cx="5673075" cy="386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Box 35"/>
          <p:cNvSpPr txBox="1">
            <a:spLocks noChangeArrowheads="1"/>
          </p:cNvSpPr>
          <p:nvPr/>
        </p:nvSpPr>
        <p:spPr bwMode="auto">
          <a:xfrm>
            <a:off x="0" y="4549676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>
                <a:solidFill>
                  <a:sysClr val="windowText" lastClr="000000"/>
                </a:solidFill>
              </a:rPr>
              <a:t> </a:t>
            </a:r>
            <a:r>
              <a:rPr lang="uk-UA" sz="3200" b="1" dirty="0">
                <a:solidFill>
                  <a:sysClr val="windowText" lastClr="000000"/>
                </a:solidFill>
              </a:rPr>
              <a:t>  </a:t>
            </a:r>
            <a:r>
              <a:rPr lang="uk-UA" sz="3200" b="1" dirty="0" smtClean="0">
                <a:solidFill>
                  <a:sysClr val="windowText" lastClr="000000"/>
                </a:solidFill>
              </a:rPr>
              <a:t> Сполуки</a:t>
            </a:r>
            <a:r>
              <a:rPr lang="uk-UA" sz="3200" b="1" dirty="0">
                <a:solidFill>
                  <a:sysClr val="windowText" lastClr="000000"/>
                </a:solidFill>
              </a:rPr>
              <a:t>, у яких існує </a:t>
            </a:r>
            <a:r>
              <a:rPr lang="uk-UA" sz="3200" b="1" dirty="0" err="1">
                <a:solidFill>
                  <a:sysClr val="windowText" lastClr="000000"/>
                </a:solidFill>
              </a:rPr>
              <a:t>йоний</a:t>
            </a:r>
            <a:r>
              <a:rPr lang="uk-UA" sz="3200" b="1" dirty="0">
                <a:solidFill>
                  <a:sysClr val="windowText" lastClr="000000"/>
                </a:solidFill>
              </a:rPr>
              <a:t> зв’язок, називают</a:t>
            </a:r>
            <a:r>
              <a:rPr lang="uk-UA" sz="3200" b="1" dirty="0">
                <a:solidFill>
                  <a:schemeClr val="bg1"/>
                </a:solidFill>
              </a:rPr>
              <a:t>ь  </a:t>
            </a:r>
            <a:r>
              <a:rPr lang="uk-UA" sz="3200" b="1" dirty="0" err="1">
                <a:solidFill>
                  <a:srgbClr val="F94168"/>
                </a:solidFill>
              </a:rPr>
              <a:t>йонними</a:t>
            </a:r>
            <a:r>
              <a:rPr lang="uk-UA" sz="3200" b="1" dirty="0" smtClean="0">
                <a:solidFill>
                  <a:srgbClr val="F94168"/>
                </a:solidFill>
              </a:rPr>
              <a:t>.  </a:t>
            </a:r>
            <a:br>
              <a:rPr lang="uk-UA" sz="3200" b="1" dirty="0" smtClean="0">
                <a:solidFill>
                  <a:srgbClr val="F94168"/>
                </a:solidFill>
              </a:rPr>
            </a:br>
            <a:r>
              <a:rPr lang="uk-UA" sz="3200" b="1" dirty="0" smtClean="0">
                <a:solidFill>
                  <a:sysClr val="windowText" lastClr="000000"/>
                </a:solidFill>
              </a:rPr>
              <a:t>    Всі </a:t>
            </a:r>
            <a:r>
              <a:rPr lang="uk-UA" sz="3200" b="1" dirty="0">
                <a:solidFill>
                  <a:sysClr val="windowText" lastClr="000000"/>
                </a:solidFill>
              </a:rPr>
              <a:t>вони в твердому стані ― кристалічні речовини.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5344909</TotalTime>
  <Words>438</Words>
  <Application>Microsoft PowerPoint</Application>
  <PresentationFormat>Экран (4:3)</PresentationFormat>
  <Paragraphs>91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Оформление по умолчанию</vt:lpstr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Олександр</cp:lastModifiedBy>
  <cp:revision>156</cp:revision>
  <cp:lastPrinted>1601-01-01T00:00:00Z</cp:lastPrinted>
  <dcterms:created xsi:type="dcterms:W3CDTF">2003-06-06T05:31:35Z</dcterms:created>
  <dcterms:modified xsi:type="dcterms:W3CDTF">2018-03-02T14:39:13Z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