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74" r:id="rId8"/>
    <p:sldId id="275" r:id="rId9"/>
    <p:sldId id="265" r:id="rId10"/>
    <p:sldId id="268" r:id="rId11"/>
    <p:sldId id="269" r:id="rId12"/>
    <p:sldId id="261" r:id="rId13"/>
    <p:sldId id="263" r:id="rId14"/>
    <p:sldId id="264" r:id="rId15"/>
    <p:sldId id="270" r:id="rId16"/>
    <p:sldId id="266" r:id="rId17"/>
    <p:sldId id="267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058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1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43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022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91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76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28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259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77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64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77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47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55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18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00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78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457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CC55FC-6825-4B74-AE98-9EF63929FA47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574126-A5F0-44E6-934D-2557B6599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44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7383"/>
            <a:ext cx="5866228" cy="5536641"/>
          </a:xfrm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Базові принципи 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синтетичних процесів у клітинах та організмах</a:t>
            </a:r>
          </a:p>
        </p:txBody>
      </p:sp>
      <p:pic>
        <p:nvPicPr>
          <p:cNvPr id="1026" name="Picture 2" descr="Органела — Вікіпедія">
            <a:extLst>
              <a:ext uri="{FF2B5EF4-FFF2-40B4-BE49-F238E27FC236}">
                <a16:creationId xmlns:a16="http://schemas.microsoft.com/office/drawing/2014/main" id="{F6DB663D-9CBA-4D30-8470-D722E43C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16" y="0"/>
            <a:ext cx="7029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507957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синтетичні процеси в клітинах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1155032"/>
            <a:ext cx="12192000" cy="5702968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Пластичний обмін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це утворення складних органічних речовин з більш простих.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Саме в процесі пластичного обміну утворюються всі біополімери і клітинні структури живих організмів.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Різновидами пластичного обміну є процеси фотосинтезу й хемосинтезу, оскільки під час них складні органічні речовини утворюються з неорганічних.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реакцій пластичного обміну своїх клітин як гетеротрофні, так і автотрофні організми використовують зовнішні джерела енергії та атоми Карбону. Різниця полягає в джерелах, з яких вони їх отримують: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Автотрофи отримують Карбон з неорганічних речовин (вуглекислого газу) за рахунок енергії сонячного світла.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гетеротрофи — з органічних речовин інших живих організмів за рахунок окиснення частини цих речовин. </a:t>
            </a:r>
          </a:p>
        </p:txBody>
      </p:sp>
    </p:spTree>
    <p:extLst>
      <p:ext uri="{BB962C8B-B14F-4D97-AF65-F5344CB8AC3E}">
        <p14:creationId xmlns:p14="http://schemas.microsoft.com/office/powerpoint/2010/main" val="295232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7962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Особливості перебігу окремих процесів анаболізму  (пластичного обміну)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3198" t="56639" r="29396" b="22743"/>
          <a:stretch/>
        </p:blipFill>
        <p:spPr>
          <a:xfrm>
            <a:off x="1" y="1800664"/>
            <a:ext cx="12192000" cy="4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5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1999" cy="108321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ОКРЕМІ ПРОЦЕСИ ЖИТТЄДІЯЛЬНОСТІ КЛІТИНИ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3297" t="26886" r="29206" b="42472"/>
          <a:stretch/>
        </p:blipFill>
        <p:spPr>
          <a:xfrm>
            <a:off x="248195" y="978569"/>
            <a:ext cx="11730446" cy="58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0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3851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ОКРЕМІ ПРОЦЕСИ ЖИТТЄДІЯЛЬНОСТІ КЛІТИНИ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3321" t="57013" r="29121" b="25787"/>
          <a:stretch/>
        </p:blipFill>
        <p:spPr>
          <a:xfrm>
            <a:off x="94601" y="1776549"/>
            <a:ext cx="12002798" cy="37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4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3241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ОКРЕМІ ПРОЦЕСИ ЖИТТЄДІЯЛЬНОСТІ КЛІТИНИ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3443" t="35268" r="29201" b="47069"/>
          <a:stretch/>
        </p:blipFill>
        <p:spPr>
          <a:xfrm>
            <a:off x="143731" y="1632857"/>
            <a:ext cx="11891388" cy="37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5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267325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схожість процесів обміну в різних організмів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1267326"/>
            <a:ext cx="12191999" cy="5590674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клітинах рослин, тварин і грибів основні біохімічні процеси відбуваються однаково.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Однаково відбуваються процеси клітинного дихання, у тому числі реакції гліколізу та циклу Кребса.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усіх організмах нуклеїнові кислоти і білки синтезуються за однаковою схемою.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процесах цього синтезу задіяні однакові комплекси ферментів.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 й процеси регуляції є дуже схожими.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хоча такі біохімічні процеси не є абсолютно тотожними, але послідовність основних реакцій у всіх випадках є однаковою.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Учені вважають це наслідком того, що всі еукаріотичні клітини мають спільного предка, у клітинах якого всі ці біохімічні процеси вже відбувалися. </a:t>
            </a:r>
          </a:p>
        </p:txBody>
      </p:sp>
    </p:spTree>
    <p:extLst>
      <p:ext uri="{BB962C8B-B14F-4D97-AF65-F5344CB8AC3E}">
        <p14:creationId xmlns:p14="http://schemas.microsoft.com/office/powerpoint/2010/main" val="103163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1469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Взаємозв’язок пластичного та енергетичного обміну на прикладі рослинної клітини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625" t="34412" r="28332" b="35605"/>
          <a:stretch/>
        </p:blipFill>
        <p:spPr>
          <a:xfrm>
            <a:off x="433137" y="1910975"/>
            <a:ext cx="11536027" cy="48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47536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ПЕРЕТВОРЕННЯ  РЕЧОВИН  У  КЛІТИНІ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0205" t="36423" r="29632" b="32794"/>
          <a:stretch/>
        </p:blipFill>
        <p:spPr>
          <a:xfrm>
            <a:off x="192505" y="1390573"/>
            <a:ext cx="11839074" cy="55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7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475873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Наслідки порушення обміну речовин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1475874"/>
            <a:ext cx="12191999" cy="5382126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Порушення обміну речовин можуть виникати з різних причин.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Наприклад, нестача вітамінів у їжі призводить до гіповітамінозів у людини, і тоді розвиваються такі захворювання, як рахіт, цинга або бері-бері.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Нестача або надлишок певних хімічних елементів може призводити й до порушення обміну речовин у рослин.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Найчастіше це призводить до зниження інтенсивності росту або пошкодження листків рослин.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Також порушення можуть виникати внаслідок генетичних змін — мутацій.</a:t>
            </a:r>
          </a:p>
        </p:txBody>
      </p:sp>
    </p:spTree>
    <p:extLst>
      <p:ext uri="{BB962C8B-B14F-4D97-AF65-F5344CB8AC3E}">
        <p14:creationId xmlns:p14="http://schemas.microsoft.com/office/powerpoint/2010/main" val="7913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узагальнення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Синтетичні процеси активно відбуваються в багатьох органелах клітин. Біохімічним процесом, який об’єднує їх між собою і з процесами енергетичного обміну, є цикл Кребса. Головні біохімічні процеси в клітинах різних організмів схожі між собою. А їх порушення призводить до важких наслідків.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034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71599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Самостійна робота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305" t="45444" r="33348" b="38350"/>
          <a:stretch/>
        </p:blipFill>
        <p:spPr>
          <a:xfrm>
            <a:off x="147554" y="1645919"/>
            <a:ext cx="11896891" cy="38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удова клітини&quot; стенд в кабінет біології (арт.435) | Elitclass">
            <a:extLst>
              <a:ext uri="{FF2B5EF4-FFF2-40B4-BE49-F238E27FC236}">
                <a16:creationId xmlns:a16="http://schemas.microsoft.com/office/drawing/2014/main" id="{1362F407-BBF3-445D-95F3-26D33F9F613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3438" r="11212" b="11957"/>
          <a:stretch/>
        </p:blipFill>
        <p:spPr bwMode="auto">
          <a:xfrm>
            <a:off x="126607" y="198086"/>
            <a:ext cx="11901269" cy="65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9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2340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Фразеологічний диктант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62148"/>
            <a:ext cx="12192000" cy="6204857"/>
          </a:xfrm>
        </p:spPr>
        <p:txBody>
          <a:bodyPr>
            <a:normAutofit/>
          </a:bodyPr>
          <a:lstStyle/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1.Обмін речовин та енергії у клітині забезпечує підтримання ___________ . 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2.Обмін речовин складається із двох процесів - _____________ і _____________. 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3.Сукупність реакцій розщеплення складних органічних сполук до більш простих молекул із виділенням енергії – це ___________. 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4.Частина цієї енергії йде на синтез _________. 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Розщеплення органічних речовин здійснюються в _____________без участі кисню і в __________ за участю кисню. 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_____________ – це організми, які можуть жити  і розвиватись лише за наявності в середовищі вільного кисню. 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__________ - це організми, які не потребують кисню для нормальної життєдіяльності.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8.Вони бувають____________ і ____________.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9._____________ - це синтез власних органічних сполук з отриманих поживних речовин, що відбувається з використанням енергії. </a:t>
            </a:r>
          </a:p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10.Значення процесу полягає забезпеченні клітини  _________________.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17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1934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відповіді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14846"/>
            <a:ext cx="11917680" cy="5643154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Гомеостазу.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Асиміляції і дисиміляції.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Дисиміляція.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Молекул АТФ.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В цитоплазмі і мітохондріях.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Аеробні організми.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Анаеробні організми.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Облігатними і факультативними.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Асиміляція.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Будівельним матеріалом.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755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991" t="38072" r="27803" b="16129"/>
          <a:stretch/>
        </p:blipFill>
        <p:spPr>
          <a:xfrm>
            <a:off x="143690" y="169816"/>
            <a:ext cx="11887201" cy="65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9827" t="32732" r="21309" b="43337"/>
          <a:stretch/>
        </p:blipFill>
        <p:spPr>
          <a:xfrm>
            <a:off x="261256" y="483325"/>
            <a:ext cx="11727228" cy="58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7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C1BF6-23EB-4FD8-A8BE-A226BF2C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78633"/>
          </a:xfrm>
        </p:spPr>
        <p:txBody>
          <a:bodyPr/>
          <a:lstStyle/>
          <a:p>
            <a:r>
              <a:rPr lang="ru-RU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ПОРІВНЯЛЬНА ХАРАКТЕРИСТИКА </a:t>
            </a:r>
            <a:br>
              <a:rPr lang="ru-RU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дихання та фотосинтезу</a:t>
            </a:r>
            <a:endParaRPr lang="uk-UA" dirty="0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60A07357-9FD7-47FD-8AEF-A021504B8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0475"/>
              </p:ext>
            </p:extLst>
          </p:nvPr>
        </p:nvGraphicFramePr>
        <p:xfrm>
          <a:off x="98474" y="1139484"/>
          <a:ext cx="11943471" cy="5486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7824">
                  <a:extLst>
                    <a:ext uri="{9D8B030D-6E8A-4147-A177-3AD203B41FA5}">
                      <a16:colId xmlns:a16="http://schemas.microsoft.com/office/drawing/2014/main" val="1565660690"/>
                    </a:ext>
                  </a:extLst>
                </a:gridCol>
                <a:gridCol w="4096639">
                  <a:extLst>
                    <a:ext uri="{9D8B030D-6E8A-4147-A177-3AD203B41FA5}">
                      <a16:colId xmlns:a16="http://schemas.microsoft.com/office/drawing/2014/main" val="1658626462"/>
                    </a:ext>
                  </a:extLst>
                </a:gridCol>
                <a:gridCol w="4549008">
                  <a:extLst>
                    <a:ext uri="{9D8B030D-6E8A-4147-A177-3AD203B41FA5}">
                      <a16:colId xmlns:a16="http://schemas.microsoft.com/office/drawing/2014/main" val="2182563250"/>
                    </a:ext>
                  </a:extLst>
                </a:gridCol>
              </a:tblGrid>
              <a:tr h="414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Ознаки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Дихання 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Фотосинтез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364076"/>
                  </a:ext>
                </a:extLst>
              </a:tr>
              <a:tr h="848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 в клітині, де відбувається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Мітохондрії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Хлоропласти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343318"/>
                  </a:ext>
                </a:extLst>
              </a:tr>
              <a:tr h="414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Світло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потрібно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Потрібно для 1 фази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674194"/>
                  </a:ext>
                </a:extLst>
              </a:tr>
              <a:tr h="414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Кисень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Поглинається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Виділяється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519729"/>
                  </a:ext>
                </a:extLst>
              </a:tr>
              <a:tr h="84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Органічні речовини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Розкладаються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Утворюються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967558"/>
                  </a:ext>
                </a:extLst>
              </a:tr>
              <a:tr h="414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Енергія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Виділяється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Поглинаються 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844370"/>
                  </a:ext>
                </a:extLst>
              </a:tr>
              <a:tr h="848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Значення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енергією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Накопичення поживних речовин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289063"/>
                  </a:ext>
                </a:extLst>
              </a:tr>
              <a:tr h="128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яких організмів характерний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Майже у всіх живих організмів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Рослин (фотоавтотрофів)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30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79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6FF7D-364A-4E7D-A6B7-FE90D80A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42868"/>
          </a:xfrm>
        </p:spPr>
        <p:txBody>
          <a:bodyPr/>
          <a:lstStyle/>
          <a:p>
            <a:r>
              <a:rPr lang="ru-RU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ПОРІВНЯЛЬНА ХАРАКТЕРИСТИКА </a:t>
            </a:r>
            <a:br>
              <a:rPr lang="ru-RU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ХЕМО- І ФОТОСИНТЕЗУ</a:t>
            </a:r>
            <a:endParaRPr lang="uk-UA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95A3D2C3-EC4C-4173-8213-D14521E8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20451"/>
              </p:ext>
            </p:extLst>
          </p:nvPr>
        </p:nvGraphicFramePr>
        <p:xfrm>
          <a:off x="112542" y="1350499"/>
          <a:ext cx="12079458" cy="5434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6486">
                  <a:extLst>
                    <a:ext uri="{9D8B030D-6E8A-4147-A177-3AD203B41FA5}">
                      <a16:colId xmlns:a16="http://schemas.microsoft.com/office/drawing/2014/main" val="3389768582"/>
                    </a:ext>
                  </a:extLst>
                </a:gridCol>
                <a:gridCol w="4026486">
                  <a:extLst>
                    <a:ext uri="{9D8B030D-6E8A-4147-A177-3AD203B41FA5}">
                      <a16:colId xmlns:a16="http://schemas.microsoft.com/office/drawing/2014/main" val="1883846515"/>
                    </a:ext>
                  </a:extLst>
                </a:gridCol>
                <a:gridCol w="4026486">
                  <a:extLst>
                    <a:ext uri="{9D8B030D-6E8A-4147-A177-3AD203B41FA5}">
                      <a16:colId xmlns:a16="http://schemas.microsoft.com/office/drawing/2014/main" val="2634675221"/>
                    </a:ext>
                  </a:extLst>
                </a:gridCol>
              </a:tblGrid>
              <a:tr h="702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Ознаки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Фотосинтез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Хемосинтез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643171"/>
                  </a:ext>
                </a:extLst>
              </a:tr>
              <a:tr h="702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Джерело енергії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Світло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Хімічні реакції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706520"/>
                  </a:ext>
                </a:extLst>
              </a:tr>
              <a:tr h="14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 в клітині, де відбувається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Хлоропласти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поверхні клітин (на цитоплазматичній мембрані)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529213"/>
                  </a:ext>
                </a:extLst>
              </a:tr>
              <a:tr h="702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Пігменти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Хлорофіл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039417"/>
                  </a:ext>
                </a:extLst>
              </a:tr>
              <a:tr h="91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 відбувається з киснем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Виділяється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Використовується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794759"/>
                  </a:ext>
                </a:extLst>
              </a:tr>
              <a:tr h="913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яких організмів характерний</a:t>
                      </a:r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Рослин (фотоавтотрофів)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Бактерій (хемоавтотрофів)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70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6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78823"/>
            <a:ext cx="6577263" cy="647917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КЛІТИНА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 лат.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cellula –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комірка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– елементарна відкрита біологічна система із власним метаболізмом та процесами життєдіяльності, що здійснюються у взаємозв’язку із навколишнім середовищем. Основними принципами життєдіяльності клітини є відкритість, упорядкованість, взаємозв’язок із зовнішнім середовищем, структурно-функціональна цілісність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00" t="32789" r="47368" b="39000"/>
          <a:stretch/>
        </p:blipFill>
        <p:spPr>
          <a:xfrm>
            <a:off x="6224337" y="1673974"/>
            <a:ext cx="5967663" cy="479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851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88</TotalTime>
  <Words>731</Words>
  <Application>Microsoft Office PowerPoint</Application>
  <PresentationFormat>Широкий екран</PresentationFormat>
  <Paragraphs>98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3" baseType="lpstr">
      <vt:lpstr>Arial</vt:lpstr>
      <vt:lpstr>Tw Cen MT</vt:lpstr>
      <vt:lpstr>Капля</vt:lpstr>
      <vt:lpstr>Базові принципи  синтетичних процесів у клітинах та організмах</vt:lpstr>
      <vt:lpstr>Самостійна робота</vt:lpstr>
      <vt:lpstr>Фразеологічний диктант</vt:lpstr>
      <vt:lpstr>відповіді</vt:lpstr>
      <vt:lpstr>Презентація PowerPoint</vt:lpstr>
      <vt:lpstr>Презентація PowerPoint</vt:lpstr>
      <vt:lpstr>ПОРІВНЯЛЬНА ХАРАКТЕРИСТИКА  дихання та фотосинтезу</vt:lpstr>
      <vt:lpstr>ПОРІВНЯЛЬНА ХАРАКТЕРИСТИКА  ХЕМО- І ФОТОСИНТЕЗУ</vt:lpstr>
      <vt:lpstr>Презентація PowerPoint</vt:lpstr>
      <vt:lpstr>Основні синтетичні процеси в клітинах</vt:lpstr>
      <vt:lpstr>Особливості перебігу окремих процесів анаболізму  (пластичного обміну)</vt:lpstr>
      <vt:lpstr>ОКРЕМІ ПРОЦЕСИ ЖИТТЄДІЯЛЬНОСТІ КЛІТИНИ</vt:lpstr>
      <vt:lpstr>ОКРЕМІ ПРОЦЕСИ ЖИТТЄДІЯЛЬНОСТІ КЛІТИНИ</vt:lpstr>
      <vt:lpstr>ОКРЕМІ ПРОЦЕСИ ЖИТТЄДІЯЛЬНОСТІ КЛІТИНИ</vt:lpstr>
      <vt:lpstr>схожість процесів обміну в різних організмів </vt:lpstr>
      <vt:lpstr>Взаємозв’язок пластичного та енергетичного обміну на прикладі рослинної клітини</vt:lpstr>
      <vt:lpstr>ПЕРЕТВОРЕННЯ  РЕЧОВИН  У  КЛІТИНІ</vt:lpstr>
      <vt:lpstr>Наслідки порушення обміну речовин </vt:lpstr>
      <vt:lpstr>узагальнення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Базові принципи синтетичних процесів у клітинах та організмах</dc:title>
  <dc:creator>User</dc:creator>
  <cp:lastModifiedBy>Таня</cp:lastModifiedBy>
  <cp:revision>9</cp:revision>
  <dcterms:created xsi:type="dcterms:W3CDTF">2020-11-26T06:12:19Z</dcterms:created>
  <dcterms:modified xsi:type="dcterms:W3CDTF">2020-11-27T13:16:00Z</dcterms:modified>
</cp:coreProperties>
</file>