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56" r:id="rId2"/>
    <p:sldId id="270" r:id="rId3"/>
    <p:sldId id="257" r:id="rId4"/>
    <p:sldId id="258" r:id="rId5"/>
    <p:sldId id="259" r:id="rId6"/>
    <p:sldId id="260" r:id="rId7"/>
    <p:sldId id="271" r:id="rId8"/>
    <p:sldId id="263" r:id="rId9"/>
    <p:sldId id="265" r:id="rId10"/>
    <p:sldId id="266" r:id="rId11"/>
    <p:sldId id="268" r:id="rId12"/>
    <p:sldId id="269" r:id="rId13"/>
    <p:sldId id="272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87A39-6DC4-4E6F-9A7E-DCE665DD4AEF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D2FA-7C86-4D71-BE9E-EB179B40F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8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4D2FA-7C86-4D71-BE9E-EB179B40F5A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64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33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2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069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23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6431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52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349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9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4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3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16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5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08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4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9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41C0F-B596-492C-8707-E03383E2361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E473E8-3677-4229-9A4C-382FBE7C4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1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R70Ji_UHEZE&amp;t=4s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hyperlink" Target="https://www.youtube.com/watch?v=7tyllXANKDU&amp;t=121s" TargetMode="Externa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329" y="1428750"/>
            <a:ext cx="7766936" cy="2279186"/>
          </a:xfrm>
        </p:spPr>
        <p:txBody>
          <a:bodyPr/>
          <a:lstStyle/>
          <a:p>
            <a:pPr algn="ctr"/>
            <a:r>
              <a:rPr lang="uk-UA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 про гальванічний елемент як хімічне джерело електричного струму </a:t>
            </a:r>
            <a:endParaRPr lang="ru-RU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9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82613" y="381000"/>
            <a:ext cx="6589712" cy="1281112"/>
          </a:xfrm>
        </p:spPr>
        <p:txBody>
          <a:bodyPr>
            <a:normAutofit/>
          </a:bodyPr>
          <a:lstStyle/>
          <a:p>
            <a:r>
              <a:rPr lang="uk-UA" alt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 процеси, що відбуваються під час роботи батарейки:</a:t>
            </a:r>
            <a:endParaRPr lang="uk-UA" altLang="ru-RU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52501" y="1470026"/>
            <a:ext cx="9134474" cy="5040313"/>
          </a:xfrm>
        </p:spPr>
        <p:txBody>
          <a:bodyPr rtlCol="0">
            <a:normAutofit/>
          </a:bodyPr>
          <a:lstStyle/>
          <a:p>
            <a:pPr>
              <a:buClr>
                <a:srgbClr val="0000CC"/>
              </a:buClr>
              <a:buFont typeface="Wingdings" panose="05000000000000000000" pitchFamily="2" charset="2"/>
              <a:buChar char="ü"/>
              <a:defRPr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Цинк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зазнає окиснення: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− 2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корпус елемента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середини поступово руйнується. </a:t>
            </a:r>
            <a:endParaRPr lang="uk-UA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ü"/>
              <a:defRPr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графітовому катоді відновлюється Манган: М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=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ü"/>
              <a:defRPr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Протікає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реакція:    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 + 2MnO</a:t>
            </a:r>
            <a:r>
              <a:rPr lang="en-US" sz="30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+ 2NH</a:t>
            </a:r>
            <a:r>
              <a:rPr lang="en-US" sz="30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 = 2MnO(OH) + ZnCl</a:t>
            </a:r>
            <a:r>
              <a:rPr lang="en-US" sz="30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2NH</a:t>
            </a:r>
            <a:r>
              <a:rPr lang="en-US" sz="30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sz="3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00CC"/>
              </a:buClr>
              <a:buFont typeface="Wingdings" panose="05000000000000000000" pitchFamily="2" charset="2"/>
              <a:buChar char="ü"/>
              <a:defRPr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полюсах елемента створюється напруга в 1,5 В. </a:t>
            </a:r>
          </a:p>
          <a:p>
            <a:pPr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8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Місце для вмісту 2"/>
          <p:cNvSpPr>
            <a:spLocks noGrp="1"/>
          </p:cNvSpPr>
          <p:nvPr>
            <p:ph idx="1"/>
          </p:nvPr>
        </p:nvSpPr>
        <p:spPr>
          <a:xfrm>
            <a:off x="711201" y="425450"/>
            <a:ext cx="8489949" cy="23320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altLang="ru-RU" sz="28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</a:t>
            </a:r>
            <a:r>
              <a:rPr lang="uk-UA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alt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відновлюване </a:t>
            </a:r>
            <a:r>
              <a:rPr lang="uk-UA" alt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 струму</a:t>
            </a:r>
            <a:r>
              <a:rPr lang="uk-UA" alt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alt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акумуляторі речовини, що витрачаються під час споживання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струму, акумулюються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електродах. Тому його можна повернути в первісний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стан, якщо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ззовні крізь нього пропустити електричний струм. 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Рисунок 6" descr="PLATIN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89" y="4282778"/>
            <a:ext cx="2889249" cy="220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666" y="1950740"/>
            <a:ext cx="3126853" cy="2528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145" y="2491965"/>
            <a:ext cx="2343149" cy="1312163"/>
          </a:xfrm>
          <a:prstGeom prst="rect">
            <a:avLst/>
          </a:prstGeom>
        </p:spPr>
      </p:pic>
      <p:pic>
        <p:nvPicPr>
          <p:cNvPr id="2052" name="Picture 4" descr="Выбираем внешний аккумулятор для планшета и телефона Ответ от iCover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7" y="4261427"/>
            <a:ext cx="2856199" cy="190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лог » Аккумуляторы, батареи, батарейки и батарееч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9" y="3148047"/>
            <a:ext cx="2815296" cy="200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7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054101" y="409575"/>
            <a:ext cx="2932112" cy="676275"/>
          </a:xfrm>
        </p:spPr>
        <p:txBody>
          <a:bodyPr/>
          <a:lstStyle/>
          <a:p>
            <a:r>
              <a:rPr lang="uk-UA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uk-UA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Місце для вмісту 2"/>
          <p:cNvSpPr>
            <a:spLocks noGrp="1"/>
          </p:cNvSpPr>
          <p:nvPr>
            <p:ph idx="1"/>
          </p:nvPr>
        </p:nvSpPr>
        <p:spPr>
          <a:xfrm>
            <a:off x="690562" y="1204911"/>
            <a:ext cx="9267825" cy="5295901"/>
          </a:xfrm>
        </p:spPr>
        <p:txBody>
          <a:bodyPr>
            <a:noAutofit/>
          </a:bodyPr>
          <a:lstStyle/>
          <a:p>
            <a:pPr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Пристрої, які виробляють електричний струм завдяки перебігу в них окисно-відновних реакцій, називають хімічними джерелами струму. </a:t>
            </a: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хімічних джерел струму належать гальванічні елементи. Головними їхніми складниками є активний метал, який виступає відновником, і деякі сполуки - окисники. </a:t>
            </a: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Гальванічний елемент є основою батарейки. </a:t>
            </a: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Інший вид хімічного джерела струму — акумулятор. Завдяки перебігу оборотної окисно - відновної реакції його можна багаторазово заряджати. </a:t>
            </a: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Зростаюче використання хімічних джерел струму потребує налагодження сфери їх утилізації.</a:t>
            </a:r>
            <a:endParaRPr lang="uk-UA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5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6263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Електрохімічні реакції </a:t>
            </a:r>
            <a:r>
              <a:rPr lang="uk-UA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тести для підготовки до ЗНО</a:t>
            </a:r>
            <a:endParaRPr lang="uk-UA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85863"/>
            <a:ext cx="8596668" cy="5243512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0000CC"/>
              </a:buClr>
              <a:buAutoNum type="arabicPeriod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правильно зображено процес корозії металів на рисунках 1 і 2?</a:t>
            </a:r>
          </a:p>
          <a:p>
            <a:pPr marL="457200" indent="-457200">
              <a:buAutoNum type="arabicPeriod"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00CC"/>
              </a:buClr>
              <a:buAutoNum type="arabicPeriod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Найтонші зліпки та копії виготовляються електролітичним способом, що має назву: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0000CC"/>
              </a:buClr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гальванопластика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0000CC"/>
              </a:buClr>
              <a:buNone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гальваностегія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0000CC"/>
              </a:buClr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оцинковування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0000CC"/>
              </a:buClr>
              <a:buNone/>
            </a:pP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нікелювання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590675"/>
            <a:ext cx="4762500" cy="2476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48793" y="2043023"/>
            <a:ext cx="36953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лише на рис. 1</a:t>
            </a:r>
          </a:p>
          <a:p>
            <a:r>
              <a:rPr lang="uk-UA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лише на рис. 2</a:t>
            </a:r>
          </a:p>
          <a:p>
            <a:r>
              <a:rPr lang="uk-UA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на обох</a:t>
            </a:r>
          </a:p>
          <a:p>
            <a:r>
              <a:rPr lang="uk-UA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 на обох</a:t>
            </a:r>
            <a:endParaRPr lang="uk-UA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00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6263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Електрохімічні реакції </a:t>
            </a:r>
            <a:r>
              <a:rPr lang="uk-UA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тести для підготовки до ЗНО</a:t>
            </a:r>
            <a:endParaRPr lang="uk-UA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85863"/>
            <a:ext cx="8596668" cy="5243512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0000CC"/>
              </a:buClr>
              <a:buFont typeface="+mj-lt"/>
              <a:buAutoNum type="arabicPeriod" startAt="3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Проаналізуйте наведену схему гальванічного елемента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endParaRPr lang="uk-UA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2" y="2100261"/>
            <a:ext cx="4756356" cy="30861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33690" y="1762126"/>
            <a:ext cx="490284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Укажіть ПОМИЛКОВЕ твердження щодо його роботи.</a:t>
            </a:r>
          </a:p>
          <a:p>
            <a:pPr marL="357188" indent="-357188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/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цинковому електроді катіони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n-US" sz="2200" b="0" i="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відновлюються</a:t>
            </a:r>
            <a:r>
              <a:rPr lang="ru-RU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7188" indent="-357188"/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мідному електроді катіони </a:t>
            </a:r>
            <a:r>
              <a:rPr lang="en-US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sz="2200" b="0" i="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відновлюються.</a:t>
            </a:r>
          </a:p>
          <a:p>
            <a:pPr marL="357188" indent="-357188"/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Маса цинкового електрода поступово зменшується.</a:t>
            </a:r>
          </a:p>
          <a:p>
            <a:pPr marL="357188" indent="-357188"/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  </a:t>
            </a:r>
            <a:r>
              <a:rPr lang="uk-UA" sz="2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Маса мідного електрода поступово збільшується.</a:t>
            </a:r>
            <a:endParaRPr lang="uk-UA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3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6669" cy="1320800"/>
          </a:xfrm>
        </p:spPr>
        <p:txBody>
          <a:bodyPr>
            <a:noAutofit/>
          </a:bodyPr>
          <a:lstStyle/>
          <a:p>
            <a:r>
              <a:rPr lang="uk-UA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Гальванічний елемент </a:t>
            </a:r>
            <a:r>
              <a:rPr lang="uk-UA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пристрій , у якому енергія хімічного перетворення (екзотермічної окисно-відновної реакції) перетворюється на електричну енергію.</a:t>
            </a:r>
            <a:endParaRPr lang="uk-UA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Гальванический элеме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374" y="2267767"/>
            <a:ext cx="7375526" cy="4148415"/>
          </a:xfrm>
        </p:spPr>
      </p:pic>
      <p:sp>
        <p:nvSpPr>
          <p:cNvPr id="7" name="Прямоугольник 6"/>
          <p:cNvSpPr/>
          <p:nvPr/>
        </p:nvSpPr>
        <p:spPr>
          <a:xfrm>
            <a:off x="3294865" y="1745734"/>
            <a:ext cx="619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hlinkClick r:id="rId5"/>
              </a:rPr>
              <a:t>https://www.youtube.com/watch?v=R70Ji_UHEZE&amp;t=4s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8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23887" y="160737"/>
            <a:ext cx="79248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uk-UA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Електричний струм - впорядкований рух заряджених частинок</a:t>
            </a:r>
            <a:endParaRPr lang="uk-UA" sz="2000" kern="0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ru-RU" sz="2000" kern="0" dirty="0">
              <a:solidFill>
                <a:srgbClr val="0000CC"/>
              </a:solidFill>
            </a:endParaRPr>
          </a:p>
        </p:txBody>
      </p:sp>
      <p:pic>
        <p:nvPicPr>
          <p:cNvPr id="19459" name="Рисунок 3" descr="Рисунок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92" y="1200152"/>
            <a:ext cx="38576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623887" y="4829175"/>
            <a:ext cx="90773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Для існування електричного струму необхідні наступні умови: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Наявність вільних електричних зарядів в провіднику;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Наявність зовнішнього електричного поля для провідника.</a:t>
            </a:r>
            <a:endParaRPr lang="uk-UA" sz="2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Рисунок 4" descr="09g-i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31" y="1850233"/>
            <a:ext cx="17859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 descr="09g-i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41" y="1778796"/>
            <a:ext cx="1785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71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823913" y="244474"/>
            <a:ext cx="5146674" cy="802481"/>
          </a:xfrm>
        </p:spPr>
        <p:txBody>
          <a:bodyPr/>
          <a:lstStyle/>
          <a:p>
            <a:r>
              <a:rPr lang="uk-UA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відкриття</a:t>
            </a:r>
            <a:endParaRPr lang="uk-UA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Місце для вмісту 2"/>
          <p:cNvSpPr>
            <a:spLocks noGrp="1"/>
          </p:cNvSpPr>
          <p:nvPr>
            <p:ph idx="1"/>
          </p:nvPr>
        </p:nvSpPr>
        <p:spPr>
          <a:xfrm>
            <a:off x="823913" y="1266827"/>
            <a:ext cx="7048500" cy="3990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Італійський фізіолог, професор медицини </a:t>
            </a:r>
            <a:r>
              <a:rPr lang="uk-UA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Болонського університету </a:t>
            </a:r>
            <a:r>
              <a:rPr lang="uk-UA" altLang="ru-RU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Гальвані 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 виявив електричний струм, що виникав у разі контакту різних металів. Він  провів та описав дослід скорочення м’язів задніх кінцівок жаби, закріплених на мідних гачках, під час дотику до них сталевим скальпелем. </a:t>
            </a:r>
            <a:b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25476" y="338931"/>
            <a:ext cx="6589712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uk-UA" alt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650" y="566738"/>
            <a:ext cx="28860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91622" y="853038"/>
            <a:ext cx="8195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uk-UA" alt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Перша електрична батарея з'явилася в 1800 році. Її винайшов італійський фізик </a:t>
            </a:r>
            <a:r>
              <a:rPr lang="uk-UA" altLang="uk-UA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Алессандро Вольта  </a:t>
            </a:r>
            <a:r>
              <a:rPr lang="uk-UA" alt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(1745 - 1827)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524001" y="1379235"/>
            <a:ext cx="18473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uk-UA" sz="9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uk-UA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881439" y="4394201"/>
            <a:ext cx="6429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uk-UA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524001" y="1988835"/>
            <a:ext cx="18473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uk-UA" sz="9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uk-UA" sz="9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uk-UA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9" descr="Вольтов стов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" y="2292599"/>
            <a:ext cx="2249487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кутник 1"/>
          <p:cNvSpPr>
            <a:spLocks noChangeArrowheads="1"/>
          </p:cNvSpPr>
          <p:nvPr/>
        </p:nvSpPr>
        <p:spPr bwMode="auto">
          <a:xfrm>
            <a:off x="2623345" y="2136498"/>
            <a:ext cx="597509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 винайшов оригінальний пристрій, що виробляв електричний струм. Це був немов товстий «бутерброд»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металічних пластин (міді і цинку)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тканини, яка заздалегідь була просякнута розчином сульфатної кислоти.  До першої та останньої пластинок припаювали дротинки. Якщо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занурювали у воду, то на поверхні кожної дротинки починалося виділення газу. Це відбувався електроліз води. Отже, крізь воду проходив електричний струм. Винайдене джерело струму було названо </a:t>
            </a:r>
            <a:r>
              <a:rPr lang="uk-UA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гальванічним елементом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честь Луїджі Гальвані.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6" y="557214"/>
            <a:ext cx="2847975" cy="35433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23913" y="244474"/>
            <a:ext cx="5146674" cy="8024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відкриття</a:t>
            </a:r>
            <a:endParaRPr lang="uk-UA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0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Місце для вмісту 2"/>
          <p:cNvSpPr>
            <a:spLocks noGrp="1"/>
          </p:cNvSpPr>
          <p:nvPr>
            <p:ph idx="1"/>
          </p:nvPr>
        </p:nvSpPr>
        <p:spPr>
          <a:xfrm>
            <a:off x="455247" y="1038573"/>
            <a:ext cx="8269027" cy="1719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1836 році англійський хімік Джон Фредерик Даніель та незалежно від нього німецький і російський фізик-винахідник Б. С. Якобі, запропонували інший елемент, що виробляв електричний струм протягом значно довшого часу.</a:t>
            </a:r>
          </a:p>
        </p:txBody>
      </p:sp>
      <p:sp>
        <p:nvSpPr>
          <p:cNvPr id="22532" name="AutoShape 4" descr="Результат пошуку зображень за запитом Джон Фредерик Даніель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pic>
        <p:nvPicPr>
          <p:cNvPr id="10244" name="Picture 4" descr="Даниель, Джон Фредерик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4083" r="14061" b="20055"/>
          <a:stretch/>
        </p:blipFill>
        <p:spPr bwMode="auto">
          <a:xfrm>
            <a:off x="9863528" y="160338"/>
            <a:ext cx="1978701" cy="24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07559" y="2573755"/>
            <a:ext cx="209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Фредерик </a:t>
            </a:r>
          </a:p>
          <a:p>
            <a:pPr algn="ctr"/>
            <a:r>
              <a:rPr lang="uk-UA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Даніель</a:t>
            </a:r>
            <a:endParaRPr lang="ru-RU" sz="2000" b="1" i="1" dirty="0"/>
          </a:p>
        </p:txBody>
      </p:sp>
      <p:pic>
        <p:nvPicPr>
          <p:cNvPr id="10246" name="Picture 6" descr="Борис Якоб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4884" r="25424" b="12329"/>
          <a:stretch/>
        </p:blipFill>
        <p:spPr bwMode="auto">
          <a:xfrm>
            <a:off x="9919495" y="3831976"/>
            <a:ext cx="1978701" cy="231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07558" y="6142367"/>
            <a:ext cx="2259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Семенович </a:t>
            </a:r>
          </a:p>
          <a:p>
            <a:pPr algn="ctr"/>
            <a:r>
              <a:rPr lang="uk-UA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Якобі</a:t>
            </a:r>
            <a:endParaRPr lang="ru-RU" sz="2000" b="1" i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23913" y="244474"/>
            <a:ext cx="5146674" cy="8024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відкриття</a:t>
            </a:r>
            <a:endParaRPr lang="uk-UA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69" y="2573755"/>
            <a:ext cx="5423982" cy="34358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5932" y="6142367"/>
            <a:ext cx="618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Найпростіший гальванічний елемент Якобі-Даніеля</a:t>
            </a:r>
            <a:endParaRPr lang="uk-UA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471" y="242672"/>
            <a:ext cx="8596668" cy="5569874"/>
          </a:xfrm>
        </p:spPr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  <a:hlinkClick r:id="rId5"/>
              </a:rPr>
              <a:t>https://www.youtube.com/watch?v=7tyllXANKDU&amp;t=12</a:t>
            </a:r>
            <a:r>
              <a:rPr lang="en-US" b="1" dirty="0" smtClean="0">
                <a:hlinkClick r:id="rId5"/>
              </a:rPr>
              <a:t>1s</a:t>
            </a:r>
            <a:endParaRPr lang="ru-RU" b="1" dirty="0"/>
          </a:p>
        </p:txBody>
      </p:sp>
      <p:pic>
        <p:nvPicPr>
          <p:cNvPr id="4" name="Гальванічний елемен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0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37" y="757236"/>
            <a:ext cx="6853238" cy="38549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37" y="5126747"/>
            <a:ext cx="3003018" cy="597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312" y="5707877"/>
            <a:ext cx="3159950" cy="531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243" y="6239196"/>
            <a:ext cx="4762038" cy="581130"/>
          </a:xfrm>
          <a:prstGeom prst="rect">
            <a:avLst/>
          </a:prstGeom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39" y="3466327"/>
            <a:ext cx="17811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6212" y="6142486"/>
            <a:ext cx="4410679" cy="5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096963" y="233363"/>
            <a:ext cx="7732712" cy="1295400"/>
          </a:xfrm>
        </p:spPr>
        <p:txBody>
          <a:bodyPr>
            <a:noAutofit/>
          </a:bodyPr>
          <a:lstStyle/>
          <a:p>
            <a:r>
              <a:rPr lang="uk-UA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гальванічному елементі відбувається</a:t>
            </a:r>
            <a:br>
              <a:rPr lang="uk-UA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типовий електрохімічний процес, що пояснюється </a:t>
            </a:r>
            <a:r>
              <a:rPr lang="uk-UA" alt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окисно-відновними реакціями</a:t>
            </a:r>
            <a:r>
              <a:rPr lang="uk-UA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30275" y="1643064"/>
            <a:ext cx="8066087" cy="4283075"/>
          </a:xfrm>
        </p:spPr>
        <p:txBody>
          <a:bodyPr>
            <a:normAutofit lnSpcReduction="10000"/>
          </a:bodyPr>
          <a:lstStyle/>
          <a:p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Атоми цинку, утрачаючи </a:t>
            </a:r>
            <a:r>
              <a:rPr lang="uk-UA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електрони, окиснюються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перетворюються на катіони Цинку: 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 – 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2ē = 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n-US" altLang="ru-RU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цинковому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електроді концентруються електрони, тому він набуває негативного заряду.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Цинковий електрод називають </a:t>
            </a:r>
            <a:r>
              <a:rPr lang="uk-UA" altLang="ru-RU" sz="22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анодом</a:t>
            </a:r>
            <a:r>
              <a:rPr lang="uk-UA" altLang="ru-RU" sz="22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поверхні мідної пластини електрони захоплюються катіонами Купруму з розчину, відновлюючи їх до атомів міді, які й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осідають на пластині. Відбувається процес відновлення: С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+ 2</a:t>
            </a:r>
            <a:r>
              <a:rPr lang="en-US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  <a:r>
              <a:rPr lang="uk-UA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Мідний електрод унаслідок відновлення набуває позитивного заряду; такий електрод дістав назву </a:t>
            </a:r>
            <a:r>
              <a:rPr lang="uk-UA" altLang="ru-RU" sz="22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катод</a:t>
            </a:r>
            <a:r>
              <a:rPr lang="uk-UA" altLang="ru-RU" sz="2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Сумарне рівняння окисно-відновного перетворення в гальванічному елементі: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altLang="ru-RU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Zn = Сu + Zn</a:t>
            </a:r>
            <a:r>
              <a:rPr lang="ru-RU" altLang="ru-RU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57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1" y="333376"/>
            <a:ext cx="7561263" cy="13668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sz="31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Сухі гальванічні елементи.</a:t>
            </a:r>
            <a:r>
              <a:rPr lang="uk-UA" sz="2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їхніх герметичних оболонках містяться не розчини, а пастоподібні (вологі) суміші речовин.</a:t>
            </a:r>
            <a:endParaRPr lang="uk-UA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Місце для вмісту 2"/>
          <p:cNvSpPr>
            <a:spLocks noGrp="1"/>
          </p:cNvSpPr>
          <p:nvPr>
            <p:ph sz="half" idx="1"/>
          </p:nvPr>
        </p:nvSpPr>
        <p:spPr>
          <a:xfrm>
            <a:off x="571500" y="1700214"/>
            <a:ext cx="6643688" cy="4968875"/>
          </a:xfrm>
        </p:spPr>
        <p:txBody>
          <a:bodyPr>
            <a:normAutofit/>
          </a:bodyPr>
          <a:lstStyle/>
          <a:p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Найпоширеніший серед гальванічних елементів цього типу – манган-цинковий елемент, який винайшов французький хімік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alt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Лекланше </a:t>
            </a:r>
            <a:r>
              <a:rPr lang="uk-UA" alt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1865</a:t>
            </a:r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 (батарейка).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цього елемента зроблено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цинку; він виконує роль  анода (це</a:t>
            </a:r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негативний полюс джерела струму). Всередині метиться волога паста з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манган (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V)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оксиду (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altLang="ru-RU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амоній хлориду (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Cl) 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графітового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порошку. В пасту занурений графітовий стрижень, що виступає катодом (позитивний полюс). Елемент герметизовано смолою або воском.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212" y="1328738"/>
            <a:ext cx="43338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</TotalTime>
  <Words>538</Words>
  <Application>Microsoft Office PowerPoint</Application>
  <PresentationFormat>Широкоэкранный</PresentationFormat>
  <Paragraphs>74</Paragraphs>
  <Slides>14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Поняття про гальванічний елемент як хімічне джерело електричного струму </vt:lpstr>
      <vt:lpstr>Гальванічний елемент – пристрій , у якому енергія хімічного перетворення (екзотермічної окисно-відновної реакції) перетворюється на електричну енергію.</vt:lpstr>
      <vt:lpstr>Презентация PowerPoint</vt:lpstr>
      <vt:lpstr>З історії відкриття</vt:lpstr>
      <vt:lpstr>Презентация PowerPoint</vt:lpstr>
      <vt:lpstr>Презентация PowerPoint</vt:lpstr>
      <vt:lpstr>Презентация PowerPoint</vt:lpstr>
      <vt:lpstr>У гальванічному елементі відбувається типовий електрохімічний процес, що пояснюється окисно-відновними реакціями:  </vt:lpstr>
      <vt:lpstr>Сухі гальванічні елементи. В їхніх герметичних оболонках містяться не розчини, а пастоподібні (вологі) суміші речовин.</vt:lpstr>
      <vt:lpstr>Хімічні процеси, що відбуваються під час роботи батарейки:</vt:lpstr>
      <vt:lpstr>Презентация PowerPoint</vt:lpstr>
      <vt:lpstr>Висновки</vt:lpstr>
      <vt:lpstr>Електрохімічні реакції - тести для підготовки до ЗНО</vt:lpstr>
      <vt:lpstr>Електрохімічні реакції - тести для підготовки до ЗНО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Поняття про гальванічний елемент як хімічне джерело електричного струму </dc:title>
  <dc:creator>user</dc:creator>
  <cp:lastModifiedBy>user</cp:lastModifiedBy>
  <cp:revision>14</cp:revision>
  <dcterms:created xsi:type="dcterms:W3CDTF">2021-11-14T19:05:19Z</dcterms:created>
  <dcterms:modified xsi:type="dcterms:W3CDTF">2021-11-14T21:36:47Z</dcterms:modified>
</cp:coreProperties>
</file>