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42" d="100"/>
          <a:sy n="42" d="100"/>
        </p:scale>
        <p:origin x="9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F923-E25C-4A00-A200-DEE6311FD7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444F-7017-423B-86B8-A7C2E4520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2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F923-E25C-4A00-A200-DEE6311FD7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444F-7017-423B-86B8-A7C2E4520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30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F923-E25C-4A00-A200-DEE6311FD7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444F-7017-423B-86B8-A7C2E4520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9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F923-E25C-4A00-A200-DEE6311FD7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444F-7017-423B-86B8-A7C2E4520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51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F923-E25C-4A00-A200-DEE6311FD7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444F-7017-423B-86B8-A7C2E4520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20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F923-E25C-4A00-A200-DEE6311FD7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444F-7017-423B-86B8-A7C2E4520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48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F923-E25C-4A00-A200-DEE6311FD7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444F-7017-423B-86B8-A7C2E4520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10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F923-E25C-4A00-A200-DEE6311FD7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444F-7017-423B-86B8-A7C2E4520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6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F923-E25C-4A00-A200-DEE6311FD7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444F-7017-423B-86B8-A7C2E4520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6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F923-E25C-4A00-A200-DEE6311FD7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444F-7017-423B-86B8-A7C2E4520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8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F923-E25C-4A00-A200-DEE6311FD7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444F-7017-423B-86B8-A7C2E4520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66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F923-E25C-4A00-A200-DEE6311FD7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444F-7017-423B-86B8-A7C2E4520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45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03425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Ковалентний зв’язок, його утворення.</a:t>
            </a:r>
            <a:br>
              <a:rPr lang="uk-UA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Полярний й неполярний ковалентний зв’язок.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62" y="243885"/>
            <a:ext cx="3430025" cy="235644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71813" y="2306232"/>
            <a:ext cx="8948736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6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650875"/>
            <a:ext cx="10515600" cy="3163888"/>
          </a:xfrm>
        </p:spPr>
        <p:txBody>
          <a:bodyPr>
            <a:normAutofit/>
          </a:bodyPr>
          <a:lstStyle/>
          <a:p>
            <a:pPr algn="ctr"/>
            <a:r>
              <a:rPr lang="uk-UA" altLang="uk-UA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Ковалентний полярний зв’язок</a:t>
            </a:r>
            <a:r>
              <a:rPr lang="en-US" altLang="uk-UA" b="1" i="1" dirty="0">
                <a:latin typeface="Times New Roman" panose="02020603050405020304" pitchFamily="18" charset="0"/>
              </a:rPr>
              <a:t/>
            </a:r>
            <a:br>
              <a:rPr lang="en-US" altLang="uk-UA" b="1" i="1" dirty="0">
                <a:latin typeface="Times New Roman" panose="02020603050405020304" pitchFamily="18" charset="0"/>
              </a:rPr>
            </a:br>
            <a:r>
              <a:rPr lang="uk-UA" altLang="uk-UA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це хімічний зв'язок, в якому одна чи кілька спільних електронних  пар зміщені в бік одного з атомів</a:t>
            </a:r>
            <a:r>
              <a:rPr lang="uk-UA" altLang="uk-UA" dirty="0">
                <a:solidFill>
                  <a:srgbClr val="FF0000"/>
                </a:solidFill>
              </a:rPr>
              <a:t/>
            </a:r>
            <a:br>
              <a:rPr lang="uk-UA" altLang="uk-UA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6906" y="2657475"/>
            <a:ext cx="8358187" cy="39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33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881" y="4872466"/>
            <a:ext cx="2091109" cy="17740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538" y="254453"/>
            <a:ext cx="7715250" cy="802822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225802" y="1172783"/>
            <a:ext cx="1728787" cy="79216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" name="Прямая со стрелкой 5"/>
          <p:cNvCxnSpPr/>
          <p:nvPr/>
        </p:nvCxnSpPr>
        <p:spPr>
          <a:xfrm>
            <a:off x="6096000" y="1172782"/>
            <a:ext cx="2016125" cy="79216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473633" y="1757288"/>
            <a:ext cx="3278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Неполярний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763" y="1757288"/>
            <a:ext cx="3040929" cy="85961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96242" y="2281072"/>
            <a:ext cx="362902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Утворений між атомами неметалічних елементів з однаковою </a:t>
            </a:r>
            <a:r>
              <a:rPr lang="uk-UA" altLang="uk-UA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електронегативністю</a:t>
            </a:r>
            <a:endParaRPr lang="uk-UA" altLang="uk-UA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uk-UA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04025" y="2485328"/>
            <a:ext cx="38290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Утворений між атомами з різною </a:t>
            </a:r>
            <a:r>
              <a:rPr lang="uk-UA" altLang="uk-UA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електронегативністю</a:t>
            </a:r>
            <a:endParaRPr lang="uk-UA" altLang="uk-UA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8660" y="4750419"/>
            <a:ext cx="2402032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19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Виберіть і запишіть окремо речовини з ковалентним неполярним та ковалентним полярним зв</a:t>
            </a:r>
            <a:r>
              <a:rPr lang="en-US" alt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язком</a:t>
            </a:r>
            <a:endParaRPr lang="uk-UA" alt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17725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uk-UA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uk-UA" sz="5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alt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uk-UA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uk-UA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uk-UA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uk-UA" sz="5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en-US" alt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uk-UA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  <a:r>
              <a:rPr lang="en-US" altLang="uk-UA" sz="5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en-US" alt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uk-UA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uk-UA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uk-UA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altLang="uk-UA" sz="5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>
              <a:spcBef>
                <a:spcPct val="0"/>
              </a:spcBef>
              <a:buNone/>
            </a:pPr>
            <a:endParaRPr lang="uk-UA" altLang="uk-UA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  <a:p>
            <a:pPr>
              <a:spcBef>
                <a:spcPct val="0"/>
              </a:spcBef>
              <a:buNone/>
            </a:pPr>
            <a:endParaRPr lang="uk-UA" altLang="uk-UA" dirty="0"/>
          </a:p>
          <a:p>
            <a:pPr>
              <a:spcBef>
                <a:spcPct val="0"/>
              </a:spcBef>
              <a:buFontTx/>
              <a:buNone/>
            </a:pPr>
            <a:endParaRPr lang="uk-UA" altLang="uk-UA" sz="2000" dirty="0"/>
          </a:p>
          <a:p>
            <a:pPr>
              <a:spcBef>
                <a:spcPct val="0"/>
              </a:spcBef>
              <a:buFontTx/>
              <a:buNone/>
            </a:pPr>
            <a:endParaRPr lang="uk-UA" altLang="uk-UA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85838" y="3630008"/>
            <a:ext cx="103679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неполярним зв</a:t>
            </a:r>
            <a:r>
              <a:rPr lang="en-US" alt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uk-UA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язком</a:t>
            </a:r>
            <a:r>
              <a:rPr lang="uk-UA" alt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uk-UA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uk-UA" sz="3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uk-UA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,Cl</a:t>
            </a:r>
            <a:r>
              <a:rPr lang="en-US" altLang="uk-UA" sz="3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uk-UA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altLang="uk-UA" sz="3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uk-UA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,F</a:t>
            </a:r>
            <a:r>
              <a:rPr lang="en-US" altLang="uk-UA" sz="3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altLang="uk-UA" sz="3600" baseline="-25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uk-UA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полярним зв</a:t>
            </a:r>
            <a:r>
              <a:rPr lang="en-US" alt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uk-UA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язком</a:t>
            </a:r>
            <a:r>
              <a:rPr lang="uk-UA" alt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uk-UA" sz="36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uk-UA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altLang="uk-UA" sz="36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uk-UA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SO</a:t>
            </a:r>
            <a:r>
              <a:rPr lang="en-US" altLang="uk-UA" sz="36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uk-UA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altLang="uk-UA" sz="36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uk-UA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uk-UA" sz="36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uk-UA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altLang="uk-UA" sz="36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uk-UA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uk-UA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 інший хімічний зв’язок: </a:t>
            </a:r>
            <a:r>
              <a:rPr lang="en-US" altLang="uk-UA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uk-UA" sz="36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uk-UA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 Fe</a:t>
            </a:r>
            <a:endParaRPr lang="uk-UA" altLang="uk-UA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60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</a:t>
            </a:r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Розсипані</a:t>
            </a:r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атоми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8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Cl</a:t>
            </a:r>
            <a:r>
              <a:rPr lang="en-US" sz="8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8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8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8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8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8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 NH</a:t>
            </a:r>
            <a:r>
              <a:rPr lang="en-US" sz="8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8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20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63" y="553225"/>
            <a:ext cx="8001000" cy="97553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alt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</a:t>
            </a:r>
            <a:r>
              <a:rPr lang="uk-UA" alt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параграфи: </a:t>
            </a:r>
            <a:endParaRPr lang="uk-UA" altLang="uk-UA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Попель</a:t>
            </a:r>
            <a:r>
              <a:rPr lang="uk-UA" alt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uk-UA" alt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alt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 </a:t>
            </a:r>
            <a:r>
              <a:rPr lang="uk-UA" altLang="uk-UA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</a:t>
            </a:r>
            <a:r>
              <a:rPr lang="uk-UA" alt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15</a:t>
            </a:r>
            <a:endParaRPr lang="en-US" altLang="uk-UA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03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4300" y="-71438"/>
            <a:ext cx="12306300" cy="710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88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543175"/>
          </a:xfrm>
        </p:spPr>
        <p:txBody>
          <a:bodyPr>
            <a:normAutofit/>
          </a:bodyPr>
          <a:lstStyle/>
          <a:p>
            <a:pPr algn="ctr"/>
            <a:r>
              <a:rPr lang="uk-UA" altLang="uk-UA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Ковалентний зв'язок - </a:t>
            </a:r>
            <a:r>
              <a:rPr lang="uk-UA" alt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хімічний зв'язок, що виникає в результаті утворення спільних електронних пар</a:t>
            </a:r>
            <a:endParaRPr lang="uk-UA" altLang="uk-U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2647" y="2364700"/>
            <a:ext cx="3810330" cy="2017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177" y="2630609"/>
            <a:ext cx="2993395" cy="22557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6097" y="4424660"/>
            <a:ext cx="292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  хлору С</a:t>
            </a:r>
            <a:r>
              <a:rPr lang="en-US" alt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uk-UA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altLang="uk-UA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8612"/>
            <a:ext cx="10515600" cy="3857625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Ковалентний неполярний зв'язок</a:t>
            </a:r>
            <a:br>
              <a:rPr lang="uk-UA" alt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uk-UA" alt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це зв'язок, в якому відсутнє зміщення спільних електронних пар в бік одного з атомів. </a:t>
            </a:r>
            <a:br>
              <a:rPr lang="uk-UA" alt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uk-UA" alt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Виникає між атомами неметалів з однаковою </a:t>
            </a:r>
            <a:r>
              <a:rPr lang="uk-UA" altLang="uk-UA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електронегативністю</a:t>
            </a:r>
            <a:r>
              <a:rPr lang="uk-UA" alt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r>
              <a:rPr lang="uk-UA" altLang="uk-UA" dirty="0" smtClean="0">
                <a:solidFill>
                  <a:srgbClr val="002060"/>
                </a:solidFill>
              </a:rPr>
              <a:t/>
            </a:r>
            <a:br>
              <a:rPr lang="uk-UA" altLang="uk-UA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4624" y="4028929"/>
            <a:ext cx="2114551" cy="2057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781" y="3900487"/>
            <a:ext cx="2072882" cy="2185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6698" y="4028929"/>
            <a:ext cx="2047067" cy="17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4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475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9050" y="100013"/>
            <a:ext cx="7524750" cy="1590675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uk-UA" altLang="uk-UA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 фтору</a:t>
            </a:r>
            <a:r>
              <a:rPr lang="en-US" altLang="uk-UA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F</a:t>
            </a:r>
            <a:r>
              <a:rPr lang="en-US" altLang="uk-UA" sz="40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uk-UA" sz="40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40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4640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uk-UA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uk-UA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   </a:t>
            </a:r>
            <a:r>
              <a:rPr lang="uk-UA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   </a:t>
            </a:r>
            <a:r>
              <a:rPr lang="uk-UA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F</a:t>
            </a:r>
            <a:r>
              <a:rPr lang="uk-UA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uk-UA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uk-UA" altLang="uk-UA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 формула</a:t>
            </a:r>
            <a:endParaRPr lang="en-US" altLang="uk-UA" sz="18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</a:pPr>
            <a:endParaRPr lang="uk-UA" altLang="uk-UA" sz="4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uk-UA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        +    F      </a:t>
            </a:r>
            <a:r>
              <a:rPr lang="ru-RU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</a:t>
            </a:r>
          </a:p>
          <a:p>
            <a:pPr marL="0" lvl="0" indent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uk-UA" alt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uk-UA" altLang="uk-UA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</a:t>
            </a:r>
            <a:r>
              <a:rPr lang="uk-UA" alt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endParaRPr lang="uk-UA" altLang="uk-UA" sz="1000" b="1" i="1" u="sng" dirty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Одинарний (простий) зв’язок</a:t>
            </a:r>
            <a:endParaRPr lang="ru-RU" altLang="uk-UA" sz="32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797" y="880663"/>
            <a:ext cx="1091279" cy="944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394" y="880663"/>
            <a:ext cx="1091279" cy="944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86" y="895350"/>
            <a:ext cx="1097375" cy="9510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549" y="874567"/>
            <a:ext cx="1097375" cy="9510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101967" y="4118581"/>
            <a:ext cx="111678" cy="1379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4252064" y="4117396"/>
            <a:ext cx="86973" cy="1074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254" y="4506911"/>
            <a:ext cx="103641" cy="1280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485" y="4307961"/>
            <a:ext cx="103641" cy="1280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822" y="4506911"/>
            <a:ext cx="103641" cy="1280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392" y="4697314"/>
            <a:ext cx="103641" cy="1280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986" y="4698951"/>
            <a:ext cx="103641" cy="1280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179" y="4378884"/>
            <a:ext cx="103641" cy="1280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344" y="4096806"/>
            <a:ext cx="103641" cy="12802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212" y="4107100"/>
            <a:ext cx="103641" cy="1280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853" y="4314870"/>
            <a:ext cx="103641" cy="1280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853" y="4522640"/>
            <a:ext cx="103641" cy="1280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774" y="4697314"/>
            <a:ext cx="103641" cy="12802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826" y="4697313"/>
            <a:ext cx="103641" cy="12802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160" y="4107100"/>
            <a:ext cx="103641" cy="12802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8079292" y="4107100"/>
            <a:ext cx="95307" cy="11773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453" y="4314870"/>
            <a:ext cx="103641" cy="12802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1535" y="4506911"/>
            <a:ext cx="103641" cy="12802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078" y="4306322"/>
            <a:ext cx="103641" cy="1280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078" y="4535805"/>
            <a:ext cx="103641" cy="12802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931" y="4096805"/>
            <a:ext cx="103641" cy="12802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133" y="4096804"/>
            <a:ext cx="103641" cy="1280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6544" y="4314870"/>
            <a:ext cx="103641" cy="12802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8058" y="4506910"/>
            <a:ext cx="103641" cy="12802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4528" y="4697313"/>
            <a:ext cx="103641" cy="1280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8684" y="4697313"/>
            <a:ext cx="103641" cy="12802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455" y="4697312"/>
            <a:ext cx="103641" cy="1280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7837" y="4697312"/>
            <a:ext cx="103641" cy="1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698" y="365125"/>
            <a:ext cx="8293101" cy="1325563"/>
          </a:xfrm>
        </p:spPr>
        <p:txBody>
          <a:bodyPr/>
          <a:lstStyle/>
          <a:p>
            <a:r>
              <a:rPr lang="ru-RU" sz="4000" b="1" i="1" cap="all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 </a:t>
            </a:r>
            <a:r>
              <a:rPr lang="ru-RU" sz="4000" b="1" i="1" cap="all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кисню</a:t>
            </a:r>
            <a:r>
              <a:rPr lang="ru-RU" sz="4000" b="1" i="1" cap="all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</a:t>
            </a:r>
            <a:r>
              <a:rPr lang="ru-RU" sz="4000" b="1" i="1" cap="all" baseline="-25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574924" y="1657351"/>
            <a:ext cx="1008063" cy="9144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0000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8567737" y="1547813"/>
            <a:ext cx="1082675" cy="936625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0000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4787899" y="1657351"/>
            <a:ext cx="1081088" cy="936625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0000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7651749" y="1525588"/>
            <a:ext cx="1081088" cy="936625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0000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932237" y="1876426"/>
            <a:ext cx="415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459537" y="1733551"/>
            <a:ext cx="6461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ru-RU" alt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ru-RU" altLang="uk-UA" sz="1800" dirty="0">
              <a:latin typeface="Calibri" panose="020F0502020204030204" pitchFamily="34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941637" y="3270251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727324" y="3484563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2727324" y="3627438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2917824" y="3922713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3060699" y="3922713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3276599" y="3635376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5584824" y="3270251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5797549" y="3490913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5797549" y="3635376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5292724" y="3490913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5581649" y="3922713"/>
            <a:ext cx="71437" cy="7685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5437187" y="3922713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8156574" y="3270251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8299449" y="3270251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8174037" y="3922713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8318499" y="3922713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Oval 28"/>
          <p:cNvSpPr>
            <a:spLocks noChangeArrowheads="1"/>
          </p:cNvSpPr>
          <p:nvPr/>
        </p:nvSpPr>
        <p:spPr bwMode="auto">
          <a:xfrm>
            <a:off x="8605837" y="3490913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8750299" y="3490913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605837" y="3635376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9" name="Oval 31"/>
          <p:cNvSpPr>
            <a:spLocks noChangeArrowheads="1"/>
          </p:cNvSpPr>
          <p:nvPr/>
        </p:nvSpPr>
        <p:spPr bwMode="auto">
          <a:xfrm>
            <a:off x="9037637" y="3275013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" name="Oval 32"/>
          <p:cNvSpPr>
            <a:spLocks noChangeArrowheads="1"/>
          </p:cNvSpPr>
          <p:nvPr/>
        </p:nvSpPr>
        <p:spPr bwMode="auto">
          <a:xfrm>
            <a:off x="8750299" y="3635376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1" name="Oval 33"/>
          <p:cNvSpPr>
            <a:spLocks noChangeArrowheads="1"/>
          </p:cNvSpPr>
          <p:nvPr/>
        </p:nvSpPr>
        <p:spPr bwMode="auto">
          <a:xfrm>
            <a:off x="9182099" y="3275013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2" name="Oval 34"/>
          <p:cNvSpPr>
            <a:spLocks noChangeArrowheads="1"/>
          </p:cNvSpPr>
          <p:nvPr/>
        </p:nvSpPr>
        <p:spPr bwMode="auto">
          <a:xfrm>
            <a:off x="9037637" y="3922713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3" name="Oval 35"/>
          <p:cNvSpPr>
            <a:spLocks noChangeArrowheads="1"/>
          </p:cNvSpPr>
          <p:nvPr/>
        </p:nvSpPr>
        <p:spPr bwMode="auto">
          <a:xfrm>
            <a:off x="9217818" y="3922713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8534399" y="3203576"/>
            <a:ext cx="358775" cy="792162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7896224" y="4010996"/>
            <a:ext cx="1419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ru-RU" alt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ru-RU" alt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alt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О</a:t>
            </a:r>
            <a:endParaRPr lang="uk-UA" alt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3450746" y="5982267"/>
            <a:ext cx="65505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uk-UA" altLang="uk-UA" sz="4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Подвійний </a:t>
            </a:r>
            <a:r>
              <a:rPr lang="uk-UA" altLang="uk-UA" sz="4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en-US" altLang="uk-UA" sz="4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uk-UA" sz="40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язок</a:t>
            </a:r>
            <a:endParaRPr lang="ru-RU" altLang="uk-UA" sz="40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56" y="3057645"/>
            <a:ext cx="1058864" cy="129833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441" y="3203577"/>
            <a:ext cx="959395" cy="98742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324" y="3130789"/>
            <a:ext cx="984252" cy="1064736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5328443" y="3316974"/>
            <a:ext cx="596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193472" y="5237329"/>
            <a:ext cx="5831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  формула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176" y="3231257"/>
            <a:ext cx="719390" cy="85351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472" y="3074375"/>
            <a:ext cx="1005927" cy="96325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6757988" y="4144107"/>
            <a:ext cx="4124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</a:t>
            </a:r>
            <a:r>
              <a:rPr lang="ru-RU" alt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формула:</a:t>
            </a:r>
            <a:endParaRPr lang="uk-UA" alt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0362" y="250825"/>
            <a:ext cx="6372225" cy="1325563"/>
          </a:xfrm>
        </p:spPr>
        <p:txBody>
          <a:bodyPr/>
          <a:lstStyle/>
          <a:p>
            <a:r>
              <a:rPr lang="uk-UA" sz="4000" b="1" i="1" cap="all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 азоту – </a:t>
            </a:r>
            <a:r>
              <a:rPr lang="en-US" sz="4000" b="1" i="1" cap="all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i="1" cap="all" baseline="-25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401094" y="1196975"/>
            <a:ext cx="863600" cy="79216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920456" y="1268412"/>
            <a:ext cx="863600" cy="792163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8305006" y="1196975"/>
            <a:ext cx="863600" cy="79216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7873206" y="1196975"/>
            <a:ext cx="863600" cy="79216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40956" y="132715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uk-UA" sz="3200">
                <a:solidFill>
                  <a:srgbClr val="00206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41281" y="1268412"/>
            <a:ext cx="603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ru-RU" altLang="uk-UA" sz="3600">
                <a:solidFill>
                  <a:srgbClr val="002060"/>
                </a:solidFill>
                <a:latin typeface="Calibri" panose="020F0502020204030204" pitchFamily="34" charset="0"/>
              </a:rPr>
              <a:t>→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ru-RU" altLang="uk-UA" sz="1800">
              <a:latin typeface="Calibri" panose="020F050202020403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616993" y="3644900"/>
            <a:ext cx="65151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endParaRPr lang="uk-UA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904331" y="3644900"/>
            <a:ext cx="71438" cy="71437"/>
          </a:xfrm>
          <a:prstGeom prst="ellipse">
            <a:avLst/>
          </a:prstGeom>
          <a:solidFill>
            <a:srgbClr val="CC00FF"/>
          </a:solidFill>
          <a:ln w="9525">
            <a:solidFill>
              <a:srgbClr val="7AF8CC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3120231" y="3932237"/>
            <a:ext cx="71438" cy="71438"/>
          </a:xfrm>
          <a:prstGeom prst="ellipse">
            <a:avLst/>
          </a:prstGeom>
          <a:solidFill>
            <a:srgbClr val="CC00FF"/>
          </a:solidFill>
          <a:ln w="9525">
            <a:solidFill>
              <a:srgbClr val="7AF8CC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2616994" y="3860800"/>
            <a:ext cx="71437" cy="71437"/>
          </a:xfrm>
          <a:prstGeom prst="ellipse">
            <a:avLst/>
          </a:prstGeom>
          <a:solidFill>
            <a:srgbClr val="CC00FF"/>
          </a:solidFill>
          <a:ln w="9525">
            <a:solidFill>
              <a:srgbClr val="7AF8CC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2832894" y="4221162"/>
            <a:ext cx="71437" cy="71438"/>
          </a:xfrm>
          <a:prstGeom prst="ellipse">
            <a:avLst/>
          </a:prstGeom>
          <a:solidFill>
            <a:srgbClr val="CC00FF"/>
          </a:solidFill>
          <a:ln w="9525">
            <a:solidFill>
              <a:srgbClr val="7AF8CC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2616994" y="4005262"/>
            <a:ext cx="71437" cy="71438"/>
          </a:xfrm>
          <a:prstGeom prst="ellipse">
            <a:avLst/>
          </a:prstGeom>
          <a:solidFill>
            <a:srgbClr val="CC00FF"/>
          </a:solidFill>
          <a:ln w="9525">
            <a:solidFill>
              <a:srgbClr val="7AF8CC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5064919" y="3932237"/>
            <a:ext cx="71437" cy="71438"/>
          </a:xfrm>
          <a:prstGeom prst="ellipse">
            <a:avLst/>
          </a:prstGeom>
          <a:solidFill>
            <a:srgbClr val="CC00FF"/>
          </a:solidFill>
          <a:ln w="9525">
            <a:solidFill>
              <a:srgbClr val="7AF8CC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5353844" y="3644900"/>
            <a:ext cx="71437" cy="71437"/>
          </a:xfrm>
          <a:prstGeom prst="ellipse">
            <a:avLst/>
          </a:prstGeom>
          <a:solidFill>
            <a:srgbClr val="CC00FF"/>
          </a:solidFill>
          <a:ln w="9525">
            <a:solidFill>
              <a:srgbClr val="7AF8CC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5353844" y="4221162"/>
            <a:ext cx="71437" cy="71438"/>
          </a:xfrm>
          <a:prstGeom prst="ellipse">
            <a:avLst/>
          </a:prstGeom>
          <a:solidFill>
            <a:srgbClr val="CC00FF"/>
          </a:solidFill>
          <a:ln w="9525">
            <a:solidFill>
              <a:srgbClr val="7AF8CC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5641181" y="3860800"/>
            <a:ext cx="71438" cy="71437"/>
          </a:xfrm>
          <a:prstGeom prst="ellipse">
            <a:avLst/>
          </a:prstGeom>
          <a:solidFill>
            <a:srgbClr val="CC00FF"/>
          </a:solidFill>
          <a:ln w="9525">
            <a:solidFill>
              <a:srgbClr val="7AF8CC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5641181" y="4005262"/>
            <a:ext cx="71438" cy="71438"/>
          </a:xfrm>
          <a:prstGeom prst="ellipse">
            <a:avLst/>
          </a:prstGeom>
          <a:solidFill>
            <a:srgbClr val="CC00FF"/>
          </a:solidFill>
          <a:ln w="9525">
            <a:solidFill>
              <a:srgbClr val="7AF8CC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7946231" y="3789362"/>
            <a:ext cx="71438" cy="71438"/>
          </a:xfrm>
          <a:prstGeom prst="ellipse">
            <a:avLst/>
          </a:prstGeom>
          <a:solidFill>
            <a:srgbClr val="CC00FF"/>
          </a:solidFill>
          <a:ln w="9525">
            <a:solidFill>
              <a:srgbClr val="7AF8CC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7946231" y="4005262"/>
            <a:ext cx="71438" cy="71438"/>
          </a:xfrm>
          <a:prstGeom prst="ellipse">
            <a:avLst/>
          </a:prstGeom>
          <a:solidFill>
            <a:srgbClr val="CC00FF"/>
          </a:solidFill>
          <a:ln w="9525">
            <a:solidFill>
              <a:srgbClr val="7AF8CC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9097169" y="3789362"/>
            <a:ext cx="71437" cy="71438"/>
          </a:xfrm>
          <a:prstGeom prst="ellipse">
            <a:avLst/>
          </a:prstGeom>
          <a:solidFill>
            <a:srgbClr val="CC00FF"/>
          </a:solidFill>
          <a:ln w="9525">
            <a:solidFill>
              <a:srgbClr val="7AF8CC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24" name="Oval 28"/>
          <p:cNvSpPr>
            <a:spLocks noChangeArrowheads="1"/>
          </p:cNvSpPr>
          <p:nvPr/>
        </p:nvSpPr>
        <p:spPr bwMode="auto">
          <a:xfrm>
            <a:off x="8449469" y="3932237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5" name="Oval 29"/>
          <p:cNvSpPr>
            <a:spLocks noChangeArrowheads="1"/>
          </p:cNvSpPr>
          <p:nvPr/>
        </p:nvSpPr>
        <p:spPr bwMode="auto">
          <a:xfrm>
            <a:off x="8449469" y="4076700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Oval 30"/>
          <p:cNvSpPr>
            <a:spLocks noChangeArrowheads="1"/>
          </p:cNvSpPr>
          <p:nvPr/>
        </p:nvSpPr>
        <p:spPr bwMode="auto">
          <a:xfrm>
            <a:off x="8449469" y="3789362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" name="Oval 31"/>
          <p:cNvSpPr>
            <a:spLocks noChangeArrowheads="1"/>
          </p:cNvSpPr>
          <p:nvPr/>
        </p:nvSpPr>
        <p:spPr bwMode="auto">
          <a:xfrm>
            <a:off x="8593931" y="4076700"/>
            <a:ext cx="71438" cy="71437"/>
          </a:xfrm>
          <a:prstGeom prst="ellipse">
            <a:avLst/>
          </a:prstGeom>
          <a:solidFill>
            <a:srgbClr val="CC00FF"/>
          </a:solidFill>
          <a:ln w="9525">
            <a:solidFill>
              <a:srgbClr val="7AF8CC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28" name="Oval 32"/>
          <p:cNvSpPr>
            <a:spLocks noChangeArrowheads="1"/>
          </p:cNvSpPr>
          <p:nvPr/>
        </p:nvSpPr>
        <p:spPr bwMode="auto">
          <a:xfrm>
            <a:off x="8593931" y="3932237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9" name="Oval 33"/>
          <p:cNvSpPr>
            <a:spLocks noChangeArrowheads="1"/>
          </p:cNvSpPr>
          <p:nvPr/>
        </p:nvSpPr>
        <p:spPr bwMode="auto">
          <a:xfrm>
            <a:off x="8593931" y="3789362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" name="AutoShape 35"/>
          <p:cNvSpPr>
            <a:spLocks noChangeArrowheads="1"/>
          </p:cNvSpPr>
          <p:nvPr/>
        </p:nvSpPr>
        <p:spPr bwMode="auto">
          <a:xfrm>
            <a:off x="8449469" y="3644900"/>
            <a:ext cx="215900" cy="576262"/>
          </a:xfrm>
          <a:prstGeom prst="bracketPair">
            <a:avLst>
              <a:gd name="adj" fmla="val 16667"/>
            </a:avLst>
          </a:prstGeom>
          <a:noFill/>
          <a:ln w="9525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1" name="Oval 50"/>
          <p:cNvSpPr>
            <a:spLocks noChangeArrowheads="1"/>
          </p:cNvSpPr>
          <p:nvPr/>
        </p:nvSpPr>
        <p:spPr bwMode="auto">
          <a:xfrm>
            <a:off x="2904331" y="3644900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2" name="Oval 51"/>
          <p:cNvSpPr>
            <a:spLocks noChangeArrowheads="1"/>
          </p:cNvSpPr>
          <p:nvPr/>
        </p:nvSpPr>
        <p:spPr bwMode="auto">
          <a:xfrm>
            <a:off x="3120231" y="3932237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3" name="Oval 52"/>
          <p:cNvSpPr>
            <a:spLocks noChangeArrowheads="1"/>
          </p:cNvSpPr>
          <p:nvPr/>
        </p:nvSpPr>
        <p:spPr bwMode="auto">
          <a:xfrm>
            <a:off x="2616994" y="3860800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4" name="Oval 53"/>
          <p:cNvSpPr>
            <a:spLocks noChangeArrowheads="1"/>
          </p:cNvSpPr>
          <p:nvPr/>
        </p:nvSpPr>
        <p:spPr bwMode="auto">
          <a:xfrm>
            <a:off x="2832894" y="4221162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5" name="Oval 54"/>
          <p:cNvSpPr>
            <a:spLocks noChangeArrowheads="1"/>
          </p:cNvSpPr>
          <p:nvPr/>
        </p:nvSpPr>
        <p:spPr bwMode="auto">
          <a:xfrm>
            <a:off x="2616994" y="4005262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6" name="Oval 55"/>
          <p:cNvSpPr>
            <a:spLocks noChangeArrowheads="1"/>
          </p:cNvSpPr>
          <p:nvPr/>
        </p:nvSpPr>
        <p:spPr bwMode="auto">
          <a:xfrm>
            <a:off x="5064919" y="3932237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" name="Oval 56"/>
          <p:cNvSpPr>
            <a:spLocks noChangeArrowheads="1"/>
          </p:cNvSpPr>
          <p:nvPr/>
        </p:nvSpPr>
        <p:spPr bwMode="auto">
          <a:xfrm>
            <a:off x="5353844" y="3644900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" name="Oval 57"/>
          <p:cNvSpPr>
            <a:spLocks noChangeArrowheads="1"/>
          </p:cNvSpPr>
          <p:nvPr/>
        </p:nvSpPr>
        <p:spPr bwMode="auto">
          <a:xfrm>
            <a:off x="5353844" y="4221162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9" name="Oval 58"/>
          <p:cNvSpPr>
            <a:spLocks noChangeArrowheads="1"/>
          </p:cNvSpPr>
          <p:nvPr/>
        </p:nvSpPr>
        <p:spPr bwMode="auto">
          <a:xfrm>
            <a:off x="5641181" y="3860800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0" name="Oval 59"/>
          <p:cNvSpPr>
            <a:spLocks noChangeArrowheads="1"/>
          </p:cNvSpPr>
          <p:nvPr/>
        </p:nvSpPr>
        <p:spPr bwMode="auto">
          <a:xfrm>
            <a:off x="5641181" y="4005262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" name="Oval 60"/>
          <p:cNvSpPr>
            <a:spLocks noChangeArrowheads="1"/>
          </p:cNvSpPr>
          <p:nvPr/>
        </p:nvSpPr>
        <p:spPr bwMode="auto">
          <a:xfrm>
            <a:off x="7946231" y="3789362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2" name="Oval 61"/>
          <p:cNvSpPr>
            <a:spLocks noChangeArrowheads="1"/>
          </p:cNvSpPr>
          <p:nvPr/>
        </p:nvSpPr>
        <p:spPr bwMode="auto">
          <a:xfrm>
            <a:off x="7946231" y="4005262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3" name="Oval 62"/>
          <p:cNvSpPr>
            <a:spLocks noChangeArrowheads="1"/>
          </p:cNvSpPr>
          <p:nvPr/>
        </p:nvSpPr>
        <p:spPr bwMode="auto">
          <a:xfrm>
            <a:off x="9097169" y="3789362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4" name="Oval 63"/>
          <p:cNvSpPr>
            <a:spLocks noChangeArrowheads="1"/>
          </p:cNvSpPr>
          <p:nvPr/>
        </p:nvSpPr>
        <p:spPr bwMode="auto">
          <a:xfrm>
            <a:off x="9097169" y="4005262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5" name="Oval 64"/>
          <p:cNvSpPr>
            <a:spLocks noChangeArrowheads="1"/>
          </p:cNvSpPr>
          <p:nvPr/>
        </p:nvSpPr>
        <p:spPr bwMode="auto">
          <a:xfrm>
            <a:off x="8593931" y="4076700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4053681" y="2684462"/>
            <a:ext cx="3851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ru-RU" altLang="uk-UA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формула:</a:t>
            </a:r>
            <a:r>
              <a:rPr lang="ru-RU" altLang="uk-UA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altLang="uk-UA" sz="1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7954169" y="4953000"/>
            <a:ext cx="1317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N≡N </a:t>
            </a:r>
            <a:endParaRPr lang="en-US" altLang="uk-UA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6672263" y="4432300"/>
            <a:ext cx="3957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uk-UA" alt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</a:t>
            </a:r>
            <a:r>
              <a:rPr lang="ru-RU" alt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</a:t>
            </a:r>
            <a:endParaRPr lang="uk-UA" alt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86162" y="5593051"/>
            <a:ext cx="63007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uk-UA" altLang="uk-UA" sz="4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Потрійний зв</a:t>
            </a:r>
            <a:r>
              <a:rPr lang="en-US" altLang="uk-UA" sz="4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uk-UA" sz="44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язок</a:t>
            </a:r>
            <a:endParaRPr lang="ru-RU" altLang="uk-UA" sz="44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6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418" y="142875"/>
            <a:ext cx="8511382" cy="1547813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n-US" altLang="uk-UA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H· </a:t>
            </a:r>
            <a:r>
              <a:rPr lang="en-US" altLang="uk-UA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·</a:t>
            </a:r>
            <a:r>
              <a:rPr lang="en-US" altLang="uk-UA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</a:t>
            </a:r>
            <a:r>
              <a:rPr lang="en-US" altLang="uk-UA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uk-UA" altLang="uk-UA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uk-UA" altLang="uk-UA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uk-UA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H:H</a:t>
            </a:r>
            <a:r>
              <a:rPr lang="uk-UA" altLang="uk-UA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altLang="uk-UA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→</a:t>
            </a:r>
            <a:r>
              <a:rPr lang="uk-UA" altLang="uk-UA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Н-Н</a:t>
            </a:r>
            <a:r>
              <a:rPr lang="en-US" altLang="uk-UA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en-US" altLang="uk-UA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4147" r="14166" b="76118"/>
          <a:stretch>
            <a:fillRect/>
          </a:stretch>
        </p:blipFill>
        <p:spPr bwMode="auto">
          <a:xfrm>
            <a:off x="2466974" y="915989"/>
            <a:ext cx="725725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t="57928" r="14111" b="21616"/>
          <a:stretch>
            <a:fillRect/>
          </a:stretch>
        </p:blipFill>
        <p:spPr bwMode="auto">
          <a:xfrm>
            <a:off x="2523331" y="1804194"/>
            <a:ext cx="7200900" cy="90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1" b="42171"/>
          <a:stretch>
            <a:fillRect/>
          </a:stretch>
        </p:blipFill>
        <p:spPr bwMode="auto">
          <a:xfrm>
            <a:off x="2872581" y="4223544"/>
            <a:ext cx="64801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842418" y="3721894"/>
            <a:ext cx="1511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Одинарний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en-US" altLang="uk-UA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uk-UA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язок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217318" y="3807619"/>
            <a:ext cx="15843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kumimoji="0" lang="en-US" altLang="uk-U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umimoji="0" lang="uk-UA" altLang="uk-U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язок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uk-UA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687468" y="3685382"/>
            <a:ext cx="1511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Потрійний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en-US" altLang="uk-UA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uk-UA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язок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261518" y="5330032"/>
            <a:ext cx="9350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uk-UA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uk-UA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altLang="uk-UA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347493" y="5328444"/>
            <a:ext cx="9350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uk-UA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uk-UA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altLang="uk-UA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738268" y="5349082"/>
            <a:ext cx="9350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uk-UA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uk-UA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altLang="uk-UA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709318" y="2766219"/>
            <a:ext cx="2828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en-US" alt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uk-UA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язок</a:t>
            </a:r>
            <a:endParaRPr lang="uk-UA" alt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4196556" y="3188494"/>
            <a:ext cx="1150937" cy="4968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15" name="Прямая со стрелкой 14"/>
          <p:cNvCxnSpPr>
            <a:endCxn id="8" idx="0"/>
          </p:cNvCxnSpPr>
          <p:nvPr/>
        </p:nvCxnSpPr>
        <p:spPr>
          <a:xfrm>
            <a:off x="6009481" y="3359944"/>
            <a:ext cx="0" cy="44767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16" name="Прямая со стрелкой 15"/>
          <p:cNvCxnSpPr/>
          <p:nvPr/>
        </p:nvCxnSpPr>
        <p:spPr>
          <a:xfrm>
            <a:off x="6946106" y="3188494"/>
            <a:ext cx="1104900" cy="43973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75520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230</Words>
  <Application>Microsoft Office PowerPoint</Application>
  <PresentationFormat>Широкоэкранный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Ковалентний зв’язок, його утворення. Полярний й неполярний ковалентний зв’язок.</vt:lpstr>
      <vt:lpstr>Презентация PowerPoint</vt:lpstr>
      <vt:lpstr>Презентация PowerPoint</vt:lpstr>
      <vt:lpstr>Ковалентний зв'язок -  хімічний зв'язок, що виникає в результаті утворення спільних електронних пар</vt:lpstr>
      <vt:lpstr>Ковалентний неполярний зв'язок це зв'язок, в якому відсутнє зміщення спільних електронних пар в бік одного з атомів.  Виникає між атомами неметалів з однаковою електронегативністю. </vt:lpstr>
      <vt:lpstr>Молекула фтору – F2 </vt:lpstr>
      <vt:lpstr>Молекула кисню – О2</vt:lpstr>
      <vt:lpstr>Молекула азоту – N2</vt:lpstr>
      <vt:lpstr>H· + ·H      H:H   →     Н-Н </vt:lpstr>
      <vt:lpstr>Презентация PowerPoint</vt:lpstr>
      <vt:lpstr>Ковалентний полярний зв’язок це хімічний зв'язок, в якому одна чи кілька спільних електронних  пар зміщені в бік одного з атомів </vt:lpstr>
      <vt:lpstr>Презентация PowerPoint</vt:lpstr>
      <vt:lpstr>Виберіть і запишіть окремо речовини з ковалентним неполярним та ковалентним полярним зв’язком</vt:lpstr>
      <vt:lpstr>Гра «Розсипані атоми»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Ковалентний зв’язок, його утворення. Полярний й неполярний ковалентний зв’язок.</dc:title>
  <dc:creator>HP</dc:creator>
  <cp:lastModifiedBy>User</cp:lastModifiedBy>
  <cp:revision>24</cp:revision>
  <dcterms:created xsi:type="dcterms:W3CDTF">2019-11-10T18:49:38Z</dcterms:created>
  <dcterms:modified xsi:type="dcterms:W3CDTF">2023-11-14T10:18:19Z</dcterms:modified>
</cp:coreProperties>
</file>