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5" r:id="rId3"/>
    <p:sldId id="306" r:id="rId4"/>
    <p:sldId id="284" r:id="rId5"/>
    <p:sldId id="271" r:id="rId6"/>
    <p:sldId id="283" r:id="rId7"/>
    <p:sldId id="295" r:id="rId8"/>
    <p:sldId id="289" r:id="rId9"/>
    <p:sldId id="288" r:id="rId10"/>
    <p:sldId id="309" r:id="rId11"/>
    <p:sldId id="290" r:id="rId12"/>
    <p:sldId id="296" r:id="rId13"/>
    <p:sldId id="291" r:id="rId14"/>
    <p:sldId id="292" r:id="rId15"/>
    <p:sldId id="293" r:id="rId16"/>
    <p:sldId id="297" r:id="rId17"/>
    <p:sldId id="266" r:id="rId18"/>
    <p:sldId id="299" r:id="rId19"/>
    <p:sldId id="300" r:id="rId20"/>
    <p:sldId id="301" r:id="rId21"/>
    <p:sldId id="303" r:id="rId22"/>
    <p:sldId id="308" r:id="rId23"/>
    <p:sldId id="304" r:id="rId24"/>
    <p:sldId id="305" r:id="rId25"/>
    <p:sldId id="261" r:id="rId26"/>
    <p:sldId id="260" r:id="rId27"/>
    <p:sldId id="25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8FE23-2256-4493-838E-9C4AC33326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19EA96-D624-414B-8195-ECBC6937F69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800" b="1" dirty="0">
              <a:solidFill>
                <a:srgbClr val="7030A0"/>
              </a:solidFill>
              <a:latin typeface="Georgia" panose="02040502050405020303" pitchFamily="18" charset="0"/>
            </a:rPr>
            <a:t>Ковалентний зв'язок</a:t>
          </a:r>
          <a:endParaRPr lang="ru-RU" sz="2800" b="1" dirty="0">
            <a:solidFill>
              <a:srgbClr val="7030A0"/>
            </a:solidFill>
            <a:latin typeface="Georgia" panose="02040502050405020303" pitchFamily="18" charset="0"/>
          </a:endParaRPr>
        </a:p>
      </dgm:t>
    </dgm:pt>
    <dgm:pt modelId="{419AC3ED-18E9-43C8-B756-54A32EBD2F45}" type="parTrans" cxnId="{005B6D92-6778-4D1C-87C3-AD8AFF876567}">
      <dgm:prSet/>
      <dgm:spPr/>
      <dgm:t>
        <a:bodyPr/>
        <a:lstStyle/>
        <a:p>
          <a:endParaRPr lang="ru-RU"/>
        </a:p>
      </dgm:t>
    </dgm:pt>
    <dgm:pt modelId="{DB120A45-DE32-441C-8E54-A9298EC930DC}" type="sibTrans" cxnId="{005B6D92-6778-4D1C-87C3-AD8AFF876567}">
      <dgm:prSet/>
      <dgm:spPr/>
      <dgm:t>
        <a:bodyPr/>
        <a:lstStyle/>
        <a:p>
          <a:endParaRPr lang="ru-RU"/>
        </a:p>
      </dgm:t>
    </dgm:pt>
    <dgm:pt modelId="{2CDCC1D5-1E3E-4D87-8288-E92E949C86C5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>
              <a:solidFill>
                <a:srgbClr val="C00000"/>
              </a:solidFill>
              <a:latin typeface="Georgia" panose="02040502050405020303" pitchFamily="18" charset="0"/>
            </a:rPr>
            <a:t>Ковалентний неполярний</a:t>
          </a:r>
          <a:endParaRPr lang="ru-RU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43B77C61-288D-4D94-99EB-193B2BA6BC12}" type="parTrans" cxnId="{5C8A9161-E60E-4A1D-83E0-4726B1F6294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261A05B-9238-4924-8159-E43531B2C175}" type="sibTrans" cxnId="{5C8A9161-E60E-4A1D-83E0-4726B1F62949}">
      <dgm:prSet/>
      <dgm:spPr/>
      <dgm:t>
        <a:bodyPr/>
        <a:lstStyle/>
        <a:p>
          <a:endParaRPr lang="ru-RU"/>
        </a:p>
      </dgm:t>
    </dgm:pt>
    <dgm:pt modelId="{61506844-561D-45D8-8942-6AEB7351385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400" b="1" dirty="0">
              <a:solidFill>
                <a:srgbClr val="C00000"/>
              </a:solidFill>
              <a:latin typeface="Georgia" panose="02040502050405020303" pitchFamily="18" charset="0"/>
            </a:rPr>
            <a:t>Ковалентний полярний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80D39BC7-33B7-4B77-8A32-4757A8094932}" type="parTrans" cxnId="{3BAF1F1E-90A6-423C-B3CB-6014E017BC6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DA33AF8-DA0C-472B-8E90-AE1732E7F79E}" type="sibTrans" cxnId="{3BAF1F1E-90A6-423C-B3CB-6014E017BC65}">
      <dgm:prSet/>
      <dgm:spPr/>
      <dgm:t>
        <a:bodyPr/>
        <a:lstStyle/>
        <a:p>
          <a:endParaRPr lang="ru-RU"/>
        </a:p>
      </dgm:t>
    </dgm:pt>
    <dgm:pt modelId="{3DFBA98E-B4A8-4B39-AAE9-8EAC614E0FAF}" type="pres">
      <dgm:prSet presAssocID="{1BE8FE23-2256-4493-838E-9C4AC33326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0252D6-CA1F-4310-92F9-6175FD40A5A0}" type="pres">
      <dgm:prSet presAssocID="{3219EA96-D624-414B-8195-ECBC6937F697}" presName="centerShape" presStyleLbl="node0" presStyleIdx="0" presStyleCnt="1" custScaleX="145715" custScaleY="74081" custLinFactNeighborX="12588" custLinFactNeighborY="3972"/>
      <dgm:spPr/>
    </dgm:pt>
    <dgm:pt modelId="{3B03E3F4-D2FF-40B2-A6EC-56B3D58A9F49}" type="pres">
      <dgm:prSet presAssocID="{43B77C61-288D-4D94-99EB-193B2BA6BC12}" presName="parTrans" presStyleLbl="bgSibTrans2D1" presStyleIdx="0" presStyleCnt="2" custLinFactNeighborX="4446" custLinFactNeighborY="13092"/>
      <dgm:spPr/>
    </dgm:pt>
    <dgm:pt modelId="{801E3253-3734-4B36-8BDF-D72B5B710677}" type="pres">
      <dgm:prSet presAssocID="{2CDCC1D5-1E3E-4D87-8288-E92E949C86C5}" presName="node" presStyleLbl="node1" presStyleIdx="0" presStyleCnt="2" custScaleX="100001" custScaleY="75088" custRadScaleRad="75415" custRadScaleInc="32726">
        <dgm:presLayoutVars>
          <dgm:bulletEnabled val="1"/>
        </dgm:presLayoutVars>
      </dgm:prSet>
      <dgm:spPr/>
    </dgm:pt>
    <dgm:pt modelId="{F0B8CB34-E9D5-4D82-97C1-95E0B6F65869}" type="pres">
      <dgm:prSet presAssocID="{80D39BC7-33B7-4B77-8A32-4757A8094932}" presName="parTrans" presStyleLbl="bgSibTrans2D1" presStyleIdx="1" presStyleCnt="2" custLinFactNeighborX="778" custLinFactNeighborY="14955"/>
      <dgm:spPr/>
    </dgm:pt>
    <dgm:pt modelId="{08E89517-FAA9-4400-A730-60302307E8C0}" type="pres">
      <dgm:prSet presAssocID="{61506844-561D-45D8-8942-6AEB7351385E}" presName="node" presStyleLbl="node1" presStyleIdx="1" presStyleCnt="2" custScaleX="105841" custScaleY="78118" custRadScaleRad="101980" custRadScaleInc="-9354">
        <dgm:presLayoutVars>
          <dgm:bulletEnabled val="1"/>
        </dgm:presLayoutVars>
      </dgm:prSet>
      <dgm:spPr/>
    </dgm:pt>
  </dgm:ptLst>
  <dgm:cxnLst>
    <dgm:cxn modelId="{3BAF1F1E-90A6-423C-B3CB-6014E017BC65}" srcId="{3219EA96-D624-414B-8195-ECBC6937F697}" destId="{61506844-561D-45D8-8942-6AEB7351385E}" srcOrd="1" destOrd="0" parTransId="{80D39BC7-33B7-4B77-8A32-4757A8094932}" sibTransId="{5DA33AF8-DA0C-472B-8E90-AE1732E7F79E}"/>
    <dgm:cxn modelId="{856AD227-1EC5-489D-9CF5-77A6F6719516}" type="presOf" srcId="{3219EA96-D624-414B-8195-ECBC6937F697}" destId="{020252D6-CA1F-4310-92F9-6175FD40A5A0}" srcOrd="0" destOrd="0" presId="urn:microsoft.com/office/officeart/2005/8/layout/radial4"/>
    <dgm:cxn modelId="{2731773A-EE25-4F2B-AADF-81F409D8F167}" type="presOf" srcId="{2CDCC1D5-1E3E-4D87-8288-E92E949C86C5}" destId="{801E3253-3734-4B36-8BDF-D72B5B710677}" srcOrd="0" destOrd="0" presId="urn:microsoft.com/office/officeart/2005/8/layout/radial4"/>
    <dgm:cxn modelId="{5C8A9161-E60E-4A1D-83E0-4726B1F62949}" srcId="{3219EA96-D624-414B-8195-ECBC6937F697}" destId="{2CDCC1D5-1E3E-4D87-8288-E92E949C86C5}" srcOrd="0" destOrd="0" parTransId="{43B77C61-288D-4D94-99EB-193B2BA6BC12}" sibTransId="{D261A05B-9238-4924-8159-E43531B2C175}"/>
    <dgm:cxn modelId="{283DC55A-8869-40E7-BBC4-70756E7DF7E6}" type="presOf" srcId="{1BE8FE23-2256-4493-838E-9C4AC333268E}" destId="{3DFBA98E-B4A8-4B39-AAE9-8EAC614E0FAF}" srcOrd="0" destOrd="0" presId="urn:microsoft.com/office/officeart/2005/8/layout/radial4"/>
    <dgm:cxn modelId="{005B6D92-6778-4D1C-87C3-AD8AFF876567}" srcId="{1BE8FE23-2256-4493-838E-9C4AC333268E}" destId="{3219EA96-D624-414B-8195-ECBC6937F697}" srcOrd="0" destOrd="0" parTransId="{419AC3ED-18E9-43C8-B756-54A32EBD2F45}" sibTransId="{DB120A45-DE32-441C-8E54-A9298EC930DC}"/>
    <dgm:cxn modelId="{666AF2DD-8BBD-4196-8BFE-D3D78B99D8E1}" type="presOf" srcId="{61506844-561D-45D8-8942-6AEB7351385E}" destId="{08E89517-FAA9-4400-A730-60302307E8C0}" srcOrd="0" destOrd="0" presId="urn:microsoft.com/office/officeart/2005/8/layout/radial4"/>
    <dgm:cxn modelId="{DB6809F6-DF66-49A1-A7AF-4884F029ECEC}" type="presOf" srcId="{80D39BC7-33B7-4B77-8A32-4757A8094932}" destId="{F0B8CB34-E9D5-4D82-97C1-95E0B6F65869}" srcOrd="0" destOrd="0" presId="urn:microsoft.com/office/officeart/2005/8/layout/radial4"/>
    <dgm:cxn modelId="{BCD538FA-BDEA-47F4-85DD-3CDD933800EF}" type="presOf" srcId="{43B77C61-288D-4D94-99EB-193B2BA6BC12}" destId="{3B03E3F4-D2FF-40B2-A6EC-56B3D58A9F49}" srcOrd="0" destOrd="0" presId="urn:microsoft.com/office/officeart/2005/8/layout/radial4"/>
    <dgm:cxn modelId="{F310EC03-EF29-4692-AE03-89F46D405750}" type="presParOf" srcId="{3DFBA98E-B4A8-4B39-AAE9-8EAC614E0FAF}" destId="{020252D6-CA1F-4310-92F9-6175FD40A5A0}" srcOrd="0" destOrd="0" presId="urn:microsoft.com/office/officeart/2005/8/layout/radial4"/>
    <dgm:cxn modelId="{2D9BB49E-F226-464A-BE96-07708E2297B4}" type="presParOf" srcId="{3DFBA98E-B4A8-4B39-AAE9-8EAC614E0FAF}" destId="{3B03E3F4-D2FF-40B2-A6EC-56B3D58A9F49}" srcOrd="1" destOrd="0" presId="urn:microsoft.com/office/officeart/2005/8/layout/radial4"/>
    <dgm:cxn modelId="{62F6DB1B-2EFA-422A-A936-CA44B38A6593}" type="presParOf" srcId="{3DFBA98E-B4A8-4B39-AAE9-8EAC614E0FAF}" destId="{801E3253-3734-4B36-8BDF-D72B5B710677}" srcOrd="2" destOrd="0" presId="urn:microsoft.com/office/officeart/2005/8/layout/radial4"/>
    <dgm:cxn modelId="{05E0F56F-96A2-4912-9126-CD67AC89E5EA}" type="presParOf" srcId="{3DFBA98E-B4A8-4B39-AAE9-8EAC614E0FAF}" destId="{F0B8CB34-E9D5-4D82-97C1-95E0B6F65869}" srcOrd="3" destOrd="0" presId="urn:microsoft.com/office/officeart/2005/8/layout/radial4"/>
    <dgm:cxn modelId="{C91E6D7B-3A94-49D5-B0EC-3CAEB58C168A}" type="presParOf" srcId="{3DFBA98E-B4A8-4B39-AAE9-8EAC614E0FAF}" destId="{08E89517-FAA9-4400-A730-60302307E8C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FAB7E-0574-4B0F-9D9D-EAAA7F2421E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AB987CA-9302-4609-9AA7-685E09CF2FD8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  <a:latin typeface="Georgia" panose="02040502050405020303" pitchFamily="18" charset="0"/>
            </a:rPr>
            <a:t>Я задоволений уроком, все зрозуміло</a:t>
          </a:r>
          <a:endParaRPr lang="ru-RU" sz="1800" b="1" dirty="0">
            <a:solidFill>
              <a:srgbClr val="FFFF00"/>
            </a:solidFill>
            <a:latin typeface="Georgia" panose="02040502050405020303" pitchFamily="18" charset="0"/>
          </a:endParaRPr>
        </a:p>
      </dgm:t>
    </dgm:pt>
    <dgm:pt modelId="{85EB57E5-C881-43DA-85F7-9E35DC72F1EA}" type="parTrans" cxnId="{18A22732-4A46-4D5B-9802-6518CB570D0B}">
      <dgm:prSet/>
      <dgm:spPr/>
      <dgm:t>
        <a:bodyPr/>
        <a:lstStyle/>
        <a:p>
          <a:endParaRPr lang="ru-RU"/>
        </a:p>
      </dgm:t>
    </dgm:pt>
    <dgm:pt modelId="{0F37F353-060A-4803-B0E7-22F02445056E}" type="sibTrans" cxnId="{18A22732-4A46-4D5B-9802-6518CB570D0B}">
      <dgm:prSet/>
      <dgm:spPr/>
      <dgm:t>
        <a:bodyPr/>
        <a:lstStyle/>
        <a:p>
          <a:endParaRPr lang="ru-RU"/>
        </a:p>
      </dgm:t>
    </dgm:pt>
    <dgm:pt modelId="{418AF0C7-0724-4A2B-B9D2-EEC9D73A6D87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  <a:latin typeface="Georgia" panose="02040502050405020303" pitchFamily="18" charset="0"/>
            </a:rPr>
            <a:t>Урок сподобався, але не все вдалося</a:t>
          </a:r>
          <a:endParaRPr lang="ru-RU" sz="1800" b="1" dirty="0">
            <a:solidFill>
              <a:srgbClr val="FFFF00"/>
            </a:solidFill>
            <a:latin typeface="Georgia" panose="02040502050405020303" pitchFamily="18" charset="0"/>
          </a:endParaRPr>
        </a:p>
      </dgm:t>
    </dgm:pt>
    <dgm:pt modelId="{79E53F2B-BB40-4D43-9979-87950F24822A}" type="parTrans" cxnId="{79DB6AD0-F937-488A-8012-6E15E99AD950}">
      <dgm:prSet/>
      <dgm:spPr/>
      <dgm:t>
        <a:bodyPr/>
        <a:lstStyle/>
        <a:p>
          <a:endParaRPr lang="ru-RU"/>
        </a:p>
      </dgm:t>
    </dgm:pt>
    <dgm:pt modelId="{D7A9C7E2-D8CA-4200-9329-1CFFB9C2E599}" type="sibTrans" cxnId="{79DB6AD0-F937-488A-8012-6E15E99AD950}">
      <dgm:prSet/>
      <dgm:spPr/>
      <dgm:t>
        <a:bodyPr/>
        <a:lstStyle/>
        <a:p>
          <a:endParaRPr lang="ru-RU"/>
        </a:p>
      </dgm:t>
    </dgm:pt>
    <dgm:pt modelId="{C219BEAB-95EB-4715-B3DF-958582429CC4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  <a:latin typeface="Georgia" panose="02040502050405020303" pitchFamily="18" charset="0"/>
            </a:rPr>
            <a:t>Є питання, які мені не зовсім зрозумілі</a:t>
          </a:r>
          <a:endParaRPr lang="ru-RU" sz="1800" b="1" dirty="0">
            <a:solidFill>
              <a:srgbClr val="FFFF00"/>
            </a:solidFill>
            <a:latin typeface="Georgia" panose="02040502050405020303" pitchFamily="18" charset="0"/>
          </a:endParaRPr>
        </a:p>
      </dgm:t>
    </dgm:pt>
    <dgm:pt modelId="{EB0A3EC2-9A91-49AD-815F-C5D4AE4DB0EF}" type="parTrans" cxnId="{659479CF-B490-4695-B75F-623BBCA50273}">
      <dgm:prSet/>
      <dgm:spPr/>
      <dgm:t>
        <a:bodyPr/>
        <a:lstStyle/>
        <a:p>
          <a:endParaRPr lang="ru-RU"/>
        </a:p>
      </dgm:t>
    </dgm:pt>
    <dgm:pt modelId="{A2F29D4A-153E-42EC-940D-A1E36463C603}" type="sibTrans" cxnId="{659479CF-B490-4695-B75F-623BBCA50273}">
      <dgm:prSet/>
      <dgm:spPr/>
      <dgm:t>
        <a:bodyPr/>
        <a:lstStyle/>
        <a:p>
          <a:endParaRPr lang="ru-RU"/>
        </a:p>
      </dgm:t>
    </dgm:pt>
    <dgm:pt modelId="{A8BA796C-F4D6-4BAB-A63D-113636D5401D}" type="pres">
      <dgm:prSet presAssocID="{A7FFAB7E-0574-4B0F-9D9D-EAAA7F2421EB}" presName="Name0" presStyleCnt="0">
        <dgm:presLayoutVars>
          <dgm:dir/>
          <dgm:resizeHandles val="exact"/>
        </dgm:presLayoutVars>
      </dgm:prSet>
      <dgm:spPr/>
    </dgm:pt>
    <dgm:pt modelId="{D6DD11EA-7FCA-4B8D-997D-58D68927EC09}" type="pres">
      <dgm:prSet presAssocID="{A7FFAB7E-0574-4B0F-9D9D-EAAA7F2421EB}" presName="bkgdShp" presStyleLbl="alignAccFollowNode1" presStyleIdx="0" presStyleCnt="1"/>
      <dgm:spPr/>
    </dgm:pt>
    <dgm:pt modelId="{475D56BD-80F0-4A94-B5A4-4DC4121ACE6D}" type="pres">
      <dgm:prSet presAssocID="{A7FFAB7E-0574-4B0F-9D9D-EAAA7F2421EB}" presName="linComp" presStyleCnt="0"/>
      <dgm:spPr/>
    </dgm:pt>
    <dgm:pt modelId="{08368845-B4C4-45C4-96EC-2F835322D96A}" type="pres">
      <dgm:prSet presAssocID="{2AB987CA-9302-4609-9AA7-685E09CF2FD8}" presName="compNode" presStyleCnt="0"/>
      <dgm:spPr/>
    </dgm:pt>
    <dgm:pt modelId="{743D6D1A-BC52-4018-988F-F6BB3F2E7E58}" type="pres">
      <dgm:prSet presAssocID="{2AB987CA-9302-4609-9AA7-685E09CF2FD8}" presName="node" presStyleLbl="node1" presStyleIdx="0" presStyleCnt="3" custScaleX="100614" custScaleY="49617">
        <dgm:presLayoutVars>
          <dgm:bulletEnabled val="1"/>
        </dgm:presLayoutVars>
      </dgm:prSet>
      <dgm:spPr/>
    </dgm:pt>
    <dgm:pt modelId="{C6CDAB78-37DA-4BA6-B62E-FFD4A9F273D1}" type="pres">
      <dgm:prSet presAssocID="{2AB987CA-9302-4609-9AA7-685E09CF2FD8}" presName="invisiNode" presStyleLbl="node1" presStyleIdx="0" presStyleCnt="3"/>
      <dgm:spPr/>
    </dgm:pt>
    <dgm:pt modelId="{C8501DBC-BF62-4413-91EA-2DD2470D7114}" type="pres">
      <dgm:prSet presAssocID="{2AB987CA-9302-4609-9AA7-685E09CF2FD8}" presName="imagNode" presStyleLbl="fgImgPlace1" presStyleIdx="0" presStyleCnt="3" custScaleX="130746" custScaleY="163800" custLinFactNeighborX="-8103" custLinFactNeighborY="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90BCA0-2D4D-439A-A680-B920EBF66F9E}" type="pres">
      <dgm:prSet presAssocID="{0F37F353-060A-4803-B0E7-22F02445056E}" presName="sibTrans" presStyleLbl="sibTrans2D1" presStyleIdx="0" presStyleCnt="0"/>
      <dgm:spPr/>
    </dgm:pt>
    <dgm:pt modelId="{F34DC8D9-592F-4019-867A-575D7185D915}" type="pres">
      <dgm:prSet presAssocID="{418AF0C7-0724-4A2B-B9D2-EEC9D73A6D87}" presName="compNode" presStyleCnt="0"/>
      <dgm:spPr/>
    </dgm:pt>
    <dgm:pt modelId="{499AB056-DC29-4CF3-B3F2-7CA4C3259B81}" type="pres">
      <dgm:prSet presAssocID="{418AF0C7-0724-4A2B-B9D2-EEC9D73A6D87}" presName="node" presStyleLbl="node1" presStyleIdx="1" presStyleCnt="3" custScaleX="106447" custScaleY="48713">
        <dgm:presLayoutVars>
          <dgm:bulletEnabled val="1"/>
        </dgm:presLayoutVars>
      </dgm:prSet>
      <dgm:spPr/>
    </dgm:pt>
    <dgm:pt modelId="{8FCFAF43-6A56-4527-9709-6DA341C9C538}" type="pres">
      <dgm:prSet presAssocID="{418AF0C7-0724-4A2B-B9D2-EEC9D73A6D87}" presName="invisiNode" presStyleLbl="node1" presStyleIdx="1" presStyleCnt="3"/>
      <dgm:spPr/>
    </dgm:pt>
    <dgm:pt modelId="{0FFDE50D-6205-411A-913B-287E1C1D5E9A}" type="pres">
      <dgm:prSet presAssocID="{418AF0C7-0724-4A2B-B9D2-EEC9D73A6D87}" presName="imagNode" presStyleLbl="fgImgPlace1" presStyleIdx="1" presStyleCnt="3" custScaleX="122529" custScaleY="160753" custLinFactNeighborX="-2811" custLinFactNeighborY="14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98F8D5-03D3-40E8-A6D6-371124BB1511}" type="pres">
      <dgm:prSet presAssocID="{D7A9C7E2-D8CA-4200-9329-1CFFB9C2E599}" presName="sibTrans" presStyleLbl="sibTrans2D1" presStyleIdx="0" presStyleCnt="0"/>
      <dgm:spPr/>
    </dgm:pt>
    <dgm:pt modelId="{69E499C7-8988-4262-930F-23C56E657FA2}" type="pres">
      <dgm:prSet presAssocID="{C219BEAB-95EB-4715-B3DF-958582429CC4}" presName="compNode" presStyleCnt="0"/>
      <dgm:spPr/>
    </dgm:pt>
    <dgm:pt modelId="{84B47FD5-0128-4489-B73F-7E5E616073B2}" type="pres">
      <dgm:prSet presAssocID="{C219BEAB-95EB-4715-B3DF-958582429CC4}" presName="node" presStyleLbl="node1" presStyleIdx="2" presStyleCnt="3" custScaleX="100362" custScaleY="49829">
        <dgm:presLayoutVars>
          <dgm:bulletEnabled val="1"/>
        </dgm:presLayoutVars>
      </dgm:prSet>
      <dgm:spPr/>
    </dgm:pt>
    <dgm:pt modelId="{E4A75673-4BF2-4780-90A8-99C677249D6D}" type="pres">
      <dgm:prSet presAssocID="{C219BEAB-95EB-4715-B3DF-958582429CC4}" presName="invisiNode" presStyleLbl="node1" presStyleIdx="2" presStyleCnt="3"/>
      <dgm:spPr/>
    </dgm:pt>
    <dgm:pt modelId="{4C6CA052-182E-4D49-8420-FB027FEF455E}" type="pres">
      <dgm:prSet presAssocID="{C219BEAB-95EB-4715-B3DF-958582429CC4}" presName="imagNode" presStyleLbl="fgImgPlace1" presStyleIdx="2" presStyleCnt="3" custScaleX="119634" custScaleY="1646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8A22732-4A46-4D5B-9802-6518CB570D0B}" srcId="{A7FFAB7E-0574-4B0F-9D9D-EAAA7F2421EB}" destId="{2AB987CA-9302-4609-9AA7-685E09CF2FD8}" srcOrd="0" destOrd="0" parTransId="{85EB57E5-C881-43DA-85F7-9E35DC72F1EA}" sibTransId="{0F37F353-060A-4803-B0E7-22F02445056E}"/>
    <dgm:cxn modelId="{1AA51C37-DB43-4A15-B322-B381BB15ECA9}" type="presOf" srcId="{C219BEAB-95EB-4715-B3DF-958582429CC4}" destId="{84B47FD5-0128-4489-B73F-7E5E616073B2}" srcOrd="0" destOrd="0" presId="urn:microsoft.com/office/officeart/2005/8/layout/pList2"/>
    <dgm:cxn modelId="{E62D9B5E-A99E-4971-8CC7-A03E19B6B45C}" type="presOf" srcId="{418AF0C7-0724-4A2B-B9D2-EEC9D73A6D87}" destId="{499AB056-DC29-4CF3-B3F2-7CA4C3259B81}" srcOrd="0" destOrd="0" presId="urn:microsoft.com/office/officeart/2005/8/layout/pList2"/>
    <dgm:cxn modelId="{B1903042-CF1D-429D-BC41-00C72A919782}" type="presOf" srcId="{0F37F353-060A-4803-B0E7-22F02445056E}" destId="{3190BCA0-2D4D-439A-A680-B920EBF66F9E}" srcOrd="0" destOrd="0" presId="urn:microsoft.com/office/officeart/2005/8/layout/pList2"/>
    <dgm:cxn modelId="{BFDB4654-DB63-4105-A0AE-EEE134135D7C}" type="presOf" srcId="{D7A9C7E2-D8CA-4200-9329-1CFFB9C2E599}" destId="{5D98F8D5-03D3-40E8-A6D6-371124BB1511}" srcOrd="0" destOrd="0" presId="urn:microsoft.com/office/officeart/2005/8/layout/pList2"/>
    <dgm:cxn modelId="{A360A08D-6F54-46D8-93CA-0F6FE31FD87C}" type="presOf" srcId="{A7FFAB7E-0574-4B0F-9D9D-EAAA7F2421EB}" destId="{A8BA796C-F4D6-4BAB-A63D-113636D5401D}" srcOrd="0" destOrd="0" presId="urn:microsoft.com/office/officeart/2005/8/layout/pList2"/>
    <dgm:cxn modelId="{659479CF-B490-4695-B75F-623BBCA50273}" srcId="{A7FFAB7E-0574-4B0F-9D9D-EAAA7F2421EB}" destId="{C219BEAB-95EB-4715-B3DF-958582429CC4}" srcOrd="2" destOrd="0" parTransId="{EB0A3EC2-9A91-49AD-815F-C5D4AE4DB0EF}" sibTransId="{A2F29D4A-153E-42EC-940D-A1E36463C603}"/>
    <dgm:cxn modelId="{79DB6AD0-F937-488A-8012-6E15E99AD950}" srcId="{A7FFAB7E-0574-4B0F-9D9D-EAAA7F2421EB}" destId="{418AF0C7-0724-4A2B-B9D2-EEC9D73A6D87}" srcOrd="1" destOrd="0" parTransId="{79E53F2B-BB40-4D43-9979-87950F24822A}" sibTransId="{D7A9C7E2-D8CA-4200-9329-1CFFB9C2E599}"/>
    <dgm:cxn modelId="{672EB0FA-8C39-4184-A8C7-CA391E1F95A3}" type="presOf" srcId="{2AB987CA-9302-4609-9AA7-685E09CF2FD8}" destId="{743D6D1A-BC52-4018-988F-F6BB3F2E7E58}" srcOrd="0" destOrd="0" presId="urn:microsoft.com/office/officeart/2005/8/layout/pList2"/>
    <dgm:cxn modelId="{66D6BDBE-5D7A-411E-B80A-0DF1B05E6C46}" type="presParOf" srcId="{A8BA796C-F4D6-4BAB-A63D-113636D5401D}" destId="{D6DD11EA-7FCA-4B8D-997D-58D68927EC09}" srcOrd="0" destOrd="0" presId="urn:microsoft.com/office/officeart/2005/8/layout/pList2"/>
    <dgm:cxn modelId="{D689039B-4F5F-4EEC-A14B-2752FB44222B}" type="presParOf" srcId="{A8BA796C-F4D6-4BAB-A63D-113636D5401D}" destId="{475D56BD-80F0-4A94-B5A4-4DC4121ACE6D}" srcOrd="1" destOrd="0" presId="urn:microsoft.com/office/officeart/2005/8/layout/pList2"/>
    <dgm:cxn modelId="{862A888D-1FD0-414B-9D30-50AE0EE647A8}" type="presParOf" srcId="{475D56BD-80F0-4A94-B5A4-4DC4121ACE6D}" destId="{08368845-B4C4-45C4-96EC-2F835322D96A}" srcOrd="0" destOrd="0" presId="urn:microsoft.com/office/officeart/2005/8/layout/pList2"/>
    <dgm:cxn modelId="{54DFE5EB-98D3-4532-BBB5-671E3A296972}" type="presParOf" srcId="{08368845-B4C4-45C4-96EC-2F835322D96A}" destId="{743D6D1A-BC52-4018-988F-F6BB3F2E7E58}" srcOrd="0" destOrd="0" presId="urn:microsoft.com/office/officeart/2005/8/layout/pList2"/>
    <dgm:cxn modelId="{B0B76957-901D-4E33-9C27-9F95CD48113C}" type="presParOf" srcId="{08368845-B4C4-45C4-96EC-2F835322D96A}" destId="{C6CDAB78-37DA-4BA6-B62E-FFD4A9F273D1}" srcOrd="1" destOrd="0" presId="urn:microsoft.com/office/officeart/2005/8/layout/pList2"/>
    <dgm:cxn modelId="{2A5B5DD2-7852-458B-981C-CCC39948C3D4}" type="presParOf" srcId="{08368845-B4C4-45C4-96EC-2F835322D96A}" destId="{C8501DBC-BF62-4413-91EA-2DD2470D7114}" srcOrd="2" destOrd="0" presId="urn:microsoft.com/office/officeart/2005/8/layout/pList2"/>
    <dgm:cxn modelId="{DE6A3419-C243-421C-91C2-FD50B3FB0C1B}" type="presParOf" srcId="{475D56BD-80F0-4A94-B5A4-4DC4121ACE6D}" destId="{3190BCA0-2D4D-439A-A680-B920EBF66F9E}" srcOrd="1" destOrd="0" presId="urn:microsoft.com/office/officeart/2005/8/layout/pList2"/>
    <dgm:cxn modelId="{8673FA1B-A4EE-417B-87C8-76916DBFDDF9}" type="presParOf" srcId="{475D56BD-80F0-4A94-B5A4-4DC4121ACE6D}" destId="{F34DC8D9-592F-4019-867A-575D7185D915}" srcOrd="2" destOrd="0" presId="urn:microsoft.com/office/officeart/2005/8/layout/pList2"/>
    <dgm:cxn modelId="{D505C41C-E2A2-448F-9E96-09E44C1FFA92}" type="presParOf" srcId="{F34DC8D9-592F-4019-867A-575D7185D915}" destId="{499AB056-DC29-4CF3-B3F2-7CA4C3259B81}" srcOrd="0" destOrd="0" presId="urn:microsoft.com/office/officeart/2005/8/layout/pList2"/>
    <dgm:cxn modelId="{3821A974-D39F-42F0-B9A7-EFD4121D708E}" type="presParOf" srcId="{F34DC8D9-592F-4019-867A-575D7185D915}" destId="{8FCFAF43-6A56-4527-9709-6DA341C9C538}" srcOrd="1" destOrd="0" presId="urn:microsoft.com/office/officeart/2005/8/layout/pList2"/>
    <dgm:cxn modelId="{9FAAF95A-B94B-4B7C-BBF0-9EA0481E48D0}" type="presParOf" srcId="{F34DC8D9-592F-4019-867A-575D7185D915}" destId="{0FFDE50D-6205-411A-913B-287E1C1D5E9A}" srcOrd="2" destOrd="0" presId="urn:microsoft.com/office/officeart/2005/8/layout/pList2"/>
    <dgm:cxn modelId="{F56AFF7B-6119-42C4-8531-412B9CDC547D}" type="presParOf" srcId="{475D56BD-80F0-4A94-B5A4-4DC4121ACE6D}" destId="{5D98F8D5-03D3-40E8-A6D6-371124BB1511}" srcOrd="3" destOrd="0" presId="urn:microsoft.com/office/officeart/2005/8/layout/pList2"/>
    <dgm:cxn modelId="{D95E6EB7-9FFA-460A-BCD8-E753E0D29141}" type="presParOf" srcId="{475D56BD-80F0-4A94-B5A4-4DC4121ACE6D}" destId="{69E499C7-8988-4262-930F-23C56E657FA2}" srcOrd="4" destOrd="0" presId="urn:microsoft.com/office/officeart/2005/8/layout/pList2"/>
    <dgm:cxn modelId="{76EC2455-D3DF-45F6-BBFC-EDA74E79943E}" type="presParOf" srcId="{69E499C7-8988-4262-930F-23C56E657FA2}" destId="{84B47FD5-0128-4489-B73F-7E5E616073B2}" srcOrd="0" destOrd="0" presId="urn:microsoft.com/office/officeart/2005/8/layout/pList2"/>
    <dgm:cxn modelId="{B01E09B2-E161-4D1B-9F72-D2CF9823CCB8}" type="presParOf" srcId="{69E499C7-8988-4262-930F-23C56E657FA2}" destId="{E4A75673-4BF2-4780-90A8-99C677249D6D}" srcOrd="1" destOrd="0" presId="urn:microsoft.com/office/officeart/2005/8/layout/pList2"/>
    <dgm:cxn modelId="{F659FF71-4661-47FF-915C-69D09EC56FD1}" type="presParOf" srcId="{69E499C7-8988-4262-930F-23C56E657FA2}" destId="{4C6CA052-182E-4D49-8420-FB027FEF455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52D6-CA1F-4310-92F9-6175FD40A5A0}">
      <dsp:nvSpPr>
        <dsp:cNvPr id="0" name=""/>
        <dsp:cNvSpPr/>
      </dsp:nvSpPr>
      <dsp:spPr>
        <a:xfrm>
          <a:off x="3070696" y="2491808"/>
          <a:ext cx="3784899" cy="192422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7030A0"/>
              </a:solidFill>
              <a:latin typeface="Georgia" panose="02040502050405020303" pitchFamily="18" charset="0"/>
            </a:rPr>
            <a:t>Ковалентний зв'язок</a:t>
          </a:r>
          <a:endParaRPr lang="ru-RU" sz="2800" b="1" kern="1200" dirty="0">
            <a:solidFill>
              <a:srgbClr val="7030A0"/>
            </a:solidFill>
            <a:latin typeface="Georgia" panose="02040502050405020303" pitchFamily="18" charset="0"/>
          </a:endParaRPr>
        </a:p>
      </dsp:txBody>
      <dsp:txXfrm>
        <a:off x="3624982" y="2773605"/>
        <a:ext cx="2676327" cy="1360635"/>
      </dsp:txXfrm>
    </dsp:sp>
    <dsp:sp modelId="{3B03E3F4-D2FF-40B2-A6EC-56B3D58A9F49}">
      <dsp:nvSpPr>
        <dsp:cNvPr id="0" name=""/>
        <dsp:cNvSpPr/>
      </dsp:nvSpPr>
      <dsp:spPr>
        <a:xfrm rot="13967374">
          <a:off x="2614354" y="1348598"/>
          <a:ext cx="2102171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3253-3734-4B36-8BDF-D72B5B710677}">
      <dsp:nvSpPr>
        <dsp:cNvPr id="0" name=""/>
        <dsp:cNvSpPr/>
      </dsp:nvSpPr>
      <dsp:spPr>
        <a:xfrm>
          <a:off x="1702530" y="43567"/>
          <a:ext cx="2467618" cy="148229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C00000"/>
              </a:solidFill>
              <a:latin typeface="Georgia" panose="02040502050405020303" pitchFamily="18" charset="0"/>
            </a:rPr>
            <a:t>Ковалентний неполярний</a:t>
          </a:r>
          <a:endParaRPr lang="ru-RU" sz="2400" b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1745945" y="86982"/>
        <a:ext cx="2380788" cy="1395463"/>
      </dsp:txXfrm>
    </dsp:sp>
    <dsp:sp modelId="{F0B8CB34-E9D5-4D82-97C1-95E0B6F65869}">
      <dsp:nvSpPr>
        <dsp:cNvPr id="0" name=""/>
        <dsp:cNvSpPr/>
      </dsp:nvSpPr>
      <dsp:spPr>
        <a:xfrm rot="18157710">
          <a:off x="5169476" y="1347002"/>
          <a:ext cx="1983838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89517-FAA9-4400-A730-60302307E8C0}">
      <dsp:nvSpPr>
        <dsp:cNvPr id="0" name=""/>
        <dsp:cNvSpPr/>
      </dsp:nvSpPr>
      <dsp:spPr>
        <a:xfrm>
          <a:off x="5374930" y="0"/>
          <a:ext cx="2611726" cy="154210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C00000"/>
              </a:solidFill>
              <a:latin typeface="Georgia" panose="02040502050405020303" pitchFamily="18" charset="0"/>
            </a:rPr>
            <a:t>Ковалентний полярний</a:t>
          </a:r>
          <a:endParaRPr lang="ru-RU" sz="2400" b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5420097" y="45167"/>
        <a:ext cx="2521392" cy="145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D11EA-7FCA-4B8D-997D-58D68927EC09}">
      <dsp:nvSpPr>
        <dsp:cNvPr id="0" name=""/>
        <dsp:cNvSpPr/>
      </dsp:nvSpPr>
      <dsp:spPr>
        <a:xfrm>
          <a:off x="0" y="103227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01DBC-BF62-4413-91EA-2DD2470D7114}">
      <dsp:nvSpPr>
        <dsp:cNvPr id="0" name=""/>
        <dsp:cNvSpPr/>
      </dsp:nvSpPr>
      <dsp:spPr>
        <a:xfrm>
          <a:off x="89207" y="374681"/>
          <a:ext cx="2573017" cy="24464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6D1A-BC52-4018-988F-F6BB3F2E7E58}">
      <dsp:nvSpPr>
        <dsp:cNvPr id="0" name=""/>
        <dsp:cNvSpPr/>
      </dsp:nvSpPr>
      <dsp:spPr>
        <a:xfrm rot="10800000">
          <a:off x="545162" y="3182986"/>
          <a:ext cx="1980034" cy="12351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  <a:latin typeface="Georgia" panose="02040502050405020303" pitchFamily="18" charset="0"/>
            </a:rPr>
            <a:t>Я задоволений уроком, все зрозуміло</a:t>
          </a:r>
          <a:endParaRPr lang="ru-RU" sz="1800" b="1" kern="1200" dirty="0">
            <a:solidFill>
              <a:srgbClr val="FFFF00"/>
            </a:solidFill>
            <a:latin typeface="Georgia" panose="02040502050405020303" pitchFamily="18" charset="0"/>
          </a:endParaRPr>
        </a:p>
      </dsp:txBody>
      <dsp:txXfrm rot="10800000">
        <a:off x="583146" y="3182986"/>
        <a:ext cx="1904066" cy="1197121"/>
      </dsp:txXfrm>
    </dsp:sp>
    <dsp:sp modelId="{0FFDE50D-6205-411A-913B-287E1C1D5E9A}">
      <dsp:nvSpPr>
        <dsp:cNvPr id="0" name=""/>
        <dsp:cNvSpPr/>
      </dsp:nvSpPr>
      <dsp:spPr>
        <a:xfrm>
          <a:off x="2963164" y="352283"/>
          <a:ext cx="2411311" cy="2400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AB056-DC29-4CF3-B3F2-7CA4C3259B81}">
      <dsp:nvSpPr>
        <dsp:cNvPr id="0" name=""/>
        <dsp:cNvSpPr/>
      </dsp:nvSpPr>
      <dsp:spPr>
        <a:xfrm rot="10800000">
          <a:off x="3176726" y="3188486"/>
          <a:ext cx="2094825" cy="12126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  <a:latin typeface="Georgia" panose="02040502050405020303" pitchFamily="18" charset="0"/>
            </a:rPr>
            <a:t>Урок сподобався, але не все вдалося</a:t>
          </a:r>
          <a:endParaRPr lang="ru-RU" sz="1800" b="1" kern="1200" dirty="0">
            <a:solidFill>
              <a:srgbClr val="FFFF00"/>
            </a:solidFill>
            <a:latin typeface="Georgia" panose="02040502050405020303" pitchFamily="18" charset="0"/>
          </a:endParaRPr>
        </a:p>
      </dsp:txBody>
      <dsp:txXfrm rot="10800000">
        <a:off x="3214018" y="3188486"/>
        <a:ext cx="2020241" cy="1175310"/>
      </dsp:txXfrm>
    </dsp:sp>
    <dsp:sp modelId="{4C6CA052-182E-4D49-8420-FB027FEF455E}">
      <dsp:nvSpPr>
        <dsp:cNvPr id="0" name=""/>
        <dsp:cNvSpPr/>
      </dsp:nvSpPr>
      <dsp:spPr>
        <a:xfrm>
          <a:off x="5626590" y="309683"/>
          <a:ext cx="2354338" cy="24597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47FD5-0128-4489-B73F-7E5E616073B2}">
      <dsp:nvSpPr>
        <dsp:cNvPr id="0" name=""/>
        <dsp:cNvSpPr/>
      </dsp:nvSpPr>
      <dsp:spPr>
        <a:xfrm rot="10800000">
          <a:off x="5816221" y="3182351"/>
          <a:ext cx="1975075" cy="12403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  <a:latin typeface="Georgia" panose="02040502050405020303" pitchFamily="18" charset="0"/>
            </a:rPr>
            <a:t>Є питання, які мені не зовсім зрозумілі</a:t>
          </a:r>
          <a:endParaRPr lang="ru-RU" sz="1800" b="1" kern="1200" dirty="0">
            <a:solidFill>
              <a:srgbClr val="FFFF00"/>
            </a:solidFill>
            <a:latin typeface="Georgia" panose="02040502050405020303" pitchFamily="18" charset="0"/>
          </a:endParaRPr>
        </a:p>
      </dsp:txBody>
      <dsp:txXfrm rot="10800000">
        <a:off x="5854367" y="3182351"/>
        <a:ext cx="1898783" cy="120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9DC40-B883-43DD-A8A5-C265C27B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5660-E8F6-4203-8BF2-DBF45096EC72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DEC10-F3D4-40BE-894E-C954610A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5A651-B897-46E1-AC5C-ABC7D187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7258E-C25D-449F-8A35-13E61A4341F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78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89C27-F5CC-43B5-9A47-A3DFA9C6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FF70-FFF0-456F-A863-F27875D3DFD2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A3372-6B2E-4FA7-BC33-478A298C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987B1-BB80-455E-AE33-29ECB675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BE80-F349-4330-ADC3-064CB207A02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97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2BB7E-3ED3-4479-95D1-08932BED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D72A-D499-468C-A059-1CBFA71356D5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0432B-CDFD-4491-8C07-3A9E6109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0AD50-999E-4930-AFC2-B017EBC5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0154-6A06-46A6-B1B9-7CD115A3242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0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41153-C66E-4060-B0BF-6B56D524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E0E6-ABD6-4704-A329-894EE5DC6C20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26408-BF2E-40C3-AA2D-7C3A1A27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7554A-B358-43E4-B872-993A71FE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AF74F-DD5C-46FB-9849-76A95CE0E82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73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E9FE0-C3E7-4801-9896-5B551FF2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68BA-0FCF-4695-AE1B-3D948A1CAE5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FCD2CD-4EFC-4F5B-B5AA-DDF6EEA0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8790-E778-4BE2-A08F-51FB8CB2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119C-8EDD-4BE0-B780-68304B0F5A4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8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1FF64ED-B5E9-49A6-A790-D02B06C6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3DC7-F689-461D-AD08-8154F0535A03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1D86A09-15E0-48DF-8C48-16142D4C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F01B1C-2819-4B3C-9D05-89522C02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CBD8D-CD60-4AAD-862A-9D291AD37E6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655A191-D0F4-47FB-9128-63B1246F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868E-0B89-4586-8B55-5B211C350D1C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9374B1F-DE5C-49F8-8C63-AA0C4699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E4A26C5-04FD-4E9A-B004-D69B43E6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8BD8A-BA98-4475-8FE4-A20AE7FF3D5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65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8B3D91D-8023-4B72-93AC-7E05FC92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6C0E-0D8D-4603-A0D8-4E023C33555D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0A7C246-6933-495F-89E8-4F155822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8530CC8-BFB4-42A3-8B81-CB5806C2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5C476-8D15-426B-AD71-9094CF4C9F9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5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4DEACA4-51D4-485D-8DBD-352F2CDA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EDA3-8941-4A7D-B272-96F724019C16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78EFE1D-5246-418F-BC4E-63718BAB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890FBA3-76A5-4A75-89A8-60664A6E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219FB-F810-4BB7-A540-7007DE224F7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70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F196E9-8617-4130-9FEC-28229142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5C0-8535-4351-A2A3-0175F5C847F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A1C08FD-6733-4BB6-A46F-2ED6BFA3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35E94CA-999B-434F-B762-8054D848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61C72-6A12-4E81-BB75-C76730F5A06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92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818DEF5-C880-416D-ACD8-EF6FEF7D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C754-D6EE-40DB-B627-C83BE51C866B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34D45C4-159E-43D1-A2D4-5DD171C7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3BE6873-A258-49C0-8830-B98880F5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07920-62BF-4EC6-962D-4A5B0E2C33C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40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0920D00-CD8B-4A4D-A7BE-0C330DA0DB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66E919F-FAC7-426D-A960-89154C8E1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94DA7-2DD6-4BB8-8CEA-8D6003F32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915623-AEFC-4285-B594-4EBDC2FE464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DAD4A-6A82-4F30-9C75-AB82B8F2D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194DD-F20B-42D4-82D9-EACBAD48D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704BB7-02AF-4B44-B938-DE71CD6D5870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video" Target="file:///D:\Downloads\%5bv-s.mobi%5d&#1060;&#1110;&#1079;&#1082;&#1091;&#1083;&#1100;&#1090;&#1093;&#1074;&#1080;&#1083;&#1080;&#1085;&#1082;&#1072;%20&#1076;&#1083;&#1103;%20&#1086;&#1095;&#1077;&#1081;.mp4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F361-B25C-405D-B8FE-4AA55374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2656"/>
            <a:ext cx="7067922" cy="1296144"/>
          </a:xfrm>
          <a:extLst/>
        </p:spPr>
        <p:txBody>
          <a:bodyPr/>
          <a:lstStyle/>
          <a:p>
            <a:pPr eaLnBrk="1" hangingPunct="1">
              <a:defRPr/>
            </a:pPr>
            <a:br>
              <a:rPr lang="uk-UA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br>
              <a:rPr lang="uk-UA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36313-1DAA-46F8-A5F3-DAC54F1F8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600201"/>
            <a:ext cx="6707088" cy="4421088"/>
          </a:xfrm>
          <a:extLst/>
        </p:spPr>
        <p:txBody>
          <a:bodyPr/>
          <a:lstStyle/>
          <a:p>
            <a:pPr algn="ctr" eaLnBrk="1" hangingPunct="1">
              <a:buFont typeface="Arial" charset="0"/>
              <a:buChar char="•"/>
              <a:defRPr/>
            </a:pPr>
            <a:r>
              <a:rPr lang="uk-UA" sz="4400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ТЕМА УРОКУ: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sz="5400" b="1" dirty="0">
                <a:solidFill>
                  <a:srgbClr val="C00000"/>
                </a:solidFill>
                <a:latin typeface="Georgia" panose="02040502050405020303" pitchFamily="18" charset="0"/>
              </a:rPr>
              <a:t>Ковалентний зв’язок, його утворення, види</a:t>
            </a:r>
            <a:endParaRPr lang="ru-RU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3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AA6B128-D95F-4392-B63A-12A09C61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53988" cy="41751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01256-F031-4236-86B3-E2FBA481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260350"/>
            <a:ext cx="7210425" cy="5865813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Електронні формули:</a:t>
            </a:r>
          </a:p>
          <a:p>
            <a:pPr>
              <a:defRPr/>
            </a:pP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uk-UA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Електронно</a:t>
            </a:r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 – крапкові формули:</a:t>
            </a:r>
          </a:p>
          <a:p>
            <a:pPr marL="0" indent="0">
              <a:buFont typeface="Arial" charset="0"/>
              <a:buNone/>
              <a:defRPr/>
            </a:pP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Графічні формули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0279B177-0D42-4C1E-8A58-7EE22963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22" y="5091253"/>
            <a:ext cx="2522536" cy="91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BEB8B7E9-2A67-4CBD-B08A-AE6A2C77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765175"/>
            <a:ext cx="4859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AE2E5DA3-6367-4962-AE29-DD525DC1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27527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1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01A8EF0A-FA67-438C-AB12-ABD3A192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88913"/>
            <a:ext cx="7210425" cy="2290762"/>
          </a:xfrm>
        </p:spPr>
        <p:txBody>
          <a:bodyPr/>
          <a:lstStyle/>
          <a:p>
            <a:r>
              <a:rPr lang="uk-UA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  <a:t>Ковалентний неполярний зв’язок – </a:t>
            </a:r>
            <a:r>
              <a:rPr lang="uk-UA" altLang="ru-RU" sz="2800" b="1">
                <a:solidFill>
                  <a:srgbClr val="0070C0"/>
                </a:solidFill>
                <a:latin typeface="Georgia" panose="02040502050405020303" pitchFamily="18" charset="0"/>
              </a:rPr>
              <a:t>це зв’язок між </a:t>
            </a:r>
            <a:r>
              <a:rPr lang="uk-UA" altLang="ru-RU" sz="2800" b="1" i="1">
                <a:solidFill>
                  <a:srgbClr val="002060"/>
                </a:solidFill>
                <a:latin typeface="Georgia" panose="02040502050405020303" pitchFamily="18" charset="0"/>
              </a:rPr>
              <a:t>однаковими</a:t>
            </a:r>
            <a:r>
              <a:rPr lang="uk-UA" altLang="ru-RU" sz="2800" b="1">
                <a:solidFill>
                  <a:srgbClr val="0070C0"/>
                </a:solidFill>
                <a:latin typeface="Georgia" panose="02040502050405020303" pitchFamily="18" charset="0"/>
              </a:rPr>
              <a:t> атомами </a:t>
            </a:r>
            <a:r>
              <a:rPr lang="uk-UA" altLang="ru-RU" sz="2800" b="1" i="1">
                <a:solidFill>
                  <a:srgbClr val="002060"/>
                </a:solidFill>
                <a:latin typeface="Georgia" panose="02040502050405020303" pitchFamily="18" charset="0"/>
              </a:rPr>
              <a:t>неметалів</a:t>
            </a:r>
            <a:r>
              <a:rPr lang="uk-UA" altLang="ru-RU" sz="2800" b="1">
                <a:solidFill>
                  <a:srgbClr val="0070C0"/>
                </a:solidFill>
                <a:latin typeface="Georgia" panose="02040502050405020303" pitchFamily="18" charset="0"/>
              </a:rPr>
              <a:t> і тому спільні електронні пари рівновіддалені від обох атомів</a:t>
            </a:r>
            <a:endParaRPr lang="ru-RU" altLang="ru-RU" sz="2800" b="1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B468594C-DBAB-48AA-BAC6-B92D7F10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2636838"/>
            <a:ext cx="6923088" cy="3921125"/>
          </a:xfrm>
        </p:spPr>
        <p:txBody>
          <a:bodyPr/>
          <a:lstStyle/>
          <a:p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Утворюється між атомами одного хімічного елемента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(мають однакову електронегативність)</a:t>
            </a:r>
          </a:p>
          <a:p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Спільні пари розміщуються симетрично відносно обох атомів</a:t>
            </a:r>
          </a:p>
          <a:p>
            <a:r>
              <a:rPr lang="uk-UA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Приклади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 Cl2 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   H2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   F2,  Br2,  N2,  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			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I2</a:t>
            </a:r>
            <a:endParaRPr lang="ru-RU" altLang="ru-RU" sz="280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4DAAD03-2957-42BE-9256-EB8C2641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15888"/>
            <a:ext cx="7283450" cy="1301750"/>
          </a:xfrm>
        </p:spPr>
        <p:txBody>
          <a:bodyPr/>
          <a:lstStyle/>
          <a:p>
            <a:r>
              <a:rPr lang="uk-UA" altLang="ru-RU" sz="3200" b="1">
                <a:solidFill>
                  <a:srgbClr val="C00000"/>
                </a:solidFill>
                <a:latin typeface="Georgia" panose="02040502050405020303" pitchFamily="18" charset="0"/>
              </a:rPr>
              <a:t>Схема утворення ковалентного неполярного зв'язку</a:t>
            </a:r>
            <a:endParaRPr lang="ru-RU" altLang="ru-RU" sz="3200"/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3247680A-7CEC-454A-A3EC-5979C3518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133850"/>
            <a:ext cx="6351588" cy="180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1D2CF16B-0CD6-4F36-A189-5AD751DC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16063"/>
            <a:ext cx="3024187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54D61C06-3139-43E2-A2A2-F5D06EA4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1157288"/>
          </a:xfrm>
        </p:spPr>
        <p:txBody>
          <a:bodyPr/>
          <a:lstStyle/>
          <a:p>
            <a:r>
              <a:rPr lang="uk-UA" altLang="ru-RU" sz="3200" b="1">
                <a:solidFill>
                  <a:srgbClr val="C00000"/>
                </a:solidFill>
                <a:latin typeface="Georgia" panose="02040502050405020303" pitchFamily="18" charset="0"/>
              </a:rPr>
              <a:t>Схема утворення ковалентного неполярного зв'язку</a:t>
            </a:r>
            <a:endParaRPr lang="ru-RU" altLang="ru-RU" sz="3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35FE8742-117A-4DFE-9FFA-1681287F2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500438"/>
            <a:ext cx="4784725" cy="172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7">
            <a:extLst>
              <a:ext uri="{FF2B5EF4-FFF2-40B4-BE49-F238E27FC236}">
                <a16:creationId xmlns:a16="http://schemas.microsoft.com/office/drawing/2014/main" id="{FCF0817C-6EEE-4B2B-BF49-84B3E3E1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7397" b="-10538"/>
          <a:stretch>
            <a:fillRect/>
          </a:stretch>
        </p:blipFill>
        <p:spPr bwMode="auto">
          <a:xfrm>
            <a:off x="4284663" y="1700213"/>
            <a:ext cx="3068637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9">
            <a:extLst>
              <a:ext uri="{FF2B5EF4-FFF2-40B4-BE49-F238E27FC236}">
                <a16:creationId xmlns:a16="http://schemas.microsoft.com/office/drawing/2014/main" id="{4C28EA08-E6E6-4B20-8EFB-55F45CB7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38" b="50000"/>
          <a:stretch>
            <a:fillRect/>
          </a:stretch>
        </p:blipFill>
        <p:spPr bwMode="auto">
          <a:xfrm>
            <a:off x="3995738" y="5516563"/>
            <a:ext cx="4238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0544F5A-97B9-4494-9C17-BE6D1D41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620713"/>
            <a:ext cx="7210425" cy="1944687"/>
          </a:xfrm>
        </p:spPr>
        <p:txBody>
          <a:bodyPr/>
          <a:lstStyle/>
          <a:p>
            <a:r>
              <a:rPr lang="uk-UA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  <a:t>Ковалентний полярний зв’язок </a:t>
            </a:r>
            <a:r>
              <a:rPr lang="uk-UA" altLang="ru-RU" sz="2800" b="1">
                <a:solidFill>
                  <a:srgbClr val="0070C0"/>
                </a:solidFill>
                <a:latin typeface="Georgia" panose="02040502050405020303" pitchFamily="18" charset="0"/>
              </a:rPr>
              <a:t>– це зв’язок  між </a:t>
            </a:r>
            <a:r>
              <a:rPr lang="uk-UA" altLang="ru-RU" sz="2800" b="1" i="1">
                <a:solidFill>
                  <a:srgbClr val="002060"/>
                </a:solidFill>
                <a:latin typeface="Georgia" panose="02040502050405020303" pitchFamily="18" charset="0"/>
              </a:rPr>
              <a:t>різними</a:t>
            </a:r>
            <a:r>
              <a:rPr lang="uk-UA" altLang="ru-RU" sz="2800" b="1">
                <a:solidFill>
                  <a:srgbClr val="0070C0"/>
                </a:solidFill>
                <a:latin typeface="Georgia" panose="02040502050405020303" pitchFamily="18" charset="0"/>
              </a:rPr>
              <a:t> атомами </a:t>
            </a:r>
            <a:r>
              <a:rPr lang="uk-UA" altLang="ru-RU" sz="2800" b="1" i="1">
                <a:solidFill>
                  <a:srgbClr val="002060"/>
                </a:solidFill>
                <a:latin typeface="Georgia" panose="02040502050405020303" pitchFamily="18" charset="0"/>
              </a:rPr>
              <a:t>неметалів</a:t>
            </a:r>
            <a:r>
              <a:rPr lang="uk-UA" altLang="ru-RU" sz="2800" b="1">
                <a:solidFill>
                  <a:srgbClr val="0070C0"/>
                </a:solidFill>
                <a:latin typeface="Georgia" panose="02040502050405020303" pitchFamily="18" charset="0"/>
              </a:rPr>
              <a:t> і тому спільні електронні пари зміщені в бік більш електронегативного атома</a:t>
            </a:r>
            <a:endParaRPr lang="ru-RU" altLang="ru-RU" sz="2800" b="1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8660FDB7-9380-4468-95B8-6FF6842C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413" y="3068638"/>
            <a:ext cx="6275387" cy="3057525"/>
          </a:xfrm>
        </p:spPr>
        <p:txBody>
          <a:bodyPr/>
          <a:lstStyle/>
          <a:p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Утворюється між атомами різних неметалічних елементів ( мають різну електронегативність)</a:t>
            </a:r>
          </a:p>
          <a:p>
            <a:r>
              <a:rPr lang="uk-UA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Приклади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H2O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  CO2 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SO2, CH4,           			</a:t>
            </a:r>
            <a:r>
              <a:rPr lang="uk-UA" altLang="ru-RU" sz="2800">
                <a:solidFill>
                  <a:srgbClr val="002060"/>
                </a:solidFill>
                <a:latin typeface="Georgia" panose="02040502050405020303" pitchFamily="18" charset="0"/>
              </a:rPr>
              <a:t>і т.д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5BBEC9FA-BD17-4194-B799-0E4CB88E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60350"/>
            <a:ext cx="7345363" cy="1368425"/>
          </a:xfrm>
        </p:spPr>
        <p:txBody>
          <a:bodyPr/>
          <a:lstStyle/>
          <a:p>
            <a:r>
              <a:rPr lang="uk-UA" altLang="ru-RU" sz="3200" b="1">
                <a:solidFill>
                  <a:srgbClr val="C00000"/>
                </a:solidFill>
                <a:latin typeface="Georgia" panose="02040502050405020303" pitchFamily="18" charset="0"/>
              </a:rPr>
              <a:t>Схема утворення ковалентного полярного зв'язку</a:t>
            </a:r>
            <a:endParaRPr lang="ru-RU" altLang="ru-RU" sz="3200"/>
          </a:p>
        </p:txBody>
      </p:sp>
      <p:pic>
        <p:nvPicPr>
          <p:cNvPr id="17411" name="Объект 3" descr="Пов’язане зображення">
            <a:extLst>
              <a:ext uri="{FF2B5EF4-FFF2-40B4-BE49-F238E27FC236}">
                <a16:creationId xmlns:a16="http://schemas.microsoft.com/office/drawing/2014/main" id="{1C493923-0EF0-4FCD-BAEE-F188F67E3E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1"/>
          <a:stretch>
            <a:fillRect/>
          </a:stretch>
        </p:blipFill>
        <p:spPr>
          <a:xfrm>
            <a:off x="2792413" y="3933825"/>
            <a:ext cx="6076950" cy="2122488"/>
          </a:xfrm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89FDAB16-AD07-4D44-8845-DB7310F5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628775"/>
            <a:ext cx="58023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C9DFACD7-4AA0-480F-B767-E241D45C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708275"/>
            <a:ext cx="58340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99EE3906-1C35-4DFF-9B66-3C85147B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860675"/>
            <a:ext cx="58340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5BA0738D-B831-49F6-B35B-EB6F52AD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>
                <a:solidFill>
                  <a:srgbClr val="C00000"/>
                </a:solidFill>
                <a:latin typeface="Georgia" panose="02040502050405020303" pitchFamily="18" charset="0"/>
              </a:rPr>
              <a:t>Давайте спробуємо…</a:t>
            </a:r>
            <a:endParaRPr lang="ru-RU" altLang="ru-RU" sz="36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012F0-1151-4374-A6E0-EA34888D8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38" y="1341438"/>
            <a:ext cx="5986462" cy="47847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Показати механізм утворення ковалентного зв'язку у молекулах таких сполук: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Georgia" panose="02040502050405020303" pitchFamily="18" charset="0"/>
              </a:rPr>
              <a:t> та 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HF</a:t>
            </a: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uk-UA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Алгоритм: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Записати електронну будову атомів;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Зобразити електронно-крапкову будову атомів;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Показати утворення спільних електронних пар;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>
                <a:solidFill>
                  <a:srgbClr val="002060"/>
                </a:solidFill>
                <a:latin typeface="Georgia" panose="02040502050405020303" pitchFamily="18" charset="0"/>
              </a:rPr>
              <a:t>Вказати на тип ковалентного зв'язку.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52272-E32A-4E45-B5E6-5D2BC962B3D9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uk-UA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ФІЗКУЛЬТХВИЛИНКА ДЛЯ ОЧЕЙ</a:t>
            </a:r>
            <a:endParaRPr lang="ru-RU" dirty="0"/>
          </a:p>
        </p:txBody>
      </p:sp>
      <p:pic>
        <p:nvPicPr>
          <p:cNvPr id="4" name="[v-s.mobi]Фізкультхвилинка для очей.mp4">
            <a:hlinkClick r:id="" action="ppaction://media"/>
            <a:extLst>
              <a:ext uri="{FF2B5EF4-FFF2-40B4-BE49-F238E27FC236}">
                <a16:creationId xmlns:a16="http://schemas.microsoft.com/office/drawing/2014/main" id="{8A7D53CE-C631-4E80-9862-E5B749A200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7688"/>
            <a:ext cx="9144000" cy="5040312"/>
          </a:xfrm>
        </p:spPr>
      </p:pic>
      <p:pic>
        <p:nvPicPr>
          <p:cNvPr id="3" name="Фізкультхвилинка для очейTrim">
            <a:hlinkClick r:id="" action="ppaction://media"/>
            <a:extLst>
              <a:ext uri="{FF2B5EF4-FFF2-40B4-BE49-F238E27FC236}">
                <a16:creationId xmlns:a16="http://schemas.microsoft.com/office/drawing/2014/main" id="{605C22E1-507B-4FC8-A6EB-D9A6CE1906C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437" y="1628800"/>
            <a:ext cx="9160437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1FDCEB7-FCD3-485B-9A60-A2AAE5E0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333375"/>
            <a:ext cx="6778625" cy="1511300"/>
          </a:xfrm>
        </p:spPr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  <a:t>Серед наведених формул укажіть ті, що належать речовинам з ковалентним зв’язком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68E53C19-A8FD-4516-B60B-860B606B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438" y="2060575"/>
            <a:ext cx="6202362" cy="40655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ru-RU" sz="6000" b="1" dirty="0">
                <a:solidFill>
                  <a:srgbClr val="002060"/>
                </a:solidFill>
              </a:rPr>
              <a:t>Br</a:t>
            </a:r>
            <a:r>
              <a:rPr lang="pt-BR" altLang="ru-RU" sz="6000" b="1" baseline="-25000" dirty="0">
                <a:solidFill>
                  <a:srgbClr val="002060"/>
                </a:solidFill>
              </a:rPr>
              <a:t>2</a:t>
            </a:r>
            <a:r>
              <a:rPr lang="pt-BR" altLang="ru-RU" sz="6000" b="1" dirty="0">
                <a:solidFill>
                  <a:srgbClr val="002060"/>
                </a:solidFill>
              </a:rPr>
              <a:t>, </a:t>
            </a:r>
            <a:r>
              <a:rPr lang="uk-UA" altLang="ru-RU" sz="6000" b="1" dirty="0">
                <a:solidFill>
                  <a:srgbClr val="002060"/>
                </a:solidFill>
              </a:rPr>
              <a:t> </a:t>
            </a:r>
            <a:r>
              <a:rPr lang="pt-BR" altLang="ru-RU" sz="6000" b="1" dirty="0">
                <a:solidFill>
                  <a:srgbClr val="002060"/>
                </a:solidFill>
              </a:rPr>
              <a:t>H</a:t>
            </a:r>
            <a:r>
              <a:rPr lang="pt-BR" altLang="ru-RU" sz="6000" b="1" baseline="-25000" dirty="0">
                <a:solidFill>
                  <a:srgbClr val="002060"/>
                </a:solidFill>
              </a:rPr>
              <a:t>2</a:t>
            </a:r>
            <a:r>
              <a:rPr lang="pt-BR" altLang="ru-RU" sz="6000" b="1" dirty="0">
                <a:solidFill>
                  <a:srgbClr val="002060"/>
                </a:solidFill>
              </a:rPr>
              <a:t>O,</a:t>
            </a:r>
            <a:r>
              <a:rPr lang="uk-UA" altLang="ru-RU" sz="6000" b="1" dirty="0">
                <a:solidFill>
                  <a:srgbClr val="002060"/>
                </a:solidFill>
              </a:rPr>
              <a:t> </a:t>
            </a:r>
            <a:r>
              <a:rPr lang="pt-BR" altLang="ru-RU" sz="6000" b="1" dirty="0">
                <a:solidFill>
                  <a:srgbClr val="002060"/>
                </a:solidFill>
              </a:rPr>
              <a:t> KCl, BaS,</a:t>
            </a:r>
            <a:endParaRPr lang="uk-UA" altLang="ru-RU" sz="60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ru-RU" sz="6000" b="1" dirty="0">
                <a:solidFill>
                  <a:srgbClr val="002060"/>
                </a:solidFill>
              </a:rPr>
              <a:t>MgCl</a:t>
            </a:r>
            <a:r>
              <a:rPr lang="pt-BR" altLang="ru-RU" sz="6000" b="1" baseline="-25000" dirty="0">
                <a:solidFill>
                  <a:srgbClr val="002060"/>
                </a:solidFill>
              </a:rPr>
              <a:t>2</a:t>
            </a:r>
            <a:r>
              <a:rPr lang="pt-BR" altLang="ru-RU" sz="6000" b="1" dirty="0">
                <a:solidFill>
                  <a:srgbClr val="002060"/>
                </a:solidFill>
              </a:rPr>
              <a:t>, </a:t>
            </a:r>
            <a:r>
              <a:rPr lang="uk-UA" altLang="ru-RU" sz="6000" b="1" dirty="0">
                <a:solidFill>
                  <a:srgbClr val="002060"/>
                </a:solidFill>
              </a:rPr>
              <a:t> </a:t>
            </a:r>
            <a:r>
              <a:rPr lang="pt-BR" altLang="ru-RU" sz="6000" b="1" dirty="0">
                <a:solidFill>
                  <a:srgbClr val="002060"/>
                </a:solidFill>
              </a:rPr>
              <a:t>F</a:t>
            </a:r>
            <a:r>
              <a:rPr lang="pt-BR" altLang="ru-RU" sz="6000" b="1" baseline="-25000" dirty="0">
                <a:solidFill>
                  <a:srgbClr val="002060"/>
                </a:solidFill>
              </a:rPr>
              <a:t>2</a:t>
            </a:r>
            <a:r>
              <a:rPr lang="pt-BR" altLang="ru-RU" sz="6000" b="1" dirty="0">
                <a:solidFill>
                  <a:srgbClr val="002060"/>
                </a:solidFill>
              </a:rPr>
              <a:t>, </a:t>
            </a:r>
            <a:r>
              <a:rPr lang="uk-UA" altLang="ru-RU" sz="6000" b="1" dirty="0">
                <a:solidFill>
                  <a:srgbClr val="002060"/>
                </a:solidFill>
              </a:rPr>
              <a:t> </a:t>
            </a:r>
            <a:r>
              <a:rPr lang="pt-BR" altLang="ru-RU" sz="6000" b="1" dirty="0">
                <a:solidFill>
                  <a:srgbClr val="002060"/>
                </a:solidFill>
              </a:rPr>
              <a:t>H</a:t>
            </a:r>
            <a:r>
              <a:rPr lang="pt-BR" altLang="ru-RU" sz="6000" b="1" baseline="-25000" dirty="0">
                <a:solidFill>
                  <a:srgbClr val="002060"/>
                </a:solidFill>
              </a:rPr>
              <a:t>2</a:t>
            </a:r>
            <a:r>
              <a:rPr lang="pt-BR" altLang="ru-RU" sz="6000" b="1" dirty="0">
                <a:solidFill>
                  <a:srgbClr val="002060"/>
                </a:solidFill>
              </a:rPr>
              <a:t>S.</a:t>
            </a:r>
            <a:endParaRPr lang="ru-RU" alt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D96040BE-3E37-4758-B2EC-63A2E5B1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260350"/>
            <a:ext cx="6778625" cy="1439863"/>
          </a:xfrm>
        </p:spPr>
        <p:txBody>
          <a:bodyPr/>
          <a:lstStyle/>
          <a:p>
            <a:r>
              <a:rPr lang="ru-RU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  <a:t>До атомів яких хімічних елементів зміщені спільні електронні пари в сполуках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ADD0A20B-8AAA-42BE-8A10-E10CA6A6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438" y="2492375"/>
            <a:ext cx="6202362" cy="36337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altLang="ru-RU" sz="6600"/>
              <a:t> 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HCl, </a:t>
            </a:r>
            <a:r>
              <a:rPr lang="uk-UA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CO</a:t>
            </a:r>
            <a:r>
              <a:rPr lang="en-AU" altLang="ru-RU" sz="54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uk-UA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 NH</a:t>
            </a:r>
            <a:r>
              <a:rPr lang="en-AU" altLang="ru-RU" sz="54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endParaRPr lang="uk-UA" altLang="ru-RU" sz="5400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  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SO</a:t>
            </a:r>
            <a:r>
              <a:rPr lang="en-AU" altLang="ru-RU" sz="54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uk-UA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O</a:t>
            </a:r>
            <a:r>
              <a:rPr lang="en-AU" altLang="ru-RU" sz="54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uk-UA" altLang="ru-RU" sz="72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uk-UA" altLang="ru-RU" sz="54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AU" altLang="ru-RU" sz="5400" b="1">
                <a:solidFill>
                  <a:srgbClr val="002060"/>
                </a:solidFill>
                <a:latin typeface="Georgia" panose="02040502050405020303" pitchFamily="18" charset="0"/>
              </a:rPr>
              <a:t>H</a:t>
            </a:r>
            <a:r>
              <a:rPr lang="en-AU" altLang="ru-RU" sz="5400" b="1" baseline="-2500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endParaRPr lang="ru-RU" altLang="ru-RU" sz="5400" b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5E803DB7-CC0E-44E9-BE39-7AC9DE77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941CC3D2-398E-42D8-8679-CA0A38D5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628800"/>
            <a:ext cx="6419056" cy="496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altLang="ru-RU" sz="2800" b="1" i="1">
                <a:solidFill>
                  <a:srgbClr val="002060"/>
                </a:solidFill>
                <a:latin typeface="Georgia" pitchFamily="18" charset="0"/>
              </a:rPr>
              <a:t>Зібратися </a:t>
            </a:r>
            <a:r>
              <a:rPr lang="uk-UA" altLang="ru-RU" sz="2800" b="1" i="1" dirty="0">
                <a:solidFill>
                  <a:srgbClr val="002060"/>
                </a:solidFill>
                <a:latin typeface="Georgia" pitchFamily="18" charset="0"/>
              </a:rPr>
              <a:t>разом – це початок</a:t>
            </a:r>
            <a:br>
              <a:rPr lang="uk-UA" altLang="ru-RU" sz="2800" b="1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altLang="ru-RU" sz="2800" b="1" i="1" dirty="0">
                <a:solidFill>
                  <a:srgbClr val="002060"/>
                </a:solidFill>
                <a:latin typeface="Georgia" pitchFamily="18" charset="0"/>
              </a:rPr>
              <a:t>Триматися разом – це прогрес</a:t>
            </a:r>
            <a:br>
              <a:rPr lang="uk-UA" altLang="ru-RU" sz="2800" b="1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altLang="ru-RU" sz="2800" b="1" i="1" dirty="0">
                <a:solidFill>
                  <a:srgbClr val="002060"/>
                </a:solidFill>
                <a:latin typeface="Georgia" pitchFamily="18" charset="0"/>
              </a:rPr>
              <a:t>Працювати разом – це успіх</a:t>
            </a:r>
            <a:br>
              <a:rPr lang="uk-UA" altLang="ru-RU" sz="2800" b="1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altLang="ru-RU" sz="3600" dirty="0">
                <a:solidFill>
                  <a:srgbClr val="002060"/>
                </a:solidFill>
                <a:latin typeface="Georgia" pitchFamily="18" charset="0"/>
              </a:rPr>
              <a:t>			</a:t>
            </a:r>
            <a:r>
              <a:rPr lang="uk-UA" altLang="ru-RU" dirty="0">
                <a:solidFill>
                  <a:srgbClr val="002060"/>
                </a:solidFill>
                <a:latin typeface="Georgia" pitchFamily="18" charset="0"/>
              </a:rPr>
              <a:t>			 		</a:t>
            </a:r>
            <a:r>
              <a:rPr lang="uk-UA" altLang="ru-RU" dirty="0">
                <a:solidFill>
                  <a:srgbClr val="C00000"/>
                </a:solidFill>
                <a:latin typeface="Georgia" pitchFamily="18" charset="0"/>
              </a:rPr>
              <a:t>										</a:t>
            </a:r>
            <a:r>
              <a:rPr lang="uk-UA" altLang="ru-RU" i="1" dirty="0">
                <a:solidFill>
                  <a:srgbClr val="C00000"/>
                </a:solidFill>
                <a:latin typeface="Georgia" pitchFamily="18" charset="0"/>
              </a:rPr>
              <a:t>Генрі Форд</a:t>
            </a:r>
            <a:br>
              <a:rPr lang="uk-UA" altLang="ru-RU" i="1">
                <a:solidFill>
                  <a:srgbClr val="C00000"/>
                </a:solidFill>
                <a:latin typeface="Georgia" pitchFamily="18" charset="0"/>
              </a:rPr>
            </a:br>
            <a:r>
              <a:rPr lang="uk-UA" altLang="ru-RU">
                <a:solidFill>
                  <a:srgbClr val="002060"/>
                </a:solidFill>
                <a:latin typeface="Georgia" pitchFamily="18" charset="0"/>
              </a:rPr>
              <a:t>( </a:t>
            </a:r>
            <a:r>
              <a:rPr lang="uk-UA" altLang="ru-RU" dirty="0">
                <a:solidFill>
                  <a:srgbClr val="002060"/>
                </a:solidFill>
                <a:latin typeface="Georgia" pitchFamily="18" charset="0"/>
              </a:rPr>
              <a:t>американський винахідник)</a:t>
            </a:r>
            <a:br>
              <a:rPr lang="uk-UA" altLang="ru-RU" dirty="0">
                <a:solidFill>
                  <a:srgbClr val="002060"/>
                </a:solidFill>
                <a:latin typeface="Georgia" pitchFamily="18" charset="0"/>
              </a:rPr>
            </a:b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277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61DBBAEE-07C9-493E-8EE0-7869E5F5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115888"/>
            <a:ext cx="6707187" cy="2089150"/>
          </a:xfrm>
        </p:spPr>
        <p:txBody>
          <a:bodyPr/>
          <a:lstStyle/>
          <a:p>
            <a:br>
              <a:rPr lang="ru-RU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  <a:t>Закреслити  формули речовин у вертикальних стовпчиках , які є зайвими за видом хімічного зв’язку, пояснити своє рішення. </a:t>
            </a:r>
            <a:br>
              <a:rPr lang="ru-RU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alt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5028DF-9AA5-4242-BE13-B9945806D5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27313" y="2205038"/>
          <a:ext cx="5761036" cy="381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2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  <a:latin typeface="Georgia" panose="02040502050405020303" pitchFamily="18" charset="0"/>
                        </a:rPr>
                        <a:t>    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Сl</a:t>
                      </a:r>
                      <a:r>
                        <a:rPr lang="en-US" sz="4000" baseline="-25000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   </a:t>
                      </a:r>
                      <a:r>
                        <a:rPr lang="en-US" sz="4000" dirty="0">
                          <a:effectLst/>
                        </a:rPr>
                        <a:t>H</a:t>
                      </a:r>
                      <a:r>
                        <a:rPr lang="en-US" sz="4000" baseline="-25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    </a:t>
                      </a:r>
                      <a:r>
                        <a:rPr lang="en-US" sz="4000" dirty="0">
                          <a:effectLst/>
                        </a:rPr>
                        <a:t>J</a:t>
                      </a:r>
                      <a:r>
                        <a:rPr lang="en-US" sz="4000" baseline="-25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   </a:t>
                      </a:r>
                      <a:r>
                        <a:rPr lang="en-US" sz="4000" b="1" dirty="0">
                          <a:effectLst/>
                        </a:rPr>
                        <a:t>HCl</a:t>
                      </a:r>
                      <a:endParaRPr lang="ru-RU" sz="4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   </a:t>
                      </a:r>
                      <a:r>
                        <a:rPr lang="en-US" sz="4000" dirty="0">
                          <a:effectLst/>
                        </a:rPr>
                        <a:t>NH</a:t>
                      </a:r>
                      <a:r>
                        <a:rPr lang="en-US" sz="4000" baseline="-25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  </a:t>
                      </a:r>
                      <a:r>
                        <a:rPr lang="en-US" sz="4000" dirty="0">
                          <a:effectLst/>
                        </a:rPr>
                        <a:t>HF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    </a:t>
                      </a:r>
                      <a:r>
                        <a:rPr lang="en-US" sz="4000" dirty="0">
                          <a:effectLst/>
                        </a:rPr>
                        <a:t>N</a:t>
                      </a:r>
                      <a:r>
                        <a:rPr lang="en-US" sz="4000" baseline="-25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  </a:t>
                      </a:r>
                      <a:r>
                        <a:rPr lang="en-US" sz="4000" dirty="0">
                          <a:effectLst/>
                        </a:rPr>
                        <a:t>H</a:t>
                      </a:r>
                      <a:r>
                        <a:rPr lang="en-US" sz="4000" baseline="-25000" dirty="0">
                          <a:effectLst/>
                        </a:rPr>
                        <a:t>2</a:t>
                      </a:r>
                      <a:r>
                        <a:rPr lang="en-US" sz="4000" dirty="0">
                          <a:effectLst/>
                        </a:rPr>
                        <a:t>S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   </a:t>
                      </a:r>
                      <a:r>
                        <a:rPr lang="en-US" sz="4000" dirty="0">
                          <a:effectLst/>
                        </a:rPr>
                        <a:t>O</a:t>
                      </a:r>
                      <a:r>
                        <a:rPr lang="en-US" sz="4000" baseline="-25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Rectangle 1">
            <a:extLst>
              <a:ext uri="{FF2B5EF4-FFF2-40B4-BE49-F238E27FC236}">
                <a16:creationId xmlns:a16="http://schemas.microsoft.com/office/drawing/2014/main" id="{F9633995-24F0-46F9-BE8E-6551CF2D1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2978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600" b="1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	</a:t>
            </a:r>
            <a:endParaRPr lang="en-US" altLang="ru-RU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3B267F3-F2E8-44CE-916A-E17669F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476250"/>
            <a:ext cx="6923087" cy="1439863"/>
          </a:xfrm>
        </p:spPr>
        <p:txBody>
          <a:bodyPr/>
          <a:lstStyle/>
          <a:p>
            <a:r>
              <a:rPr lang="uk-UA" altLang="ru-RU" sz="2800" b="1">
                <a:solidFill>
                  <a:srgbClr val="C00000"/>
                </a:solidFill>
                <a:latin typeface="Georgia" panose="02040502050405020303" pitchFamily="18" charset="0"/>
              </a:rPr>
              <a:t>Позначити ряд формул, що містить лише сполуки з ковалентним полярним зв'язком</a:t>
            </a:r>
            <a:endParaRPr lang="ru-RU" alt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8F53D-8E2C-4386-83B3-B3A5F874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213" y="2349500"/>
            <a:ext cx="5843587" cy="37766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AU" sz="4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HCl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NH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CH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4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CO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</a:p>
          <a:p>
            <a:pPr>
              <a:buFont typeface="Arial" charset="0"/>
              <a:buChar char="•"/>
              <a:defRPr/>
            </a:pPr>
            <a:endParaRPr lang="en-AU" sz="4000" b="1" baseline="-25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AU" sz="4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KCl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AU" sz="4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HCl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Cl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Br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</a:p>
          <a:p>
            <a:pPr marL="0" indent="0">
              <a:buFont typeface="Arial" charset="0"/>
              <a:buNone/>
              <a:defRPr/>
            </a:pPr>
            <a:endParaRPr lang="en-AU" sz="4000" b="1" baseline="-25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NH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H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A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, NO, SO</a:t>
            </a:r>
            <a:r>
              <a:rPr lang="en-AU" sz="40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64957"/>
            <a:ext cx="1346888" cy="124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753">
            <a:off x="3733984" y="1126483"/>
            <a:ext cx="1275461" cy="11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821">
            <a:off x="7738043" y="1484784"/>
            <a:ext cx="1392125" cy="12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51050" y="404813"/>
            <a:ext cx="6635750" cy="1439862"/>
          </a:xfrm>
        </p:spPr>
        <p:txBody>
          <a:bodyPr/>
          <a:lstStyle/>
          <a:p>
            <a:r>
              <a:rPr lang="uk-UA" altLang="ru-RU" sz="3200" b="1" dirty="0">
                <a:solidFill>
                  <a:srgbClr val="002060"/>
                </a:solidFill>
                <a:latin typeface="Georgia" pitchFamily="18" charset="0"/>
              </a:rPr>
              <a:t>ГРА</a:t>
            </a:r>
            <a:r>
              <a:rPr lang="uk-UA" altLang="ru-RU" sz="3200" b="1" i="1" dirty="0">
                <a:solidFill>
                  <a:srgbClr val="C00000"/>
                </a:solidFill>
                <a:latin typeface="Georgia" pitchFamily="18" charset="0"/>
              </a:rPr>
              <a:t> «РОЗСИПАНІ  АТОМИ»</a:t>
            </a:r>
            <a:endParaRPr lang="ru-RU" alt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692275" y="1989138"/>
            <a:ext cx="6994525" cy="4137025"/>
          </a:xfrm>
        </p:spPr>
        <p:txBody>
          <a:bodyPr/>
          <a:lstStyle/>
          <a:p>
            <a:r>
              <a:rPr lang="uk-UA" altLang="ru-RU" sz="2800" dirty="0">
                <a:solidFill>
                  <a:srgbClr val="002060"/>
                </a:solidFill>
                <a:latin typeface="Georgia" pitchFamily="18" charset="0"/>
              </a:rPr>
              <a:t>Складіть формули речовин таким чином, щоб не залишилось ні одного вільного атома.</a:t>
            </a:r>
          </a:p>
          <a:p>
            <a:r>
              <a:rPr lang="uk-UA" altLang="ru-RU" sz="2800" dirty="0">
                <a:solidFill>
                  <a:srgbClr val="002060"/>
                </a:solidFill>
                <a:latin typeface="Georgia" pitchFamily="18" charset="0"/>
              </a:rPr>
              <a:t>Прийміть до уваги, що кількість неспарених електронів одного атома має відповідати кількості неспарених електронів іншого атома.</a:t>
            </a:r>
            <a:endParaRPr lang="ru-RU" alt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" y="2183256"/>
            <a:ext cx="1560233" cy="14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37">
            <a:off x="319186" y="918309"/>
            <a:ext cx="17240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3283">
            <a:off x="6739482" y="5223699"/>
            <a:ext cx="1428391" cy="13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4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ADC4CAF6-4AF5-4DB9-B4B3-7F842F4B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60350"/>
            <a:ext cx="6994525" cy="1157288"/>
          </a:xfrm>
        </p:spPr>
        <p:txBody>
          <a:bodyPr/>
          <a:lstStyle/>
          <a:p>
            <a:r>
              <a:rPr lang="uk-UA" altLang="ru-RU" b="1">
                <a:solidFill>
                  <a:srgbClr val="C00000"/>
                </a:solidFill>
                <a:latin typeface="Georgia" panose="02040502050405020303" pitchFamily="18" charset="0"/>
              </a:rPr>
              <a:t>Проблемне питання:</a:t>
            </a:r>
            <a:endParaRPr lang="ru-RU" altLang="ru-RU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8ECB3C5-7B35-4D94-90FC-3E11008E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313" y="1700213"/>
            <a:ext cx="6059487" cy="4425950"/>
          </a:xfrm>
        </p:spPr>
        <p:txBody>
          <a:bodyPr/>
          <a:lstStyle/>
          <a:p>
            <a:r>
              <a:rPr lang="uk-UA" altLang="ru-RU" b="1">
                <a:solidFill>
                  <a:srgbClr val="002060"/>
                </a:solidFill>
                <a:latin typeface="Georgia" panose="02040502050405020303" pitchFamily="18" charset="0"/>
              </a:rPr>
              <a:t>З'ясувати, як будова атома та електронегативність  впливає на утворення ковалентного  зв'язку</a:t>
            </a:r>
            <a:endParaRPr lang="ru-RU" altLang="ru-RU" b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7F83E080-FC6C-421B-A4FA-90E18026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b="1">
                <a:solidFill>
                  <a:srgbClr val="C00000"/>
                </a:solidFill>
                <a:latin typeface="Georgia" panose="02040502050405020303" pitchFamily="18" charset="0"/>
              </a:rPr>
              <a:t>ВИСНОВОК:</a:t>
            </a:r>
            <a:endParaRPr lang="ru-RU" altLang="ru-RU" sz="3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3E728-9641-4D2B-8FFC-1D977290A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1268413"/>
            <a:ext cx="7067550" cy="48577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Кількість неспарених електронів на зовнішньому  енергетичному  рівні  атома рівна кількості хімічних зв'язків, які він може утворити.</a:t>
            </a:r>
          </a:p>
          <a:p>
            <a:pPr marL="0" indent="0">
              <a:buFont typeface="Arial" charset="0"/>
              <a:buNone/>
              <a:defRPr/>
            </a:pPr>
            <a:endParaRPr lang="uk-UA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Від величини </a:t>
            </a:r>
            <a:r>
              <a:rPr lang="uk-UA" sz="2800" dirty="0" err="1">
                <a:solidFill>
                  <a:srgbClr val="002060"/>
                </a:solidFill>
                <a:latin typeface="Georgia" panose="02040502050405020303" pitchFamily="18" charset="0"/>
              </a:rPr>
              <a:t>електронегативності</a:t>
            </a:r>
            <a:r>
              <a:rPr lang="uk-UA" sz="2800" dirty="0">
                <a:solidFill>
                  <a:srgbClr val="002060"/>
                </a:solidFill>
                <a:latin typeface="Georgia" panose="02040502050405020303" pitchFamily="18" charset="0"/>
              </a:rPr>
              <a:t>  атома залежить зміщення електронної густини.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7FBC3-3FFD-486F-AA0B-EA801DD25A90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uk-UA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РЕФЛЕКСІЯ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987BEC-9FE7-41D6-B3B3-3D151A720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B3C9EA55-76C5-4919-8DD9-AC43E1A2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i="1">
                <a:solidFill>
                  <a:srgbClr val="C00000"/>
                </a:solidFill>
                <a:latin typeface="Georgia" panose="02040502050405020303" pitchFamily="18" charset="0"/>
              </a:rPr>
              <a:t>ОЦІНЮВАННЯ</a:t>
            </a:r>
            <a:endParaRPr lang="ru-RU" altLang="ru-RU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99EF6342-3D9A-4299-9AC9-F2D1078C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196752"/>
            <a:ext cx="6491064" cy="4929411"/>
          </a:xfrm>
        </p:spPr>
        <p:txBody>
          <a:bodyPr/>
          <a:lstStyle/>
          <a:p>
            <a:pPr algn="ctr" eaLnBrk="1" hangingPunct="1"/>
            <a:endParaRPr lang="uk-UA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uk-UA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uk-UA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uk-UA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uk-UA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 eaLnBrk="1" hangingPunct="1">
              <a:buNone/>
            </a:pPr>
            <a:endParaRPr lang="uk-UA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 eaLnBrk="1" hangingPunct="1">
              <a:buNone/>
            </a:pPr>
            <a:r>
              <a:rPr lang="uk-UA" altLang="ru-RU" dirty="0">
                <a:solidFill>
                  <a:srgbClr val="002060"/>
                </a:solidFill>
                <a:latin typeface="Georgia" panose="02040502050405020303" pitchFamily="18" charset="0"/>
              </a:rPr>
              <a:t>Домашнє завдання</a:t>
            </a:r>
            <a:r>
              <a:rPr lang="uk-UA" altLang="ru-RU" dirty="0"/>
              <a:t>: </a:t>
            </a:r>
          </a:p>
          <a:p>
            <a:pPr marL="0" indent="0" algn="ctr" eaLnBrk="1" hangingPunct="1">
              <a:buNone/>
            </a:pPr>
            <a:r>
              <a:rPr lang="uk-UA" altLang="ru-RU" sz="2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опрацювати параграф та опорний конспект.</a:t>
            </a:r>
            <a:endParaRPr lang="ru-RU" alt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FA1DD5AD-FC29-40E3-B1B1-7D13A362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66339"/>
            <a:ext cx="54594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B3C61CC9-A4CE-450F-AAE9-4B257E7B9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88913"/>
            <a:ext cx="8959850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Заголовок 1">
            <a:extLst>
              <a:ext uri="{FF2B5EF4-FFF2-40B4-BE49-F238E27FC236}">
                <a16:creationId xmlns:a16="http://schemas.microsoft.com/office/drawing/2014/main" id="{8A30D6E5-5894-44A2-855D-3EBE0D30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pPr eaLnBrk="1" hangingPunct="1"/>
            <a:r>
              <a:rPr lang="uk-UA" altLang="ru-RU" sz="6600" b="1" i="1">
                <a:solidFill>
                  <a:srgbClr val="C00000"/>
                </a:solidFill>
                <a:latin typeface="Georgia" panose="02040502050405020303" pitchFamily="18" charset="0"/>
              </a:rPr>
              <a:t>УСПІХІВ!</a:t>
            </a:r>
            <a:endParaRPr lang="ru-RU" altLang="ru-RU" sz="66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983413" cy="936625"/>
          </a:xfrm>
        </p:spPr>
        <p:txBody>
          <a:bodyPr/>
          <a:lstStyle/>
          <a:p>
            <a:r>
              <a:rPr lang="uk-UA" altLang="ru-RU" sz="2800" b="1">
                <a:solidFill>
                  <a:srgbClr val="C00000"/>
                </a:solidFill>
                <a:latin typeface="Georgia" pitchFamily="18" charset="0"/>
              </a:rPr>
              <a:t>ЗНАЙДИ ПОМИЛКУ</a:t>
            </a:r>
            <a:endParaRPr lang="ru-RU" altLang="ru-RU" sz="28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123729" y="1124744"/>
            <a:ext cx="6563072" cy="500141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uk-UA" sz="18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1. </a:t>
            </a: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Взаємодію між атомами, молекулами, </a:t>
            </a:r>
            <a:r>
              <a:rPr lang="uk-UA" altLang="uk-UA" sz="24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йонами</a:t>
            </a: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завдяки якій частинки утримуються разом називають мобільним зв'язком.</a:t>
            </a:r>
            <a:endParaRPr lang="uk-UA" altLang="uk-UA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2.   Хімічний зв'язок утворюється за рахунок дії сил приклеювання та відштовхування.</a:t>
            </a:r>
            <a:endParaRPr lang="uk-UA" altLang="uk-UA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3. Є такі види зв'язку: </a:t>
            </a:r>
            <a:r>
              <a:rPr lang="uk-UA" altLang="uk-UA" sz="24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йонний</a:t>
            </a: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ковалентний, металічний, водневий, міжмолекулярний, родинний. </a:t>
            </a:r>
            <a:endParaRPr lang="uk-UA" altLang="uk-UA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4.   </a:t>
            </a:r>
            <a:r>
              <a:rPr lang="uk-UA" altLang="uk-UA" sz="24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Електронегативність</a:t>
            </a: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- це здатність атома притягувати до себе атоми та</a:t>
            </a:r>
            <a:r>
              <a:rPr lang="en-US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молекули.</a:t>
            </a:r>
            <a:endParaRPr lang="uk-UA" altLang="uk-UA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5.  Метали мають вищу  </a:t>
            </a:r>
            <a:r>
              <a:rPr lang="uk-UA" altLang="uk-UA" sz="2400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електронегативність</a:t>
            </a:r>
            <a:r>
              <a:rPr lang="uk-UA" altLang="uk-UA" sz="240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ніж неметали.</a:t>
            </a:r>
            <a:endParaRPr lang="uk-UA" altLang="uk-UA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1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F6F4F962-0466-43A7-8DFA-BAAEC662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60350"/>
            <a:ext cx="6994525" cy="865188"/>
          </a:xfrm>
        </p:spPr>
        <p:txBody>
          <a:bodyPr/>
          <a:lstStyle/>
          <a:p>
            <a:r>
              <a:rPr lang="uk-UA" altLang="ru-RU" b="1">
                <a:solidFill>
                  <a:srgbClr val="C00000"/>
                </a:solidFill>
                <a:latin typeface="Georgia" panose="02040502050405020303" pitchFamily="18" charset="0"/>
              </a:rPr>
              <a:t>«ТАК» чи «НІ»</a:t>
            </a:r>
            <a:endParaRPr lang="ru-RU" altLang="ru-RU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7CCFA-951D-4C26-8D00-D2852ED3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052513"/>
            <a:ext cx="7416800" cy="4897437"/>
          </a:xfrm>
        </p:spPr>
        <p:txBody>
          <a:bodyPr/>
          <a:lstStyle/>
          <a:p>
            <a:pPr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Хімічний зв’язок – це взаємодія між структурними частинками</a:t>
            </a:r>
          </a:p>
          <a:p>
            <a:pPr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Електрон – це позитивно заряджена частинка</a:t>
            </a:r>
          </a:p>
          <a:p>
            <a:pPr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Завершений енергетичний рівень містить 8 електронів</a:t>
            </a:r>
          </a:p>
          <a:p>
            <a:pPr>
              <a:buFont typeface="Arial" charset="0"/>
              <a:buChar char="•"/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Атоми інертних елементів на зовнішньому рівні мають 8 електронів</a:t>
            </a:r>
          </a:p>
          <a:p>
            <a:pPr>
              <a:defRPr/>
            </a:pPr>
            <a:r>
              <a:rPr lang="uk-UA" sz="1800" b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Електронегативність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– це здатність притягувати спільні пари</a:t>
            </a:r>
          </a:p>
          <a:p>
            <a:pPr>
              <a:buFont typeface="Arial" charset="0"/>
              <a:buChar char="•"/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У періодах, зліва – направо, </a:t>
            </a:r>
            <a:r>
              <a:rPr lang="uk-UA" sz="1800" b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електронегативність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послаблюється</a:t>
            </a:r>
          </a:p>
          <a:p>
            <a:pPr>
              <a:buFont typeface="Arial" charset="0"/>
              <a:buChar char="•"/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У групах, зверху-вниз, </a:t>
            </a:r>
            <a:r>
              <a:rPr lang="uk-UA" sz="1800" b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електронегативність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спадає</a:t>
            </a:r>
          </a:p>
          <a:p>
            <a:pPr>
              <a:buFont typeface="Arial" charset="0"/>
              <a:buChar char="•"/>
              <a:defRPr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Метали володіють меншою </a:t>
            </a:r>
            <a:r>
              <a:rPr lang="uk-UA" sz="1800" b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електронегативність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ніж неметали</a:t>
            </a:r>
            <a:endParaRPr lang="uk-UA" sz="1800" b="1" dirty="0">
              <a:latin typeface="Georgia" panose="02040502050405020303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2400" dirty="0"/>
          </a:p>
          <a:p>
            <a:pPr algn="just">
              <a:buFont typeface="Arial" charset="0"/>
              <a:buChar char="•"/>
              <a:defRPr/>
            </a:pPr>
            <a:endParaRPr lang="uk-UA" dirty="0"/>
          </a:p>
          <a:p>
            <a:pPr>
              <a:buFont typeface="Arial" charset="0"/>
              <a:buChar char="•"/>
              <a:defRPr/>
            </a:pPr>
            <a:endParaRPr lang="uk-UA" dirty="0"/>
          </a:p>
          <a:p>
            <a:pPr>
              <a:buFont typeface="Arial" charset="0"/>
              <a:buChar char="•"/>
              <a:defRPr/>
            </a:pPr>
            <a:endParaRPr lang="uk-UA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B148DB1-A406-4D6D-8503-0336DF88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  <a:extLst/>
        </p:spPr>
        <p:txBody>
          <a:bodyPr/>
          <a:lstStyle/>
          <a:p>
            <a:pPr>
              <a:defRPr/>
            </a:pPr>
            <a:r>
              <a:rPr lang="uk-UA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Давайте пригадаємо….</a:t>
            </a:r>
            <a:endParaRPr lang="ru-RU" alt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82D081AB-3CAD-4CB7-BB8E-BB58673F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412875"/>
            <a:ext cx="6994525" cy="5111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uk-UA" altLang="ru-RU" sz="2400" dirty="0">
                <a:latin typeface="Georgia" panose="02040502050405020303" pitchFamily="18" charset="0"/>
              </a:rPr>
              <a:t>На що вказує номер групи?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alt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Наведіть приклади елементів металів.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alt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Які особливості будови атомів металів?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alt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Наведіть приклади елементів неметалів.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alt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Які особливості будови мають неметали?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alt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Які способи утворення хімічного </a:t>
            </a:r>
            <a:r>
              <a:rPr lang="uk-UA" altLang="ru-RU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звязку</a:t>
            </a:r>
            <a:r>
              <a:rPr lang="uk-UA" alt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4EC0A184-956B-46BB-B272-07294F55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260350"/>
            <a:ext cx="6994525" cy="1157288"/>
          </a:xfrm>
        </p:spPr>
        <p:txBody>
          <a:bodyPr/>
          <a:lstStyle/>
          <a:p>
            <a:r>
              <a:rPr lang="uk-UA" altLang="ru-RU" sz="4800" b="1">
                <a:solidFill>
                  <a:srgbClr val="FF0000"/>
                </a:solidFill>
                <a:latin typeface="Georgia" panose="02040502050405020303" pitchFamily="18" charset="0"/>
              </a:rPr>
              <a:t>Дешифрувальник</a:t>
            </a:r>
            <a:endParaRPr lang="ru-RU" altLang="ru-RU" sz="48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3A428-6521-4AD1-8419-E52F8702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4" y="1988840"/>
            <a:ext cx="8893175" cy="4065588"/>
          </a:xfrm>
        </p:spPr>
        <p:txBody>
          <a:bodyPr/>
          <a:lstStyle/>
          <a:p>
            <a:pPr marL="1371600" lvl="3" indent="0" algn="ctr">
              <a:buFont typeface="Arial" charset="0"/>
              <a:buNone/>
              <a:defRPr/>
            </a:pPr>
            <a:r>
              <a:rPr lang="uk-UA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Замініть цифри буквами з назв відповідного елемента</a:t>
            </a:r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K-</a:t>
            </a:r>
            <a:r>
              <a:rPr lang="uk-UA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O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 -</a:t>
            </a:r>
            <a:r>
              <a:rPr lang="en-US" sz="4000" b="1" dirty="0">
                <a:solidFill>
                  <a:srgbClr val="FFC000"/>
                </a:solidFill>
                <a:latin typeface="Georgia" panose="02040502050405020303" pitchFamily="18" charset="0"/>
              </a:rPr>
              <a:t>V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 -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Na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 -</a:t>
            </a:r>
            <a:r>
              <a:rPr lang="en-US" sz="4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Cl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Ne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-C-</a:t>
            </a:r>
            <a:r>
              <a:rPr lang="en-US" sz="4000" b="1" dirty="0">
                <a:solidFill>
                  <a:srgbClr val="FFC000"/>
                </a:solidFill>
                <a:latin typeface="Georgia" panose="02040502050405020303" pitchFamily="18" charset="0"/>
              </a:rPr>
              <a:t>Li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en-US" sz="4000" b="1" dirty="0">
                <a:solidFill>
                  <a:srgbClr val="00B050"/>
                </a:solidFill>
                <a:latin typeface="Georgia" panose="02040502050405020303" pitchFamily="18" charset="0"/>
              </a:rPr>
              <a:t>Mg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Be</a:t>
            </a:r>
            <a:r>
              <a:rPr lang="uk-UA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-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Ca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 </a:t>
            </a:r>
            <a: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 </a:t>
            </a:r>
            <a:r>
              <a:rPr lang="en-US" sz="4000" b="1" dirty="0">
                <a:solidFill>
                  <a:srgbClr val="FFC000"/>
                </a:solidFill>
                <a:latin typeface="Georgia" panose="02040502050405020303" pitchFamily="18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</a:t>
            </a:r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 - </a:t>
            </a:r>
            <a:r>
              <a:rPr lang="en-US" sz="4000" b="1" dirty="0">
                <a:solidFill>
                  <a:srgbClr val="00B050"/>
                </a:solidFill>
                <a:latin typeface="Georgia" panose="02040502050405020303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</a:t>
            </a:r>
            <a: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</a:t>
            </a:r>
            <a:r>
              <a:rPr lang="en-US" sz="4000" b="1" dirty="0">
                <a:solidFill>
                  <a:srgbClr val="7030A0"/>
                </a:solidFill>
                <a:latin typeface="Georgia" panose="02040502050405020303" pitchFamily="18" charset="0"/>
              </a:rPr>
              <a:t>6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</a:t>
            </a:r>
            <a:r>
              <a:rPr lang="en-US" sz="4000" b="1" dirty="0">
                <a:solidFill>
                  <a:srgbClr val="FFC000"/>
                </a:solidFill>
                <a:latin typeface="Georgia" panose="02040502050405020303" pitchFamily="18" charset="0"/>
              </a:rPr>
              <a:t>3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</a:t>
            </a:r>
            <a:r>
              <a:rPr lang="en-US" sz="4000" b="1" dirty="0">
                <a:solidFill>
                  <a:srgbClr val="00B050"/>
                </a:solidFill>
                <a:latin typeface="Georgia" panose="02040502050405020303" pitchFamily="18" charset="0"/>
              </a:rPr>
              <a:t>4 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-  4 –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7</a:t>
            </a:r>
          </a:p>
          <a:p>
            <a:pPr marL="0" indent="0" algn="ctr">
              <a:buFont typeface="Arial" charset="0"/>
              <a:buNone/>
              <a:defRPr/>
            </a:pPr>
            <a:endParaRPr lang="uk-UA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ЗВ</a:t>
            </a: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’</a:t>
            </a:r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ЯЗОК</a:t>
            </a:r>
            <a:endParaRPr lang="ru-RU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924944"/>
            <a:ext cx="885698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rgbClr val="FFC000"/>
                </a:solidFill>
                <a:latin typeface="Georgia" panose="02040502050405020303" pitchFamily="18" charset="0"/>
              </a:rPr>
              <a:t>ковалентний</a:t>
            </a:r>
            <a:endParaRPr lang="ru-RU" sz="7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E9D34097-7A7B-425C-842A-AB9EBEB7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b="1">
                <a:solidFill>
                  <a:srgbClr val="C00000"/>
                </a:solidFill>
                <a:latin typeface="Georgia" panose="02040502050405020303" pitchFamily="18" charset="0"/>
              </a:rPr>
              <a:t>Проблемне питання:</a:t>
            </a:r>
            <a:endParaRPr lang="ru-RU" altLang="ru-RU" sz="36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64A595B9-CCCB-4F2F-825C-D44A60A7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2060575"/>
            <a:ext cx="6994525" cy="4065588"/>
          </a:xfrm>
        </p:spPr>
        <p:txBody>
          <a:bodyPr/>
          <a:lstStyle/>
          <a:p>
            <a:r>
              <a:rPr lang="uk-UA" altLang="ru-RU" b="1">
                <a:solidFill>
                  <a:srgbClr val="002060"/>
                </a:solidFill>
                <a:latin typeface="Georgia" panose="02040502050405020303" pitchFamily="18" charset="0"/>
              </a:rPr>
              <a:t>З'ясувати, як будова атома та електронегативність  впливає на утворення ковалентного  зв'язку</a:t>
            </a:r>
            <a:endParaRPr lang="ru-RU" altLang="ru-RU" b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34AC8B-B05E-4460-A08A-6A83FDB7FCEB}"/>
              </a:ext>
            </a:extLst>
          </p:cNvPr>
          <p:cNvSpPr/>
          <p:nvPr/>
        </p:nvSpPr>
        <p:spPr>
          <a:xfrm>
            <a:off x="2339975" y="260350"/>
            <a:ext cx="6480175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  <a:defRPr/>
            </a:pPr>
            <a:r>
              <a:rPr lang="uk-UA" altLang="ru-RU" sz="3200" b="1" u="sng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Ковалентний зв’язок  </a:t>
            </a:r>
            <a:r>
              <a:rPr lang="uk-UA" altLang="ru-RU" sz="32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-</a:t>
            </a:r>
          </a:p>
          <a:p>
            <a:pPr algn="ctr">
              <a:defRPr/>
            </a:pPr>
            <a:r>
              <a:rPr lang="uk-UA" altLang="ru-RU" sz="32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це зв’язок , що утворюється за рахунок спільних електронних пар</a:t>
            </a:r>
          </a:p>
          <a:p>
            <a:pPr algn="ctr">
              <a:defRPr/>
            </a:pP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походить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від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двох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латинських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слів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: «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cs typeface="Arial" charset="0"/>
              </a:rPr>
              <a:t>со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» –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спільно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і «</a:t>
            </a:r>
            <a:r>
              <a:rPr lang="ru-RU" sz="2800" b="1" i="1" dirty="0" err="1">
                <a:solidFill>
                  <a:srgbClr val="C00000"/>
                </a:solidFill>
                <a:latin typeface="Georgia" panose="02040502050405020303" pitchFamily="18" charset="0"/>
                <a:cs typeface="Arial" charset="0"/>
              </a:rPr>
              <a:t>vales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» – той,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що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має</a:t>
            </a: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силу</a:t>
            </a:r>
            <a:endParaRPr lang="uk-UA" altLang="ru-RU" sz="2800" i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Притаманний атомам неметалічних елементів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Може утворюватися між атомами одного та різних хімічних елементів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Приклади</a:t>
            </a: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:</a:t>
            </a:r>
            <a:r>
              <a:rPr lang="en-US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Cl2 </a:t>
            </a: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,</a:t>
            </a:r>
            <a:r>
              <a:rPr lang="en-US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 H2</a:t>
            </a: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,</a:t>
            </a:r>
            <a:r>
              <a:rPr lang="en-US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 F2</a:t>
            </a: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,</a:t>
            </a:r>
            <a:r>
              <a:rPr lang="en-US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  H2O</a:t>
            </a: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,</a:t>
            </a:r>
            <a:r>
              <a:rPr lang="en-US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  CO2 </a:t>
            </a:r>
            <a:r>
              <a:rPr lang="uk-UA" altLang="ru-RU" sz="2400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і </a:t>
            </a:r>
            <a:r>
              <a:rPr lang="uk-UA" altLang="ru-RU" sz="2400" dirty="0" err="1">
                <a:solidFill>
                  <a:srgbClr val="002060"/>
                </a:solidFill>
                <a:latin typeface="Georgia" pitchFamily="18" charset="0"/>
                <a:cs typeface="Arial" charset="0"/>
              </a:rPr>
              <a:t>т.п</a:t>
            </a:r>
            <a:endParaRPr lang="ru-RU" altLang="ru-RU" sz="24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0661F450-B174-4ACB-A1E6-E97C059E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3"/>
            <a:ext cx="7210425" cy="1228725"/>
          </a:xfrm>
        </p:spPr>
        <p:txBody>
          <a:bodyPr/>
          <a:lstStyle/>
          <a:p>
            <a:r>
              <a:rPr lang="uk-UA" altLang="ru-RU" sz="3600" b="1">
                <a:solidFill>
                  <a:srgbClr val="C00000"/>
                </a:solidFill>
                <a:latin typeface="Georgia" panose="02040502050405020303" pitchFamily="18" charset="0"/>
              </a:rPr>
              <a:t>Види ковалентного зв'язку</a:t>
            </a:r>
            <a:endParaRPr lang="ru-RU" altLang="ru-RU" sz="36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A1A905-4560-4217-90CD-30499520CF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792</Words>
  <Application>Microsoft Office PowerPoint</Application>
  <PresentationFormat>Екран (4:3)</PresentationFormat>
  <Paragraphs>123</Paragraphs>
  <Slides>27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Wingdings</vt:lpstr>
      <vt:lpstr>Тема Office</vt:lpstr>
      <vt:lpstr>  </vt:lpstr>
      <vt:lpstr>Презентація PowerPoint</vt:lpstr>
      <vt:lpstr>ЗНАЙДИ ПОМИЛКУ</vt:lpstr>
      <vt:lpstr>«ТАК» чи «НІ»</vt:lpstr>
      <vt:lpstr>Давайте пригадаємо….</vt:lpstr>
      <vt:lpstr>Дешифрувальник</vt:lpstr>
      <vt:lpstr>Проблемне питання:</vt:lpstr>
      <vt:lpstr>Презентація PowerPoint</vt:lpstr>
      <vt:lpstr>Види ковалентного зв'язку</vt:lpstr>
      <vt:lpstr>Презентація PowerPoint</vt:lpstr>
      <vt:lpstr>Ковалентний неполярний зв’язок – це зв’язок між однаковими атомами неметалів і тому спільні електронні пари рівновіддалені від обох атомів</vt:lpstr>
      <vt:lpstr>Схема утворення ковалентного неполярного зв'язку</vt:lpstr>
      <vt:lpstr>Схема утворення ковалентного неполярного зв'язку</vt:lpstr>
      <vt:lpstr>Ковалентний полярний зв’язок – це зв’язок  між різними атомами неметалів і тому спільні електронні пари зміщені в бік більш електронегативного атома</vt:lpstr>
      <vt:lpstr>Схема утворення ковалентного полярного зв'язку</vt:lpstr>
      <vt:lpstr>Давайте спробуємо…</vt:lpstr>
      <vt:lpstr>ФІЗКУЛЬТХВИЛИНКА ДЛЯ ОЧЕЙ</vt:lpstr>
      <vt:lpstr>Серед наведених формул укажіть ті, що належать речовинам з ковалентним зв’язком</vt:lpstr>
      <vt:lpstr>До атомів яких хімічних елементів зміщені спільні електронні пари в сполуках</vt:lpstr>
      <vt:lpstr> Закреслити  формули речовин у вертикальних стовпчиках , які є зайвими за видом хімічного зв’язку, пояснити своє рішення.  </vt:lpstr>
      <vt:lpstr>Позначити ряд формул, що містить лише сполуки з ковалентним полярним зв'язком</vt:lpstr>
      <vt:lpstr>ГРА «РОЗСИПАНІ  АТОМИ»</vt:lpstr>
      <vt:lpstr>Проблемне питання:</vt:lpstr>
      <vt:lpstr>ВИСНОВОК:</vt:lpstr>
      <vt:lpstr>РЕФЛЕКСІЯ</vt:lpstr>
      <vt:lpstr>ОЦІНЮВАННЯ</vt:lpstr>
      <vt:lpstr>УСПІХІВ!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</cp:lastModifiedBy>
  <cp:revision>82</cp:revision>
  <dcterms:created xsi:type="dcterms:W3CDTF">2012-08-20T16:10:27Z</dcterms:created>
  <dcterms:modified xsi:type="dcterms:W3CDTF">2021-12-20T14:36:57Z</dcterms:modified>
</cp:coreProperties>
</file>