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4" r:id="rId1"/>
  </p:sldMasterIdLst>
  <p:sldIdLst>
    <p:sldId id="256" r:id="rId2"/>
    <p:sldId id="258" r:id="rId3"/>
    <p:sldId id="262" r:id="rId4"/>
    <p:sldId id="274" r:id="rId5"/>
    <p:sldId id="275" r:id="rId6"/>
    <p:sldId id="276" r:id="rId7"/>
    <p:sldId id="277" r:id="rId8"/>
    <p:sldId id="278" r:id="rId9"/>
    <p:sldId id="279" r:id="rId10"/>
    <p:sldId id="280" r:id="rId11"/>
    <p:sldId id="281" r:id="rId12"/>
    <p:sldId id="282" r:id="rId13"/>
    <p:sldId id="283" r:id="rId14"/>
    <p:sldId id="284" r:id="rId15"/>
    <p:sldId id="285" r:id="rId16"/>
    <p:sldId id="286" r:id="rId17"/>
    <p:sldId id="287" r:id="rId18"/>
    <p:sldId id="293" r:id="rId19"/>
    <p:sldId id="288" r:id="rId20"/>
    <p:sldId id="294" r:id="rId21"/>
    <p:sldId id="291" r:id="rId22"/>
    <p:sldId id="292" r:id="rId23"/>
    <p:sldId id="289" r:id="rId24"/>
    <p:sldId id="290"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Помір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279" autoAdjust="0"/>
    <p:restoredTop sz="94660"/>
  </p:normalViewPr>
  <p:slideViewPr>
    <p:cSldViewPr snapToGrid="0">
      <p:cViewPr varScale="1">
        <p:scale>
          <a:sx n="68" d="100"/>
          <a:sy n="68" d="100"/>
        </p:scale>
        <p:origin x="726"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ий слайд">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uk-UA"/>
              <a:t>Клацніть, щоб редагувати стиль зразка заголовка</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uk-UA"/>
              <a:t>Клацніть, щоб редагувати стиль зразка підзаголовка</a:t>
            </a:r>
            <a:endParaRPr lang="en-US" dirty="0"/>
          </a:p>
        </p:txBody>
      </p:sp>
      <p:sp>
        <p:nvSpPr>
          <p:cNvPr id="4" name="Date Placeholder 3"/>
          <p:cNvSpPr>
            <a:spLocks noGrp="1"/>
          </p:cNvSpPr>
          <p:nvPr>
            <p:ph type="dt" sz="half" idx="10"/>
          </p:nvPr>
        </p:nvSpPr>
        <p:spPr/>
        <p:txBody>
          <a:bodyPr/>
          <a:lstStyle/>
          <a:p>
            <a:fld id="{CB411872-C943-4CB9-9BD8-854D5E8C8DD0}" type="datetimeFigureOut">
              <a:rPr lang="ru-RU" smtClean="0"/>
              <a:t>12.11.2019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CB19BAD-2E7C-45E6-B431-631B448E1E3D}" type="slidenum">
              <a:rPr lang="ru-RU" smtClean="0"/>
              <a:t>‹№›</a:t>
            </a:fld>
            <a:endParaRPr lang="ru-RU"/>
          </a:p>
        </p:txBody>
      </p:sp>
    </p:spTree>
    <p:extLst>
      <p:ext uri="{BB962C8B-B14F-4D97-AF65-F5344CB8AC3E}">
        <p14:creationId xmlns:p14="http://schemas.microsoft.com/office/powerpoint/2010/main" val="7255869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Назва та підпис">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a:t>Клацніть, щоб відредагувати стилі зразків тексту</a:t>
            </a:r>
          </a:p>
        </p:txBody>
      </p:sp>
      <p:sp>
        <p:nvSpPr>
          <p:cNvPr id="4" name="Date Placeholder 3"/>
          <p:cNvSpPr>
            <a:spLocks noGrp="1"/>
          </p:cNvSpPr>
          <p:nvPr>
            <p:ph type="dt" sz="half" idx="10"/>
          </p:nvPr>
        </p:nvSpPr>
        <p:spPr/>
        <p:txBody>
          <a:bodyPr/>
          <a:lstStyle/>
          <a:p>
            <a:fld id="{CB411872-C943-4CB9-9BD8-854D5E8C8DD0}" type="datetimeFigureOut">
              <a:rPr lang="ru-RU" smtClean="0"/>
              <a:t>12.11.2019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CB19BAD-2E7C-45E6-B431-631B448E1E3D}" type="slidenum">
              <a:rPr lang="ru-RU" smtClean="0"/>
              <a:t>‹№›</a:t>
            </a:fld>
            <a:endParaRPr lang="ru-RU"/>
          </a:p>
        </p:txBody>
      </p:sp>
    </p:spTree>
    <p:extLst>
      <p:ext uri="{BB962C8B-B14F-4D97-AF65-F5344CB8AC3E}">
        <p14:creationId xmlns:p14="http://schemas.microsoft.com/office/powerpoint/2010/main" val="26997366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з підписом">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uk-UA"/>
              <a:t>Клацніть, щоб редагувати стиль зразка заголовка</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uk-UA"/>
              <a:t>Клацніть, щоб відредагувати стилі зразків тексту</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a:t>Клацніть, щоб відредагувати стилі зразків тексту</a:t>
            </a:r>
          </a:p>
        </p:txBody>
      </p:sp>
      <p:sp>
        <p:nvSpPr>
          <p:cNvPr id="4" name="Date Placeholder 3"/>
          <p:cNvSpPr>
            <a:spLocks noGrp="1"/>
          </p:cNvSpPr>
          <p:nvPr>
            <p:ph type="dt" sz="half" idx="10"/>
          </p:nvPr>
        </p:nvSpPr>
        <p:spPr/>
        <p:txBody>
          <a:bodyPr/>
          <a:lstStyle/>
          <a:p>
            <a:fld id="{CB411872-C943-4CB9-9BD8-854D5E8C8DD0}" type="datetimeFigureOut">
              <a:rPr lang="ru-RU" smtClean="0"/>
              <a:t>12.11.2019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CB19BAD-2E7C-45E6-B431-631B448E1E3D}" type="slidenum">
              <a:rPr lang="ru-RU" smtClean="0"/>
              <a:t>‹№›</a:t>
            </a:fld>
            <a:endParaRPr lang="ru-RU"/>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0870870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ка назви">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a:t>Клацніть, щоб відредагувати стилі зразків тексту</a:t>
            </a:r>
          </a:p>
        </p:txBody>
      </p:sp>
      <p:sp>
        <p:nvSpPr>
          <p:cNvPr id="4" name="Date Placeholder 3"/>
          <p:cNvSpPr>
            <a:spLocks noGrp="1"/>
          </p:cNvSpPr>
          <p:nvPr>
            <p:ph type="dt" sz="half" idx="10"/>
          </p:nvPr>
        </p:nvSpPr>
        <p:spPr/>
        <p:txBody>
          <a:bodyPr/>
          <a:lstStyle/>
          <a:p>
            <a:fld id="{CB411872-C943-4CB9-9BD8-854D5E8C8DD0}" type="datetimeFigureOut">
              <a:rPr lang="ru-RU" smtClean="0"/>
              <a:t>12.11.2019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CB19BAD-2E7C-45E6-B431-631B448E1E3D}" type="slidenum">
              <a:rPr lang="ru-RU" smtClean="0"/>
              <a:t>‹№›</a:t>
            </a:fld>
            <a:endParaRPr lang="ru-RU"/>
          </a:p>
        </p:txBody>
      </p:sp>
    </p:spTree>
    <p:extLst>
      <p:ext uri="{BB962C8B-B14F-4D97-AF65-F5344CB8AC3E}">
        <p14:creationId xmlns:p14="http://schemas.microsoft.com/office/powerpoint/2010/main" val="26471939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ка назви цитати">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uk-UA"/>
              <a:t>Клацніть, щоб редагувати стиль зразка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uk-UA"/>
              <a:t>Клацніть, щоб відредагувати стилі зразків тексту</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a:t>Клацніть, щоб відредагувати стилі зразків тексту</a:t>
            </a:r>
          </a:p>
        </p:txBody>
      </p:sp>
      <p:sp>
        <p:nvSpPr>
          <p:cNvPr id="4" name="Date Placeholder 3"/>
          <p:cNvSpPr>
            <a:spLocks noGrp="1"/>
          </p:cNvSpPr>
          <p:nvPr>
            <p:ph type="dt" sz="half" idx="10"/>
          </p:nvPr>
        </p:nvSpPr>
        <p:spPr/>
        <p:txBody>
          <a:bodyPr/>
          <a:lstStyle/>
          <a:p>
            <a:fld id="{CB411872-C943-4CB9-9BD8-854D5E8C8DD0}" type="datetimeFigureOut">
              <a:rPr lang="ru-RU" smtClean="0"/>
              <a:t>12.11.2019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CB19BAD-2E7C-45E6-B431-631B448E1E3D}" type="slidenum">
              <a:rPr lang="ru-RU" smtClean="0"/>
              <a:t>‹№›</a:t>
            </a:fld>
            <a:endParaRPr lang="ru-RU"/>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9608115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Істина/хибність">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uk-UA"/>
              <a:t>Клацніть, щоб редагувати стиль зразка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uk-UA"/>
              <a:t>Клацніть, щоб відредагувати стилі зразків тексту</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a:t>Клацніть, щоб відредагувати стилі зразків тексту</a:t>
            </a:r>
          </a:p>
        </p:txBody>
      </p:sp>
      <p:sp>
        <p:nvSpPr>
          <p:cNvPr id="4" name="Date Placeholder 3"/>
          <p:cNvSpPr>
            <a:spLocks noGrp="1"/>
          </p:cNvSpPr>
          <p:nvPr>
            <p:ph type="dt" sz="half" idx="10"/>
          </p:nvPr>
        </p:nvSpPr>
        <p:spPr/>
        <p:txBody>
          <a:bodyPr/>
          <a:lstStyle/>
          <a:p>
            <a:fld id="{CB411872-C943-4CB9-9BD8-854D5E8C8DD0}" type="datetimeFigureOut">
              <a:rPr lang="ru-RU" smtClean="0"/>
              <a:t>12.11.2019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CB19BAD-2E7C-45E6-B431-631B448E1E3D}" type="slidenum">
              <a:rPr lang="ru-RU" smtClean="0"/>
              <a:t>‹№›</a:t>
            </a:fld>
            <a:endParaRPr lang="ru-RU"/>
          </a:p>
        </p:txBody>
      </p:sp>
    </p:spTree>
    <p:extLst>
      <p:ext uri="{BB962C8B-B14F-4D97-AF65-F5344CB8AC3E}">
        <p14:creationId xmlns:p14="http://schemas.microsoft.com/office/powerpoint/2010/main" val="21394553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і вертикальни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a:t>Клацніть, щоб редагувати стиль зразка заголовка</a:t>
            </a:r>
            <a:endParaRPr lang="en-US" dirty="0"/>
          </a:p>
        </p:txBody>
      </p:sp>
      <p:sp>
        <p:nvSpPr>
          <p:cNvPr id="3" name="Vertical Text Placeholder 2"/>
          <p:cNvSpPr>
            <a:spLocks noGrp="1"/>
          </p:cNvSpPr>
          <p:nvPr>
            <p:ph type="body" orient="vert" idx="1"/>
          </p:nvPr>
        </p:nvSpPr>
        <p:spPr/>
        <p:txBody>
          <a:bodyPr vert="eaVert"/>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10"/>
          </p:nvPr>
        </p:nvSpPr>
        <p:spPr/>
        <p:txBody>
          <a:bodyPr/>
          <a:lstStyle/>
          <a:p>
            <a:fld id="{CB411872-C943-4CB9-9BD8-854D5E8C8DD0}" type="datetimeFigureOut">
              <a:rPr lang="ru-RU" smtClean="0"/>
              <a:t>12.11.2019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CB19BAD-2E7C-45E6-B431-631B448E1E3D}" type="slidenum">
              <a:rPr lang="ru-RU" smtClean="0"/>
              <a:t>‹№›</a:t>
            </a:fld>
            <a:endParaRPr lang="ru-RU"/>
          </a:p>
        </p:txBody>
      </p:sp>
    </p:spTree>
    <p:extLst>
      <p:ext uri="{BB962C8B-B14F-4D97-AF65-F5344CB8AC3E}">
        <p14:creationId xmlns:p14="http://schemas.microsoft.com/office/powerpoint/2010/main" val="34634635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ий заголовок і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uk-UA"/>
              <a:t>Клацніть, щоб редагувати стиль зразка заголовка</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10"/>
          </p:nvPr>
        </p:nvSpPr>
        <p:spPr/>
        <p:txBody>
          <a:bodyPr/>
          <a:lstStyle/>
          <a:p>
            <a:fld id="{CB411872-C943-4CB9-9BD8-854D5E8C8DD0}" type="datetimeFigureOut">
              <a:rPr lang="ru-RU" smtClean="0"/>
              <a:t>12.11.2019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CB19BAD-2E7C-45E6-B431-631B448E1E3D}" type="slidenum">
              <a:rPr lang="ru-RU" smtClean="0"/>
              <a:t>‹№›</a:t>
            </a:fld>
            <a:endParaRPr lang="ru-RU"/>
          </a:p>
        </p:txBody>
      </p:sp>
    </p:spTree>
    <p:extLst>
      <p:ext uri="{BB962C8B-B14F-4D97-AF65-F5344CB8AC3E}">
        <p14:creationId xmlns:p14="http://schemas.microsoft.com/office/powerpoint/2010/main" val="32422399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Назва та вміст">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uk-UA"/>
              <a:t>Клацніть, щоб редагувати стиль зразка заголовка</a:t>
            </a:r>
            <a:endParaRPr lang="en-US" dirty="0"/>
          </a:p>
        </p:txBody>
      </p:sp>
      <p:sp>
        <p:nvSpPr>
          <p:cNvPr id="3" name="Content Placeholder 2"/>
          <p:cNvSpPr>
            <a:spLocks noGrp="1"/>
          </p:cNvSpPr>
          <p:nvPr>
            <p:ph idx="1"/>
          </p:nvPr>
        </p:nvSpPr>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10"/>
          </p:nvPr>
        </p:nvSpPr>
        <p:spPr/>
        <p:txBody>
          <a:bodyPr/>
          <a:lstStyle/>
          <a:p>
            <a:fld id="{CB411872-C943-4CB9-9BD8-854D5E8C8DD0}" type="datetimeFigureOut">
              <a:rPr lang="ru-RU" smtClean="0"/>
              <a:t>12.11.2019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CB19BAD-2E7C-45E6-B431-631B448E1E3D}" type="slidenum">
              <a:rPr lang="ru-RU" smtClean="0"/>
              <a:t>‹№›</a:t>
            </a:fld>
            <a:endParaRPr lang="ru-RU"/>
          </a:p>
        </p:txBody>
      </p:sp>
    </p:spTree>
    <p:extLst>
      <p:ext uri="{BB962C8B-B14F-4D97-AF65-F5344CB8AC3E}">
        <p14:creationId xmlns:p14="http://schemas.microsoft.com/office/powerpoint/2010/main" val="34485949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Назва розділу">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a:t>Клацніть, щоб відредагувати стилі зразків тексту</a:t>
            </a:r>
          </a:p>
        </p:txBody>
      </p:sp>
      <p:sp>
        <p:nvSpPr>
          <p:cNvPr id="4" name="Date Placeholder 3"/>
          <p:cNvSpPr>
            <a:spLocks noGrp="1"/>
          </p:cNvSpPr>
          <p:nvPr>
            <p:ph type="dt" sz="half" idx="10"/>
          </p:nvPr>
        </p:nvSpPr>
        <p:spPr/>
        <p:txBody>
          <a:bodyPr/>
          <a:lstStyle/>
          <a:p>
            <a:fld id="{CB411872-C943-4CB9-9BD8-854D5E8C8DD0}" type="datetimeFigureOut">
              <a:rPr lang="ru-RU" smtClean="0"/>
              <a:t>12.11.2019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CB19BAD-2E7C-45E6-B431-631B448E1E3D}" type="slidenum">
              <a:rPr lang="ru-RU" smtClean="0"/>
              <a:t>‹№›</a:t>
            </a:fld>
            <a:endParaRPr lang="ru-RU"/>
          </a:p>
        </p:txBody>
      </p:sp>
    </p:spTree>
    <p:extLst>
      <p:ext uri="{BB962C8B-B14F-4D97-AF65-F5344CB8AC3E}">
        <p14:creationId xmlns:p14="http://schemas.microsoft.com/office/powerpoint/2010/main" val="33849844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єкт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a:t>Клацніть, щоб редагувати стиль зразка заголовка</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5" name="Date Placeholder 4"/>
          <p:cNvSpPr>
            <a:spLocks noGrp="1"/>
          </p:cNvSpPr>
          <p:nvPr>
            <p:ph type="dt" sz="half" idx="10"/>
          </p:nvPr>
        </p:nvSpPr>
        <p:spPr/>
        <p:txBody>
          <a:bodyPr/>
          <a:lstStyle/>
          <a:p>
            <a:fld id="{CB411872-C943-4CB9-9BD8-854D5E8C8DD0}" type="datetimeFigureOut">
              <a:rPr lang="ru-RU" smtClean="0"/>
              <a:t>12.11.2019</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6CB19BAD-2E7C-45E6-B431-631B448E1E3D}" type="slidenum">
              <a:rPr lang="ru-RU" smtClean="0"/>
              <a:t>‹№›</a:t>
            </a:fld>
            <a:endParaRPr lang="ru-RU"/>
          </a:p>
        </p:txBody>
      </p:sp>
    </p:spTree>
    <p:extLst>
      <p:ext uri="{BB962C8B-B14F-4D97-AF65-F5344CB8AC3E}">
        <p14:creationId xmlns:p14="http://schemas.microsoft.com/office/powerpoint/2010/main" val="36587773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Порівняння">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7" name="Date Placeholder 6"/>
          <p:cNvSpPr>
            <a:spLocks noGrp="1"/>
          </p:cNvSpPr>
          <p:nvPr>
            <p:ph type="dt" sz="half" idx="10"/>
          </p:nvPr>
        </p:nvSpPr>
        <p:spPr/>
        <p:txBody>
          <a:bodyPr/>
          <a:lstStyle/>
          <a:p>
            <a:fld id="{CB411872-C943-4CB9-9BD8-854D5E8C8DD0}" type="datetimeFigureOut">
              <a:rPr lang="ru-RU" smtClean="0"/>
              <a:t>12.11.2019</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6CB19BAD-2E7C-45E6-B431-631B448E1E3D}" type="slidenum">
              <a:rPr lang="ru-RU" smtClean="0"/>
              <a:t>‹№›</a:t>
            </a:fld>
            <a:endParaRPr lang="ru-RU"/>
          </a:p>
        </p:txBody>
      </p:sp>
    </p:spTree>
    <p:extLst>
      <p:ext uri="{BB962C8B-B14F-4D97-AF65-F5344CB8AC3E}">
        <p14:creationId xmlns:p14="http://schemas.microsoft.com/office/powerpoint/2010/main" val="30272853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Лише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uk-UA"/>
              <a:t>Клацніть, щоб редагувати стиль зразка заголовка</a:t>
            </a:r>
            <a:endParaRPr lang="en-US" dirty="0"/>
          </a:p>
        </p:txBody>
      </p:sp>
      <p:sp>
        <p:nvSpPr>
          <p:cNvPr id="3" name="Date Placeholder 2"/>
          <p:cNvSpPr>
            <a:spLocks noGrp="1"/>
          </p:cNvSpPr>
          <p:nvPr>
            <p:ph type="dt" sz="half" idx="10"/>
          </p:nvPr>
        </p:nvSpPr>
        <p:spPr/>
        <p:txBody>
          <a:bodyPr/>
          <a:lstStyle/>
          <a:p>
            <a:fld id="{CB411872-C943-4CB9-9BD8-854D5E8C8DD0}" type="datetimeFigureOut">
              <a:rPr lang="ru-RU" smtClean="0"/>
              <a:t>12.11.2019</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6CB19BAD-2E7C-45E6-B431-631B448E1E3D}" type="slidenum">
              <a:rPr lang="ru-RU" smtClean="0"/>
              <a:t>‹№›</a:t>
            </a:fld>
            <a:endParaRPr lang="ru-RU"/>
          </a:p>
        </p:txBody>
      </p:sp>
    </p:spTree>
    <p:extLst>
      <p:ext uri="{BB962C8B-B14F-4D97-AF65-F5344CB8AC3E}">
        <p14:creationId xmlns:p14="http://schemas.microsoft.com/office/powerpoint/2010/main" val="20215371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и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B411872-C943-4CB9-9BD8-854D5E8C8DD0}" type="datetimeFigureOut">
              <a:rPr lang="ru-RU" smtClean="0"/>
              <a:t>12.11.2019</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6CB19BAD-2E7C-45E6-B431-631B448E1E3D}" type="slidenum">
              <a:rPr lang="ru-RU" smtClean="0"/>
              <a:t>‹№›</a:t>
            </a:fld>
            <a:endParaRPr lang="ru-RU"/>
          </a:p>
        </p:txBody>
      </p:sp>
    </p:spTree>
    <p:extLst>
      <p:ext uri="{BB962C8B-B14F-4D97-AF65-F5344CB8AC3E}">
        <p14:creationId xmlns:p14="http://schemas.microsoft.com/office/powerpoint/2010/main" val="1511352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Вміст і підпис">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uk-UA"/>
              <a:t>Клацніть, щоб редагувати стиль зразка заголовка</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uk-UA"/>
              <a:t>Клацніть, щоб відредагувати стилі зразків тексту</a:t>
            </a:r>
          </a:p>
        </p:txBody>
      </p:sp>
      <p:sp>
        <p:nvSpPr>
          <p:cNvPr id="5" name="Date Placeholder 4"/>
          <p:cNvSpPr>
            <a:spLocks noGrp="1"/>
          </p:cNvSpPr>
          <p:nvPr>
            <p:ph type="dt" sz="half" idx="10"/>
          </p:nvPr>
        </p:nvSpPr>
        <p:spPr/>
        <p:txBody>
          <a:bodyPr/>
          <a:lstStyle/>
          <a:p>
            <a:fld id="{CB411872-C943-4CB9-9BD8-854D5E8C8DD0}" type="datetimeFigureOut">
              <a:rPr lang="ru-RU" smtClean="0"/>
              <a:t>12.11.2019</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6CB19BAD-2E7C-45E6-B431-631B448E1E3D}" type="slidenum">
              <a:rPr lang="ru-RU" smtClean="0"/>
              <a:t>‹№›</a:t>
            </a:fld>
            <a:endParaRPr lang="ru-RU"/>
          </a:p>
        </p:txBody>
      </p:sp>
    </p:spTree>
    <p:extLst>
      <p:ext uri="{BB962C8B-B14F-4D97-AF65-F5344CB8AC3E}">
        <p14:creationId xmlns:p14="http://schemas.microsoft.com/office/powerpoint/2010/main" val="25769615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і підпис">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uk-UA"/>
              <a:t>Клацніть, щоб редагувати стиль зразка заголовка</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uk-UA"/>
              <a:t>Клацніть піктограму, щоб додати зображення</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a:t>Клацніть, щоб відредагувати стилі зразків тексту</a:t>
            </a:r>
          </a:p>
        </p:txBody>
      </p:sp>
      <p:sp>
        <p:nvSpPr>
          <p:cNvPr id="5" name="Date Placeholder 4"/>
          <p:cNvSpPr>
            <a:spLocks noGrp="1"/>
          </p:cNvSpPr>
          <p:nvPr>
            <p:ph type="dt" sz="half" idx="10"/>
          </p:nvPr>
        </p:nvSpPr>
        <p:spPr/>
        <p:txBody>
          <a:bodyPr/>
          <a:lstStyle/>
          <a:p>
            <a:fld id="{CB411872-C943-4CB9-9BD8-854D5E8C8DD0}" type="datetimeFigureOut">
              <a:rPr lang="ru-RU" smtClean="0"/>
              <a:t>12.11.2019</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6CB19BAD-2E7C-45E6-B431-631B448E1E3D}" type="slidenum">
              <a:rPr lang="ru-RU" smtClean="0"/>
              <a:t>‹№›</a:t>
            </a:fld>
            <a:endParaRPr lang="ru-RU"/>
          </a:p>
        </p:txBody>
      </p:sp>
    </p:spTree>
    <p:extLst>
      <p:ext uri="{BB962C8B-B14F-4D97-AF65-F5344CB8AC3E}">
        <p14:creationId xmlns:p14="http://schemas.microsoft.com/office/powerpoint/2010/main" val="5403295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B411872-C943-4CB9-9BD8-854D5E8C8DD0}" type="datetimeFigureOut">
              <a:rPr lang="ru-RU" smtClean="0"/>
              <a:t>12.11.2019</a:t>
            </a:fld>
            <a:endParaRPr lang="ru-RU"/>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6CB19BAD-2E7C-45E6-B431-631B448E1E3D}" type="slidenum">
              <a:rPr lang="ru-RU" smtClean="0"/>
              <a:t>‹№›</a:t>
            </a:fld>
            <a:endParaRPr lang="ru-RU"/>
          </a:p>
        </p:txBody>
      </p:sp>
    </p:spTree>
    <p:extLst>
      <p:ext uri="{BB962C8B-B14F-4D97-AF65-F5344CB8AC3E}">
        <p14:creationId xmlns:p14="http://schemas.microsoft.com/office/powerpoint/2010/main" val="2577686949"/>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 id="2147483706" r:id="rId12"/>
    <p:sldLayoutId id="2147483707" r:id="rId13"/>
    <p:sldLayoutId id="2147483708" r:id="rId14"/>
    <p:sldLayoutId id="2147483709" r:id="rId15"/>
    <p:sldLayoutId id="2147483710"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3488C3D-AD72-41D9-99BA-B344836D4E28}"/>
              </a:ext>
            </a:extLst>
          </p:cNvPr>
          <p:cNvSpPr>
            <a:spLocks noGrp="1"/>
          </p:cNvSpPr>
          <p:nvPr>
            <p:ph type="ctrTitle"/>
          </p:nvPr>
        </p:nvSpPr>
        <p:spPr>
          <a:xfrm>
            <a:off x="168812" y="239151"/>
            <a:ext cx="11788725" cy="998806"/>
          </a:xfrm>
        </p:spPr>
        <p:txBody>
          <a:bodyPr/>
          <a:lstStyle/>
          <a:p>
            <a:pPr algn="ctr"/>
            <a:r>
              <a:rPr lang="ru-RU"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Гідроліз солей </a:t>
            </a:r>
          </a:p>
        </p:txBody>
      </p:sp>
      <p:sp>
        <p:nvSpPr>
          <p:cNvPr id="8" name="Прямокутник 7">
            <a:extLst>
              <a:ext uri="{FF2B5EF4-FFF2-40B4-BE49-F238E27FC236}">
                <a16:creationId xmlns:a16="http://schemas.microsoft.com/office/drawing/2014/main" id="{AB3740CC-D9B7-4405-B219-AE45318402BA}"/>
              </a:ext>
            </a:extLst>
          </p:cNvPr>
          <p:cNvSpPr/>
          <p:nvPr/>
        </p:nvSpPr>
        <p:spPr>
          <a:xfrm>
            <a:off x="168812" y="1237958"/>
            <a:ext cx="12023188" cy="600164"/>
          </a:xfrm>
          <a:prstGeom prst="rect">
            <a:avLst/>
          </a:prstGeom>
        </p:spPr>
        <p:txBody>
          <a:bodyPr wrap="square">
            <a:spAutoFit/>
          </a:bodyPr>
          <a:lstStyle/>
          <a:p>
            <a:r>
              <a:rPr lang="ru-RU" sz="33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Грецькою </a:t>
            </a:r>
            <a:r>
              <a:rPr lang="ru-RU" sz="3300" b="1"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hydro</a:t>
            </a:r>
            <a:r>
              <a:rPr lang="ru-RU" sz="33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означає «вода», </a:t>
            </a:r>
            <a:r>
              <a:rPr lang="ru-RU" sz="3300" b="1"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lysis</a:t>
            </a:r>
            <a:r>
              <a:rPr lang="ru-RU" sz="33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 «розкладання</a:t>
            </a:r>
            <a:r>
              <a:rPr lang="uk-UA" sz="33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endParaRPr lang="ru-RU" sz="33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5" name="Рисунок 4">
            <a:extLst>
              <a:ext uri="{FF2B5EF4-FFF2-40B4-BE49-F238E27FC236}">
                <a16:creationId xmlns:a16="http://schemas.microsoft.com/office/drawing/2014/main" id="{7CD93734-4AA2-4197-8D99-54932AE65C07}"/>
              </a:ext>
            </a:extLst>
          </p:cNvPr>
          <p:cNvPicPr/>
          <p:nvPr/>
        </p:nvPicPr>
        <p:blipFill rotWithShape="1">
          <a:blip r:embed="rId2"/>
          <a:srcRect l="31124" t="32370" r="30439" b="38994"/>
          <a:stretch/>
        </p:blipFill>
        <p:spPr bwMode="auto">
          <a:xfrm>
            <a:off x="3601330" y="2222695"/>
            <a:ext cx="8356208" cy="4396154"/>
          </a:xfrm>
          <a:prstGeom prst="rect">
            <a:avLst/>
          </a:prstGeom>
          <a:ln>
            <a:noFill/>
          </a:ln>
          <a:extLst>
            <a:ext uri="{53640926-AAD7-44D8-BBD7-CCE9431645EC}">
              <a14:shadowObscured xmlns:a14="http://schemas.microsoft.com/office/drawing/2010/main"/>
            </a:ext>
          </a:extLst>
        </p:spPr>
      </p:pic>
      <p:sp>
        <p:nvSpPr>
          <p:cNvPr id="3" name="Прямокутник 2">
            <a:extLst>
              <a:ext uri="{FF2B5EF4-FFF2-40B4-BE49-F238E27FC236}">
                <a16:creationId xmlns:a16="http://schemas.microsoft.com/office/drawing/2014/main" id="{FD951BEB-C38D-46EE-A3CB-CA31925FC4FE}"/>
              </a:ext>
            </a:extLst>
          </p:cNvPr>
          <p:cNvSpPr/>
          <p:nvPr/>
        </p:nvSpPr>
        <p:spPr>
          <a:xfrm>
            <a:off x="168812" y="3770141"/>
            <a:ext cx="3432518" cy="1339213"/>
          </a:xfrm>
          <a:prstGeom prst="rect">
            <a:avLst/>
          </a:prstGeom>
        </p:spPr>
        <p:txBody>
          <a:bodyPr wrap="square">
            <a:spAutoFit/>
          </a:bodyPr>
          <a:lstStyle/>
          <a:p>
            <a:pPr>
              <a:lnSpc>
                <a:spcPct val="115000"/>
              </a:lnSpc>
              <a:spcAft>
                <a:spcPts val="0"/>
              </a:spcAft>
            </a:pPr>
            <a:r>
              <a:rPr lang="uk-UA" sz="2400" b="1" dirty="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Times New Roman" panose="02020603050405020304" pitchFamily="18" charset="0"/>
              </a:rPr>
              <a:t>Розчинення натрій хлориду у воді: </a:t>
            </a:r>
          </a:p>
          <a:p>
            <a:pPr>
              <a:lnSpc>
                <a:spcPct val="115000"/>
              </a:lnSpc>
              <a:spcAft>
                <a:spcPts val="0"/>
              </a:spcAft>
            </a:pPr>
            <a:r>
              <a:rPr lang="uk-UA" sz="2400" b="1" dirty="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Times New Roman" panose="02020603050405020304" pitchFamily="18" charset="0"/>
              </a:rPr>
              <a:t>макро- і мікрорівні</a:t>
            </a:r>
            <a:endParaRPr lang="ru-RU" sz="20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413801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46BF273-6A85-49DC-BD2E-5257E9179283}"/>
              </a:ext>
            </a:extLst>
          </p:cNvPr>
          <p:cNvSpPr>
            <a:spLocks noGrp="1"/>
          </p:cNvSpPr>
          <p:nvPr>
            <p:ph type="title"/>
          </p:nvPr>
        </p:nvSpPr>
        <p:spPr>
          <a:xfrm>
            <a:off x="154745" y="112542"/>
            <a:ext cx="11887199" cy="1817858"/>
          </a:xfrm>
        </p:spPr>
        <p:txBody>
          <a:bodyPr>
            <a:normAutofit fontScale="90000"/>
          </a:bodyPr>
          <a:lstStyle/>
          <a:p>
            <a:r>
              <a:rPr lang="ru-RU" b="1" i="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Сіль, утворена сильною основою та слабкою кислотою, піддається гідролізу за аніоном, а її розчин має лужне середовище, pH &gt; 7</a:t>
            </a:r>
            <a:br>
              <a:rPr lang="ru-RU" dirty="0"/>
            </a:br>
            <a:endParaRPr lang="ru-RU" dirty="0"/>
          </a:p>
        </p:txBody>
      </p:sp>
      <p:graphicFrame>
        <p:nvGraphicFramePr>
          <p:cNvPr id="4" name="Місце для вмісту 3">
            <a:extLst>
              <a:ext uri="{FF2B5EF4-FFF2-40B4-BE49-F238E27FC236}">
                <a16:creationId xmlns:a16="http://schemas.microsoft.com/office/drawing/2014/main" id="{37794276-2566-4E85-9E23-A0E9310D3A2B}"/>
              </a:ext>
            </a:extLst>
          </p:cNvPr>
          <p:cNvGraphicFramePr>
            <a:graphicFrameLocks noGrp="1"/>
          </p:cNvGraphicFramePr>
          <p:nvPr>
            <p:ph idx="1"/>
            <p:extLst>
              <p:ext uri="{D42A27DB-BD31-4B8C-83A1-F6EECF244321}">
                <p14:modId xmlns:p14="http://schemas.microsoft.com/office/powerpoint/2010/main" val="578674261"/>
              </p:ext>
            </p:extLst>
          </p:nvPr>
        </p:nvGraphicFramePr>
        <p:xfrm>
          <a:off x="745587" y="2082018"/>
          <a:ext cx="10213145" cy="4487595"/>
        </p:xfrm>
        <a:graphic>
          <a:graphicData uri="http://schemas.openxmlformats.org/drawingml/2006/table">
            <a:tbl>
              <a:tblPr firstRow="1" firstCol="1" bandRow="1">
                <a:tableStyleId>{5C22544A-7EE6-4342-B048-85BDC9FD1C3A}</a:tableStyleId>
              </a:tblPr>
              <a:tblGrid>
                <a:gridCol w="5357381">
                  <a:extLst>
                    <a:ext uri="{9D8B030D-6E8A-4147-A177-3AD203B41FA5}">
                      <a16:colId xmlns:a16="http://schemas.microsoft.com/office/drawing/2014/main" val="2312917483"/>
                    </a:ext>
                  </a:extLst>
                </a:gridCol>
                <a:gridCol w="4855764">
                  <a:extLst>
                    <a:ext uri="{9D8B030D-6E8A-4147-A177-3AD203B41FA5}">
                      <a16:colId xmlns:a16="http://schemas.microsoft.com/office/drawing/2014/main" val="2409720814"/>
                    </a:ext>
                  </a:extLst>
                </a:gridCol>
              </a:tblGrid>
              <a:tr h="1495865">
                <a:tc>
                  <a:txBody>
                    <a:bodyPr/>
                    <a:lstStyle/>
                    <a:p>
                      <a:pPr>
                        <a:lnSpc>
                          <a:spcPct val="115000"/>
                        </a:lnSpc>
                        <a:spcAft>
                          <a:spcPts val="0"/>
                        </a:spcAft>
                      </a:pPr>
                      <a:r>
                        <a:rPr lang="ru-RU" sz="32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Кисле середовище                 </a:t>
                      </a:r>
                      <a:endParaRPr lang="ru-RU" sz="3200" b="1" dirty="0">
                        <a:solidFill>
                          <a:schemeClr val="tx1"/>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5000"/>
                        </a:lnSpc>
                        <a:spcAft>
                          <a:spcPts val="0"/>
                        </a:spcAft>
                      </a:pPr>
                      <a:r>
                        <a:rPr lang="ru-RU" sz="3200" b="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0   &lt;  рН     &lt;    7</a:t>
                      </a:r>
                      <a:endParaRPr lang="ru-RU" sz="3200" b="1">
                        <a:solidFill>
                          <a:schemeClr val="tx1"/>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662652971"/>
                  </a:ext>
                </a:extLst>
              </a:tr>
              <a:tr h="1495865">
                <a:tc>
                  <a:txBody>
                    <a:bodyPr/>
                    <a:lstStyle/>
                    <a:p>
                      <a:pPr>
                        <a:lnSpc>
                          <a:spcPct val="115000"/>
                        </a:lnSpc>
                        <a:spcAft>
                          <a:spcPts val="0"/>
                        </a:spcAft>
                      </a:pPr>
                      <a:r>
                        <a:rPr lang="ru-RU" sz="3200" b="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Нейтральне середовище              </a:t>
                      </a:r>
                      <a:endParaRPr lang="ru-RU" sz="3200" b="1">
                        <a:solidFill>
                          <a:schemeClr val="tx1"/>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5000"/>
                        </a:lnSpc>
                        <a:spcAft>
                          <a:spcPts val="0"/>
                        </a:spcAft>
                      </a:pPr>
                      <a:r>
                        <a:rPr lang="ru-RU" sz="3200" b="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рН   = 7</a:t>
                      </a:r>
                      <a:endParaRPr lang="ru-RU" sz="3200" b="1">
                        <a:solidFill>
                          <a:schemeClr val="tx1"/>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173673583"/>
                  </a:ext>
                </a:extLst>
              </a:tr>
              <a:tr h="1495865">
                <a:tc>
                  <a:txBody>
                    <a:bodyPr/>
                    <a:lstStyle/>
                    <a:p>
                      <a:pPr>
                        <a:lnSpc>
                          <a:spcPct val="115000"/>
                        </a:lnSpc>
                        <a:spcAft>
                          <a:spcPts val="0"/>
                        </a:spcAft>
                      </a:pPr>
                      <a:r>
                        <a:rPr lang="ru-RU" sz="3200" b="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Лужне середовище   </a:t>
                      </a:r>
                      <a:endParaRPr lang="ru-RU" sz="3200" b="1">
                        <a:solidFill>
                          <a:schemeClr val="tx1"/>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5000"/>
                        </a:lnSpc>
                        <a:spcAft>
                          <a:spcPts val="0"/>
                        </a:spcAft>
                      </a:pPr>
                      <a:r>
                        <a:rPr lang="ru-RU" sz="32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7   &lt;    рН     &lt;   14</a:t>
                      </a:r>
                      <a:endParaRPr lang="ru-RU" sz="3200" b="1" dirty="0">
                        <a:solidFill>
                          <a:schemeClr val="tx1"/>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190067209"/>
                  </a:ext>
                </a:extLst>
              </a:tr>
            </a:tbl>
          </a:graphicData>
        </a:graphic>
      </p:graphicFrame>
    </p:spTree>
    <p:extLst>
      <p:ext uri="{BB962C8B-B14F-4D97-AF65-F5344CB8AC3E}">
        <p14:creationId xmlns:p14="http://schemas.microsoft.com/office/powerpoint/2010/main" val="32802783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5BEF748-6411-4AC1-9CA1-7C051B9E7B8F}"/>
              </a:ext>
            </a:extLst>
          </p:cNvPr>
          <p:cNvSpPr>
            <a:spLocks noGrp="1"/>
          </p:cNvSpPr>
          <p:nvPr>
            <p:ph type="title"/>
          </p:nvPr>
        </p:nvSpPr>
        <p:spPr>
          <a:xfrm>
            <a:off x="168812" y="154745"/>
            <a:ext cx="11901268" cy="1406769"/>
          </a:xfrm>
        </p:spPr>
        <p:txBody>
          <a:bodyPr>
            <a:normAutofit fontScale="90000"/>
          </a:bodyPr>
          <a:lstStyle/>
          <a:p>
            <a:r>
              <a:rPr lang="ru-RU" sz="40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4. Гідроліз солей, утворених сильними кислотами та слабкими основами </a:t>
            </a:r>
            <a:br>
              <a:rPr lang="ru-RU" dirty="0"/>
            </a:br>
            <a:endParaRPr lang="ru-RU" dirty="0"/>
          </a:p>
        </p:txBody>
      </p:sp>
      <p:pic>
        <p:nvPicPr>
          <p:cNvPr id="4" name="Місце для вмісту 3">
            <a:extLst>
              <a:ext uri="{FF2B5EF4-FFF2-40B4-BE49-F238E27FC236}">
                <a16:creationId xmlns:a16="http://schemas.microsoft.com/office/drawing/2014/main" id="{825155BD-55FC-44B4-A08B-000E2F85B121}"/>
              </a:ext>
            </a:extLst>
          </p:cNvPr>
          <p:cNvPicPr>
            <a:picLocks noGrp="1"/>
          </p:cNvPicPr>
          <p:nvPr>
            <p:ph idx="1"/>
          </p:nvPr>
        </p:nvPicPr>
        <p:blipFill rotWithShape="1">
          <a:blip r:embed="rId2"/>
          <a:srcRect l="41730" t="49387" r="40225" b="47679"/>
          <a:stretch/>
        </p:blipFill>
        <p:spPr bwMode="auto">
          <a:xfrm>
            <a:off x="2560321" y="1561514"/>
            <a:ext cx="6436160" cy="923449"/>
          </a:xfrm>
          <a:prstGeom prst="rect">
            <a:avLst/>
          </a:prstGeom>
          <a:ln>
            <a:noFill/>
          </a:ln>
          <a:extLst>
            <a:ext uri="{53640926-AAD7-44D8-BBD7-CCE9431645EC}">
              <a14:shadowObscured xmlns:a14="http://schemas.microsoft.com/office/drawing/2010/main"/>
            </a:ext>
          </a:extLst>
        </p:spPr>
      </p:pic>
      <p:pic>
        <p:nvPicPr>
          <p:cNvPr id="5" name="Рисунок 4">
            <a:extLst>
              <a:ext uri="{FF2B5EF4-FFF2-40B4-BE49-F238E27FC236}">
                <a16:creationId xmlns:a16="http://schemas.microsoft.com/office/drawing/2014/main" id="{2CDA0A4B-090D-48EE-99A1-2DB744E2CD6B}"/>
              </a:ext>
            </a:extLst>
          </p:cNvPr>
          <p:cNvPicPr/>
          <p:nvPr/>
        </p:nvPicPr>
        <p:blipFill rotWithShape="1">
          <a:blip r:embed="rId3"/>
          <a:srcRect l="34959" t="25483" r="51082" b="70679"/>
          <a:stretch/>
        </p:blipFill>
        <p:spPr bwMode="auto">
          <a:xfrm>
            <a:off x="3193366" y="2430193"/>
            <a:ext cx="5498313" cy="990771"/>
          </a:xfrm>
          <a:prstGeom prst="rect">
            <a:avLst/>
          </a:prstGeom>
          <a:ln>
            <a:noFill/>
          </a:ln>
          <a:extLst>
            <a:ext uri="{53640926-AAD7-44D8-BBD7-CCE9431645EC}">
              <a14:shadowObscured xmlns:a14="http://schemas.microsoft.com/office/drawing/2010/main"/>
            </a:ext>
          </a:extLst>
        </p:spPr>
      </p:pic>
      <p:pic>
        <p:nvPicPr>
          <p:cNvPr id="6" name="Рисунок 5">
            <a:extLst>
              <a:ext uri="{FF2B5EF4-FFF2-40B4-BE49-F238E27FC236}">
                <a16:creationId xmlns:a16="http://schemas.microsoft.com/office/drawing/2014/main" id="{9FE449A0-441C-45A0-8C8D-1D751D60FC55}"/>
              </a:ext>
            </a:extLst>
          </p:cNvPr>
          <p:cNvPicPr/>
          <p:nvPr/>
        </p:nvPicPr>
        <p:blipFill rotWithShape="1">
          <a:blip r:embed="rId4"/>
          <a:srcRect l="41304" t="26611" r="42624" b="66393"/>
          <a:stretch/>
        </p:blipFill>
        <p:spPr bwMode="auto">
          <a:xfrm>
            <a:off x="2335237" y="4417255"/>
            <a:ext cx="7090154" cy="203981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7946777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5555F91-A67F-41AA-998D-047470D9148C}"/>
              </a:ext>
            </a:extLst>
          </p:cNvPr>
          <p:cNvSpPr>
            <a:spLocks noGrp="1"/>
          </p:cNvSpPr>
          <p:nvPr>
            <p:ph type="title"/>
          </p:nvPr>
        </p:nvSpPr>
        <p:spPr>
          <a:xfrm>
            <a:off x="182881" y="182880"/>
            <a:ext cx="11844996" cy="1747520"/>
          </a:xfrm>
        </p:spPr>
        <p:txBody>
          <a:bodyPr>
            <a:normAutofit fontScale="90000"/>
          </a:bodyPr>
          <a:lstStyle/>
          <a:p>
            <a:r>
              <a:rPr lang="ru-RU" sz="4000" b="1" i="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Сіль, утворена слабкою основою та сильною кислотою, піддається гідролізу за катіоном, а її розчин має кислотне середовище, pH &lt; 7</a:t>
            </a:r>
            <a:br>
              <a:rPr lang="ru-RU" dirty="0"/>
            </a:br>
            <a:endParaRPr lang="ru-RU" dirty="0"/>
          </a:p>
        </p:txBody>
      </p:sp>
      <p:graphicFrame>
        <p:nvGraphicFramePr>
          <p:cNvPr id="4" name="Місце для вмісту 3">
            <a:extLst>
              <a:ext uri="{FF2B5EF4-FFF2-40B4-BE49-F238E27FC236}">
                <a16:creationId xmlns:a16="http://schemas.microsoft.com/office/drawing/2014/main" id="{B7F4ABE7-ABE2-4281-B781-0CB7EF54E16E}"/>
              </a:ext>
            </a:extLst>
          </p:cNvPr>
          <p:cNvGraphicFramePr>
            <a:graphicFrameLocks noGrp="1"/>
          </p:cNvGraphicFramePr>
          <p:nvPr>
            <p:ph idx="1"/>
            <p:extLst>
              <p:ext uri="{D42A27DB-BD31-4B8C-83A1-F6EECF244321}">
                <p14:modId xmlns:p14="http://schemas.microsoft.com/office/powerpoint/2010/main" val="3248203570"/>
              </p:ext>
            </p:extLst>
          </p:nvPr>
        </p:nvGraphicFramePr>
        <p:xfrm>
          <a:off x="703384" y="2447778"/>
          <a:ext cx="10494499" cy="4037427"/>
        </p:xfrm>
        <a:graphic>
          <a:graphicData uri="http://schemas.openxmlformats.org/drawingml/2006/table">
            <a:tbl>
              <a:tblPr firstRow="1" firstCol="1" bandRow="1">
                <a:tableStyleId>{5C22544A-7EE6-4342-B048-85BDC9FD1C3A}</a:tableStyleId>
              </a:tblPr>
              <a:tblGrid>
                <a:gridCol w="5504968">
                  <a:extLst>
                    <a:ext uri="{9D8B030D-6E8A-4147-A177-3AD203B41FA5}">
                      <a16:colId xmlns:a16="http://schemas.microsoft.com/office/drawing/2014/main" val="2725647603"/>
                    </a:ext>
                  </a:extLst>
                </a:gridCol>
                <a:gridCol w="4989531">
                  <a:extLst>
                    <a:ext uri="{9D8B030D-6E8A-4147-A177-3AD203B41FA5}">
                      <a16:colId xmlns:a16="http://schemas.microsoft.com/office/drawing/2014/main" val="3272266029"/>
                    </a:ext>
                  </a:extLst>
                </a:gridCol>
              </a:tblGrid>
              <a:tr h="1345809">
                <a:tc>
                  <a:txBody>
                    <a:bodyPr/>
                    <a:lstStyle/>
                    <a:p>
                      <a:pPr>
                        <a:lnSpc>
                          <a:spcPct val="115000"/>
                        </a:lnSpc>
                        <a:spcAft>
                          <a:spcPts val="0"/>
                        </a:spcAft>
                      </a:pPr>
                      <a:r>
                        <a:rPr lang="ru-RU" sz="3200" b="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Кисле середовище                 </a:t>
                      </a:r>
                      <a:endParaRPr lang="ru-RU" sz="3200" b="1">
                        <a:solidFill>
                          <a:schemeClr val="tx1"/>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5000"/>
                        </a:lnSpc>
                        <a:spcAft>
                          <a:spcPts val="0"/>
                        </a:spcAft>
                      </a:pPr>
                      <a:r>
                        <a:rPr lang="ru-RU" sz="32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0   &lt;  рН     &lt;    7</a:t>
                      </a:r>
                      <a:endParaRPr lang="ru-RU" sz="3200" b="1" dirty="0">
                        <a:solidFill>
                          <a:schemeClr val="tx1"/>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4030390415"/>
                  </a:ext>
                </a:extLst>
              </a:tr>
              <a:tr h="1345809">
                <a:tc>
                  <a:txBody>
                    <a:bodyPr/>
                    <a:lstStyle/>
                    <a:p>
                      <a:pPr>
                        <a:lnSpc>
                          <a:spcPct val="115000"/>
                        </a:lnSpc>
                        <a:spcAft>
                          <a:spcPts val="0"/>
                        </a:spcAft>
                      </a:pPr>
                      <a:r>
                        <a:rPr lang="ru-RU" sz="3200" b="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Нейтральне середовище              </a:t>
                      </a:r>
                      <a:endParaRPr lang="ru-RU" sz="3200" b="1">
                        <a:solidFill>
                          <a:schemeClr val="tx1"/>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5000"/>
                        </a:lnSpc>
                        <a:spcAft>
                          <a:spcPts val="0"/>
                        </a:spcAft>
                      </a:pPr>
                      <a:r>
                        <a:rPr lang="ru-RU" sz="3200" b="1">
                          <a:effectLst>
                            <a:outerShdw blurRad="38100" dist="38100" dir="2700000" algn="tl">
                              <a:srgbClr val="000000">
                                <a:alpha val="43137"/>
                              </a:srgbClr>
                            </a:outerShdw>
                          </a:effectLst>
                          <a:latin typeface="Arial" panose="020B0604020202020204" pitchFamily="34" charset="0"/>
                          <a:cs typeface="Arial" panose="020B0604020202020204" pitchFamily="34" charset="0"/>
                        </a:rPr>
                        <a:t>рН   = 7</a:t>
                      </a:r>
                      <a:endParaRPr lang="ru-RU" sz="3200" b="1">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373292336"/>
                  </a:ext>
                </a:extLst>
              </a:tr>
              <a:tr h="1345809">
                <a:tc>
                  <a:txBody>
                    <a:bodyPr/>
                    <a:lstStyle/>
                    <a:p>
                      <a:pPr>
                        <a:lnSpc>
                          <a:spcPct val="115000"/>
                        </a:lnSpc>
                        <a:spcAft>
                          <a:spcPts val="0"/>
                        </a:spcAft>
                      </a:pPr>
                      <a:r>
                        <a:rPr lang="ru-RU" sz="32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Лужне середовище   </a:t>
                      </a:r>
                      <a:endParaRPr lang="ru-RU" sz="3200" b="1" dirty="0">
                        <a:solidFill>
                          <a:schemeClr val="tx1"/>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5000"/>
                        </a:lnSpc>
                        <a:spcAft>
                          <a:spcPts val="0"/>
                        </a:spcAft>
                      </a:pPr>
                      <a:r>
                        <a:rPr lang="ru-RU" sz="32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7   &lt;    рН     &lt;   14</a:t>
                      </a:r>
                      <a:endParaRPr lang="ru-RU" sz="3200" b="1" dirty="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779309479"/>
                  </a:ext>
                </a:extLst>
              </a:tr>
            </a:tbl>
          </a:graphicData>
        </a:graphic>
      </p:graphicFrame>
    </p:spTree>
    <p:extLst>
      <p:ext uri="{BB962C8B-B14F-4D97-AF65-F5344CB8AC3E}">
        <p14:creationId xmlns:p14="http://schemas.microsoft.com/office/powerpoint/2010/main" val="31138705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C402BC4-F0DC-4B99-AB6C-722D1B4057CF}"/>
              </a:ext>
            </a:extLst>
          </p:cNvPr>
          <p:cNvSpPr>
            <a:spLocks noGrp="1"/>
          </p:cNvSpPr>
          <p:nvPr>
            <p:ph type="title"/>
          </p:nvPr>
        </p:nvSpPr>
        <p:spPr>
          <a:xfrm>
            <a:off x="140677" y="140677"/>
            <a:ext cx="11873131" cy="1336431"/>
          </a:xfrm>
        </p:spPr>
        <p:txBody>
          <a:bodyPr>
            <a:normAutofit fontScale="90000"/>
          </a:bodyPr>
          <a:lstStyle/>
          <a:p>
            <a:r>
              <a:rPr lang="ru-RU" sz="40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5. Гідроліз солей, утворених слабкими кислотами та слабкими основами</a:t>
            </a:r>
            <a:br>
              <a:rPr lang="ru-RU" dirty="0"/>
            </a:br>
            <a:endParaRPr lang="ru-RU" dirty="0"/>
          </a:p>
        </p:txBody>
      </p:sp>
      <p:pic>
        <p:nvPicPr>
          <p:cNvPr id="4" name="Місце для вмісту 3">
            <a:extLst>
              <a:ext uri="{FF2B5EF4-FFF2-40B4-BE49-F238E27FC236}">
                <a16:creationId xmlns:a16="http://schemas.microsoft.com/office/drawing/2014/main" id="{2BED12A0-5743-47C4-A15A-19F549339029}"/>
              </a:ext>
            </a:extLst>
          </p:cNvPr>
          <p:cNvPicPr>
            <a:picLocks noGrp="1"/>
          </p:cNvPicPr>
          <p:nvPr>
            <p:ph idx="1"/>
          </p:nvPr>
        </p:nvPicPr>
        <p:blipFill rotWithShape="1">
          <a:blip r:embed="rId2"/>
          <a:srcRect l="38343" t="36307" r="39240" b="57150"/>
          <a:stretch/>
        </p:blipFill>
        <p:spPr bwMode="auto">
          <a:xfrm>
            <a:off x="1547446" y="1657457"/>
            <a:ext cx="7793502" cy="1606248"/>
          </a:xfrm>
          <a:prstGeom prst="rect">
            <a:avLst/>
          </a:prstGeom>
          <a:ln>
            <a:noFill/>
          </a:ln>
          <a:extLst>
            <a:ext uri="{53640926-AAD7-44D8-BBD7-CCE9431645EC}">
              <a14:shadowObscured xmlns:a14="http://schemas.microsoft.com/office/drawing/2010/main"/>
            </a:ext>
          </a:extLst>
        </p:spPr>
      </p:pic>
      <p:pic>
        <p:nvPicPr>
          <p:cNvPr id="5" name="Рисунок 4">
            <a:extLst>
              <a:ext uri="{FF2B5EF4-FFF2-40B4-BE49-F238E27FC236}">
                <a16:creationId xmlns:a16="http://schemas.microsoft.com/office/drawing/2014/main" id="{E8825F1C-9B06-4D0E-8BAF-E233D8AA0399}"/>
              </a:ext>
            </a:extLst>
          </p:cNvPr>
          <p:cNvPicPr/>
          <p:nvPr/>
        </p:nvPicPr>
        <p:blipFill rotWithShape="1">
          <a:blip r:embed="rId3"/>
          <a:srcRect l="38487" t="49388" r="37121" b="47678"/>
          <a:stretch/>
        </p:blipFill>
        <p:spPr bwMode="auto">
          <a:xfrm>
            <a:off x="1294228" y="4186752"/>
            <a:ext cx="8525022" cy="1013791"/>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2878068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BEF8260-6C12-4182-B52B-44FD5B02D87A}"/>
              </a:ext>
            </a:extLst>
          </p:cNvPr>
          <p:cNvSpPr>
            <a:spLocks noGrp="1"/>
          </p:cNvSpPr>
          <p:nvPr>
            <p:ph type="title"/>
          </p:nvPr>
        </p:nvSpPr>
        <p:spPr>
          <a:xfrm>
            <a:off x="168811" y="98474"/>
            <a:ext cx="12023189" cy="2180492"/>
          </a:xfrm>
        </p:spPr>
        <p:txBody>
          <a:bodyPr>
            <a:noAutofit/>
          </a:bodyPr>
          <a:lstStyle/>
          <a:p>
            <a:r>
              <a:rPr lang="ru-RU" sz="2800" b="1" i="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Сіль, утворена слабкою основою та слабкою кислотою, піддається гідролізу як за катіоном, так і за аніоном. Кислотність розчину визначається тим, який з утворених електролітів сильніший. Якщо сильнішою є кислота, то середовище кислотне, а якщо сильнішою є основа — лужне</a:t>
            </a:r>
            <a:endParaRPr lang="ru-RU" sz="2800"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graphicFrame>
        <p:nvGraphicFramePr>
          <p:cNvPr id="4" name="Місце для вмісту 3">
            <a:extLst>
              <a:ext uri="{FF2B5EF4-FFF2-40B4-BE49-F238E27FC236}">
                <a16:creationId xmlns:a16="http://schemas.microsoft.com/office/drawing/2014/main" id="{57A34ECC-7438-4CCB-8739-7B81DF14A293}"/>
              </a:ext>
            </a:extLst>
          </p:cNvPr>
          <p:cNvGraphicFramePr>
            <a:graphicFrameLocks noGrp="1"/>
          </p:cNvGraphicFramePr>
          <p:nvPr>
            <p:ph idx="1"/>
            <p:extLst>
              <p:ext uri="{D42A27DB-BD31-4B8C-83A1-F6EECF244321}">
                <p14:modId xmlns:p14="http://schemas.microsoft.com/office/powerpoint/2010/main" val="1605160216"/>
              </p:ext>
            </p:extLst>
          </p:nvPr>
        </p:nvGraphicFramePr>
        <p:xfrm>
          <a:off x="717452" y="2433711"/>
          <a:ext cx="10325686" cy="4192173"/>
        </p:xfrm>
        <a:graphic>
          <a:graphicData uri="http://schemas.openxmlformats.org/drawingml/2006/table">
            <a:tbl>
              <a:tblPr firstRow="1" firstCol="1" bandRow="1">
                <a:tableStyleId>{5C22544A-7EE6-4342-B048-85BDC9FD1C3A}</a:tableStyleId>
              </a:tblPr>
              <a:tblGrid>
                <a:gridCol w="5416416">
                  <a:extLst>
                    <a:ext uri="{9D8B030D-6E8A-4147-A177-3AD203B41FA5}">
                      <a16:colId xmlns:a16="http://schemas.microsoft.com/office/drawing/2014/main" val="4118340957"/>
                    </a:ext>
                  </a:extLst>
                </a:gridCol>
                <a:gridCol w="4909270">
                  <a:extLst>
                    <a:ext uri="{9D8B030D-6E8A-4147-A177-3AD203B41FA5}">
                      <a16:colId xmlns:a16="http://schemas.microsoft.com/office/drawing/2014/main" val="2305714580"/>
                    </a:ext>
                  </a:extLst>
                </a:gridCol>
              </a:tblGrid>
              <a:tr h="1397391">
                <a:tc>
                  <a:txBody>
                    <a:bodyPr/>
                    <a:lstStyle/>
                    <a:p>
                      <a:pPr>
                        <a:lnSpc>
                          <a:spcPct val="115000"/>
                        </a:lnSpc>
                        <a:spcAft>
                          <a:spcPts val="0"/>
                        </a:spcAft>
                      </a:pPr>
                      <a:r>
                        <a:rPr lang="ru-RU" sz="3200" b="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Кисле середовище                 </a:t>
                      </a:r>
                      <a:endParaRPr lang="ru-RU" sz="3200" b="1">
                        <a:solidFill>
                          <a:schemeClr val="tx1"/>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5000"/>
                        </a:lnSpc>
                        <a:spcAft>
                          <a:spcPts val="0"/>
                        </a:spcAft>
                      </a:pPr>
                      <a:r>
                        <a:rPr lang="ru-RU" sz="3200" b="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0   &lt;  рН     &lt;    7</a:t>
                      </a:r>
                      <a:endParaRPr lang="ru-RU" sz="3200" b="1">
                        <a:solidFill>
                          <a:schemeClr val="tx1"/>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982270319"/>
                  </a:ext>
                </a:extLst>
              </a:tr>
              <a:tr h="1397391">
                <a:tc>
                  <a:txBody>
                    <a:bodyPr/>
                    <a:lstStyle/>
                    <a:p>
                      <a:pPr>
                        <a:lnSpc>
                          <a:spcPct val="115000"/>
                        </a:lnSpc>
                        <a:spcAft>
                          <a:spcPts val="0"/>
                        </a:spcAft>
                      </a:pPr>
                      <a:r>
                        <a:rPr lang="ru-RU" sz="3200" b="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Нейтральне середовище              </a:t>
                      </a:r>
                      <a:endParaRPr lang="ru-RU" sz="3200" b="1">
                        <a:solidFill>
                          <a:schemeClr val="tx1"/>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5000"/>
                        </a:lnSpc>
                        <a:spcAft>
                          <a:spcPts val="0"/>
                        </a:spcAft>
                      </a:pPr>
                      <a:r>
                        <a:rPr lang="ru-RU" sz="3200" b="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рН   = 7</a:t>
                      </a:r>
                      <a:endParaRPr lang="ru-RU" sz="3200" b="1">
                        <a:solidFill>
                          <a:schemeClr val="tx1"/>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305050111"/>
                  </a:ext>
                </a:extLst>
              </a:tr>
              <a:tr h="1397391">
                <a:tc>
                  <a:txBody>
                    <a:bodyPr/>
                    <a:lstStyle/>
                    <a:p>
                      <a:pPr>
                        <a:lnSpc>
                          <a:spcPct val="115000"/>
                        </a:lnSpc>
                        <a:spcAft>
                          <a:spcPts val="0"/>
                        </a:spcAft>
                      </a:pPr>
                      <a:r>
                        <a:rPr lang="ru-RU" sz="3200" b="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Лужне середовище   </a:t>
                      </a:r>
                      <a:endParaRPr lang="ru-RU" sz="3200" b="1">
                        <a:solidFill>
                          <a:schemeClr val="tx1"/>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5000"/>
                        </a:lnSpc>
                        <a:spcAft>
                          <a:spcPts val="0"/>
                        </a:spcAft>
                      </a:pPr>
                      <a:r>
                        <a:rPr lang="ru-RU" sz="32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7   &lt;    рН     &lt;   14</a:t>
                      </a:r>
                      <a:endParaRPr lang="ru-RU" sz="3200" b="1" dirty="0">
                        <a:solidFill>
                          <a:schemeClr val="tx1"/>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107813888"/>
                  </a:ext>
                </a:extLst>
              </a:tr>
            </a:tbl>
          </a:graphicData>
        </a:graphic>
      </p:graphicFrame>
    </p:spTree>
    <p:extLst>
      <p:ext uri="{BB962C8B-B14F-4D97-AF65-F5344CB8AC3E}">
        <p14:creationId xmlns:p14="http://schemas.microsoft.com/office/powerpoint/2010/main" val="29680398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037B8FD-BCEA-4072-A51D-87F005CF85AF}"/>
              </a:ext>
            </a:extLst>
          </p:cNvPr>
          <p:cNvSpPr>
            <a:spLocks noGrp="1"/>
          </p:cNvSpPr>
          <p:nvPr>
            <p:ph type="title"/>
          </p:nvPr>
        </p:nvSpPr>
        <p:spPr>
          <a:xfrm>
            <a:off x="154745" y="154745"/>
            <a:ext cx="11887199" cy="1209821"/>
          </a:xfrm>
        </p:spPr>
        <p:txBody>
          <a:bodyPr>
            <a:normAutofit fontScale="90000"/>
          </a:bodyPr>
          <a:lstStyle/>
          <a:p>
            <a:r>
              <a:rPr lang="ru-RU" sz="40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6. Сіль, утворена сильною кислотою та сильною основою</a:t>
            </a:r>
            <a:br>
              <a:rPr lang="ru-RU" dirty="0"/>
            </a:br>
            <a:endParaRPr lang="ru-RU" dirty="0"/>
          </a:p>
        </p:txBody>
      </p:sp>
      <p:sp>
        <p:nvSpPr>
          <p:cNvPr id="3" name="Місце для вмісту 2">
            <a:extLst>
              <a:ext uri="{FF2B5EF4-FFF2-40B4-BE49-F238E27FC236}">
                <a16:creationId xmlns:a16="http://schemas.microsoft.com/office/drawing/2014/main" id="{6ABB5832-174A-4B31-BA41-D15B055FA9A8}"/>
              </a:ext>
            </a:extLst>
          </p:cNvPr>
          <p:cNvSpPr>
            <a:spLocks noGrp="1"/>
          </p:cNvSpPr>
          <p:nvPr>
            <p:ph idx="1"/>
          </p:nvPr>
        </p:nvSpPr>
        <p:spPr>
          <a:xfrm>
            <a:off x="154745" y="3305908"/>
            <a:ext cx="11887199" cy="2735454"/>
          </a:xfrm>
        </p:spPr>
        <p:txBody>
          <a:bodyPr>
            <a:normAutofit/>
          </a:bodyPr>
          <a:lstStyle/>
          <a:p>
            <a:r>
              <a:rPr lang="ru-RU" sz="2400" b="1" dirty="0">
                <a:effectLst>
                  <a:outerShdw blurRad="38100" dist="38100" dir="2700000" algn="tl">
                    <a:srgbClr val="000000">
                      <a:alpha val="43137"/>
                    </a:srgbClr>
                  </a:outerShdw>
                </a:effectLst>
              </a:rPr>
              <a:t>Але обидва продукти реакції є сильними електролітами і у вигляді молекул у розчині існувати не можуть. Отже, така реакція не відбувається. У цьому можна переконатися, якщо скласти рівняння гідролізу в йонній формі: усі йони в цьому рівнянні скоротяться. Отже, солі, утворені сильною кислотою і сильною основою, гідролізу не піддаються, у їхніх розчинах середовище нейтральне</a:t>
            </a:r>
          </a:p>
        </p:txBody>
      </p:sp>
      <p:pic>
        <p:nvPicPr>
          <p:cNvPr id="5" name="Рисунок 4">
            <a:extLst>
              <a:ext uri="{FF2B5EF4-FFF2-40B4-BE49-F238E27FC236}">
                <a16:creationId xmlns:a16="http://schemas.microsoft.com/office/drawing/2014/main" id="{0CAE81AD-DE5D-4279-A01C-F7C103247873}"/>
              </a:ext>
            </a:extLst>
          </p:cNvPr>
          <p:cNvPicPr/>
          <p:nvPr/>
        </p:nvPicPr>
        <p:blipFill rotWithShape="1">
          <a:blip r:embed="rId2"/>
          <a:srcRect l="35378" t="29542" r="48976" b="67524"/>
          <a:stretch/>
        </p:blipFill>
        <p:spPr bwMode="auto">
          <a:xfrm>
            <a:off x="1561513" y="1589650"/>
            <a:ext cx="6991643" cy="73152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7519456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600122C-84EB-41AF-91E7-1FE987F61C01}"/>
              </a:ext>
            </a:extLst>
          </p:cNvPr>
          <p:cNvSpPr>
            <a:spLocks noGrp="1"/>
          </p:cNvSpPr>
          <p:nvPr>
            <p:ph type="title"/>
          </p:nvPr>
        </p:nvSpPr>
        <p:spPr>
          <a:xfrm>
            <a:off x="126609" y="182880"/>
            <a:ext cx="11901267" cy="1747520"/>
          </a:xfrm>
        </p:spPr>
        <p:txBody>
          <a:bodyPr>
            <a:normAutofit fontScale="90000"/>
          </a:bodyPr>
          <a:lstStyle/>
          <a:p>
            <a:r>
              <a:rPr lang="ru-RU" b="1" i="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Сіль, утворена сильною основою та сильною кислотою, гідролізу не піддається, а в її розчині нейтральне середовище, pH = 7</a:t>
            </a:r>
            <a:br>
              <a:rPr lang="ru-RU" dirty="0"/>
            </a:br>
            <a:endParaRPr lang="ru-RU" dirty="0"/>
          </a:p>
        </p:txBody>
      </p:sp>
      <p:graphicFrame>
        <p:nvGraphicFramePr>
          <p:cNvPr id="4" name="Місце для вмісту 3">
            <a:extLst>
              <a:ext uri="{FF2B5EF4-FFF2-40B4-BE49-F238E27FC236}">
                <a16:creationId xmlns:a16="http://schemas.microsoft.com/office/drawing/2014/main" id="{348A034B-88A6-4010-8D28-4FA271A3D0B3}"/>
              </a:ext>
            </a:extLst>
          </p:cNvPr>
          <p:cNvGraphicFramePr>
            <a:graphicFrameLocks noGrp="1"/>
          </p:cNvGraphicFramePr>
          <p:nvPr>
            <p:ph idx="1"/>
            <p:extLst>
              <p:ext uri="{D42A27DB-BD31-4B8C-83A1-F6EECF244321}">
                <p14:modId xmlns:p14="http://schemas.microsoft.com/office/powerpoint/2010/main" val="3916942511"/>
              </p:ext>
            </p:extLst>
          </p:nvPr>
        </p:nvGraphicFramePr>
        <p:xfrm>
          <a:off x="393895" y="2113280"/>
          <a:ext cx="11113477" cy="4456332"/>
        </p:xfrm>
        <a:graphic>
          <a:graphicData uri="http://schemas.openxmlformats.org/drawingml/2006/table">
            <a:tbl>
              <a:tblPr firstRow="1" firstCol="1" bandRow="1">
                <a:tableStyleId>{5C22544A-7EE6-4342-B048-85BDC9FD1C3A}</a:tableStyleId>
              </a:tblPr>
              <a:tblGrid>
                <a:gridCol w="5829658">
                  <a:extLst>
                    <a:ext uri="{9D8B030D-6E8A-4147-A177-3AD203B41FA5}">
                      <a16:colId xmlns:a16="http://schemas.microsoft.com/office/drawing/2014/main" val="3273748378"/>
                    </a:ext>
                  </a:extLst>
                </a:gridCol>
                <a:gridCol w="5283819">
                  <a:extLst>
                    <a:ext uri="{9D8B030D-6E8A-4147-A177-3AD203B41FA5}">
                      <a16:colId xmlns:a16="http://schemas.microsoft.com/office/drawing/2014/main" val="2027678606"/>
                    </a:ext>
                  </a:extLst>
                </a:gridCol>
              </a:tblGrid>
              <a:tr h="1485444">
                <a:tc>
                  <a:txBody>
                    <a:bodyPr/>
                    <a:lstStyle/>
                    <a:p>
                      <a:pPr>
                        <a:lnSpc>
                          <a:spcPct val="115000"/>
                        </a:lnSpc>
                        <a:spcAft>
                          <a:spcPts val="0"/>
                        </a:spcAft>
                      </a:pPr>
                      <a:r>
                        <a:rPr lang="ru-RU" sz="3200" b="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Кисле середовище                 </a:t>
                      </a:r>
                      <a:endParaRPr lang="ru-RU" sz="3200" b="1">
                        <a:solidFill>
                          <a:schemeClr val="tx1"/>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5000"/>
                        </a:lnSpc>
                        <a:spcAft>
                          <a:spcPts val="0"/>
                        </a:spcAft>
                      </a:pPr>
                      <a:r>
                        <a:rPr lang="ru-RU" sz="3200" b="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0   &lt;  рН     &lt;    7</a:t>
                      </a:r>
                      <a:endParaRPr lang="ru-RU" sz="3200" b="1">
                        <a:solidFill>
                          <a:schemeClr val="tx1"/>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399185072"/>
                  </a:ext>
                </a:extLst>
              </a:tr>
              <a:tr h="1485444">
                <a:tc>
                  <a:txBody>
                    <a:bodyPr/>
                    <a:lstStyle/>
                    <a:p>
                      <a:pPr>
                        <a:lnSpc>
                          <a:spcPct val="115000"/>
                        </a:lnSpc>
                        <a:spcAft>
                          <a:spcPts val="0"/>
                        </a:spcAft>
                      </a:pPr>
                      <a:r>
                        <a:rPr lang="ru-RU" sz="32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Нейтральне середовище              </a:t>
                      </a:r>
                      <a:endParaRPr lang="ru-RU" sz="3200" b="1" dirty="0">
                        <a:solidFill>
                          <a:schemeClr val="tx1"/>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5000"/>
                        </a:lnSpc>
                        <a:spcAft>
                          <a:spcPts val="0"/>
                        </a:spcAft>
                      </a:pPr>
                      <a:r>
                        <a:rPr lang="ru-RU" sz="3200" b="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рН   = 7</a:t>
                      </a:r>
                      <a:endParaRPr lang="ru-RU" sz="3200" b="1">
                        <a:solidFill>
                          <a:schemeClr val="tx1"/>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421474397"/>
                  </a:ext>
                </a:extLst>
              </a:tr>
              <a:tr h="1485444">
                <a:tc>
                  <a:txBody>
                    <a:bodyPr/>
                    <a:lstStyle/>
                    <a:p>
                      <a:pPr>
                        <a:lnSpc>
                          <a:spcPct val="115000"/>
                        </a:lnSpc>
                        <a:spcAft>
                          <a:spcPts val="0"/>
                        </a:spcAft>
                      </a:pPr>
                      <a:r>
                        <a:rPr lang="ru-RU" sz="3200" b="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Лужне середовище   </a:t>
                      </a:r>
                      <a:endParaRPr lang="ru-RU" sz="3200" b="1">
                        <a:solidFill>
                          <a:schemeClr val="tx1"/>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5000"/>
                        </a:lnSpc>
                        <a:spcAft>
                          <a:spcPts val="0"/>
                        </a:spcAft>
                      </a:pPr>
                      <a:r>
                        <a:rPr lang="ru-RU" sz="32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7   &lt;    рН     &lt;   14</a:t>
                      </a:r>
                      <a:endParaRPr lang="ru-RU" sz="3200" b="1" dirty="0">
                        <a:solidFill>
                          <a:schemeClr val="tx1"/>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019790263"/>
                  </a:ext>
                </a:extLst>
              </a:tr>
            </a:tbl>
          </a:graphicData>
        </a:graphic>
      </p:graphicFrame>
      <p:sp>
        <p:nvSpPr>
          <p:cNvPr id="5" name="Rectangle 1">
            <a:extLst>
              <a:ext uri="{FF2B5EF4-FFF2-40B4-BE49-F238E27FC236}">
                <a16:creationId xmlns:a16="http://schemas.microsoft.com/office/drawing/2014/main" id="{9735FD5C-F564-4D5D-9DF1-1D178C2D5E04}"/>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Tree>
    <p:extLst>
      <p:ext uri="{BB962C8B-B14F-4D97-AF65-F5344CB8AC3E}">
        <p14:creationId xmlns:p14="http://schemas.microsoft.com/office/powerpoint/2010/main" val="42357604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402D6DA-AE27-41FE-AB98-F919D9E80CA4}"/>
              </a:ext>
            </a:extLst>
          </p:cNvPr>
          <p:cNvSpPr>
            <a:spLocks noGrp="1"/>
          </p:cNvSpPr>
          <p:nvPr>
            <p:ph type="title"/>
          </p:nvPr>
        </p:nvSpPr>
        <p:spPr>
          <a:xfrm>
            <a:off x="309489" y="168812"/>
            <a:ext cx="11633981" cy="928468"/>
          </a:xfrm>
        </p:spPr>
        <p:txBody>
          <a:bodyPr>
            <a:normAutofit fontScale="90000"/>
          </a:bodyPr>
          <a:lstStyle/>
          <a:p>
            <a:r>
              <a:rPr lang="ru-RU" sz="40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7. Необоротний гідроліз</a:t>
            </a:r>
            <a:br>
              <a:rPr lang="ru-RU" dirty="0"/>
            </a:br>
            <a:endParaRPr lang="ru-RU" dirty="0"/>
          </a:p>
        </p:txBody>
      </p:sp>
      <p:sp>
        <p:nvSpPr>
          <p:cNvPr id="3" name="Місце для вмісту 2">
            <a:extLst>
              <a:ext uri="{FF2B5EF4-FFF2-40B4-BE49-F238E27FC236}">
                <a16:creationId xmlns:a16="http://schemas.microsoft.com/office/drawing/2014/main" id="{74C141F4-DE17-42DC-940C-8D254B26B3DD}"/>
              </a:ext>
            </a:extLst>
          </p:cNvPr>
          <p:cNvSpPr>
            <a:spLocks noGrp="1"/>
          </p:cNvSpPr>
          <p:nvPr>
            <p:ph idx="1"/>
          </p:nvPr>
        </p:nvSpPr>
        <p:spPr>
          <a:xfrm>
            <a:off x="309489" y="5373858"/>
            <a:ext cx="11633981" cy="1315330"/>
          </a:xfrm>
        </p:spPr>
        <p:txBody>
          <a:bodyPr>
            <a:normAutofit/>
          </a:bodyPr>
          <a:lstStyle/>
          <a:p>
            <a:r>
              <a:rPr lang="ru-RU" sz="2800" b="1"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Солі, утворені леткою слабкою кислотою та нерозчинним у воді гідроксидом, піддаються необоротному гідролізу</a:t>
            </a:r>
            <a:endParaRPr lang="ru-RU" sz="2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endParaRPr lang="ru-RU" dirty="0"/>
          </a:p>
        </p:txBody>
      </p:sp>
      <p:pic>
        <p:nvPicPr>
          <p:cNvPr id="4" name="Рисунок 3">
            <a:extLst>
              <a:ext uri="{FF2B5EF4-FFF2-40B4-BE49-F238E27FC236}">
                <a16:creationId xmlns:a16="http://schemas.microsoft.com/office/drawing/2014/main" id="{54FD7F90-FBB9-4F18-BED5-4161676E2BE9}"/>
              </a:ext>
            </a:extLst>
          </p:cNvPr>
          <p:cNvPicPr/>
          <p:nvPr/>
        </p:nvPicPr>
        <p:blipFill rotWithShape="1">
          <a:blip r:embed="rId2"/>
          <a:srcRect l="40597" t="48008" r="39101" b="48807"/>
          <a:stretch/>
        </p:blipFill>
        <p:spPr bwMode="auto">
          <a:xfrm>
            <a:off x="1997612" y="1378389"/>
            <a:ext cx="6555545" cy="759899"/>
          </a:xfrm>
          <a:prstGeom prst="rect">
            <a:avLst/>
          </a:prstGeom>
          <a:ln>
            <a:noFill/>
          </a:ln>
          <a:extLst>
            <a:ext uri="{53640926-AAD7-44D8-BBD7-CCE9431645EC}">
              <a14:shadowObscured xmlns:a14="http://schemas.microsoft.com/office/drawing/2010/main"/>
            </a:ext>
          </a:extLst>
        </p:spPr>
      </p:pic>
      <p:pic>
        <p:nvPicPr>
          <p:cNvPr id="5" name="Рисунок 4">
            <a:extLst>
              <a:ext uri="{FF2B5EF4-FFF2-40B4-BE49-F238E27FC236}">
                <a16:creationId xmlns:a16="http://schemas.microsoft.com/office/drawing/2014/main" id="{840C27E9-825E-46DC-A347-B060985F3275}"/>
              </a:ext>
            </a:extLst>
          </p:cNvPr>
          <p:cNvPicPr/>
          <p:nvPr/>
        </p:nvPicPr>
        <p:blipFill rotWithShape="1">
          <a:blip r:embed="rId3"/>
          <a:srcRect l="39043" t="32248" r="39814" b="62337"/>
          <a:stretch/>
        </p:blipFill>
        <p:spPr bwMode="auto">
          <a:xfrm>
            <a:off x="1617785" y="3017520"/>
            <a:ext cx="8032651" cy="131533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987563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AD691B3-E5FD-48CC-98CD-EFA42299FA5C}"/>
              </a:ext>
            </a:extLst>
          </p:cNvPr>
          <p:cNvSpPr>
            <a:spLocks noGrp="1"/>
          </p:cNvSpPr>
          <p:nvPr>
            <p:ph type="title"/>
          </p:nvPr>
        </p:nvSpPr>
        <p:spPr>
          <a:xfrm>
            <a:off x="140677" y="196948"/>
            <a:ext cx="11774657" cy="1223889"/>
          </a:xfrm>
        </p:spPr>
        <p:txBody>
          <a:bodyPr>
            <a:normAutofit fontScale="90000"/>
          </a:bodyPr>
          <a:lstStyle/>
          <a:p>
            <a:r>
              <a:rPr lang="uk-UA" sz="40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Характер середовища водного розчину солі залежить від сили відповідних кислоти та основи</a:t>
            </a:r>
            <a:br>
              <a:rPr lang="ru-RU" dirty="0"/>
            </a:br>
            <a:endParaRPr lang="ru-RU" dirty="0"/>
          </a:p>
        </p:txBody>
      </p:sp>
      <p:pic>
        <p:nvPicPr>
          <p:cNvPr id="4" name="Місце для вмісту 3">
            <a:extLst>
              <a:ext uri="{FF2B5EF4-FFF2-40B4-BE49-F238E27FC236}">
                <a16:creationId xmlns:a16="http://schemas.microsoft.com/office/drawing/2014/main" id="{758BC312-120D-48B9-8DA9-A22FD6F1827F}"/>
              </a:ext>
            </a:extLst>
          </p:cNvPr>
          <p:cNvPicPr>
            <a:picLocks noGrp="1"/>
          </p:cNvPicPr>
          <p:nvPr>
            <p:ph idx="1"/>
          </p:nvPr>
        </p:nvPicPr>
        <p:blipFill rotWithShape="1">
          <a:blip r:embed="rId2"/>
          <a:srcRect l="29724" t="32370" r="29660" b="24054"/>
          <a:stretch/>
        </p:blipFill>
        <p:spPr bwMode="auto">
          <a:xfrm>
            <a:off x="436099" y="1420837"/>
            <a:ext cx="11057206" cy="543716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901158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CE368B0-5172-419B-BB41-71FC69F54B8F}"/>
              </a:ext>
            </a:extLst>
          </p:cNvPr>
          <p:cNvSpPr>
            <a:spLocks noGrp="1"/>
          </p:cNvSpPr>
          <p:nvPr>
            <p:ph type="title"/>
          </p:nvPr>
        </p:nvSpPr>
        <p:spPr>
          <a:xfrm>
            <a:off x="182880" y="140677"/>
            <a:ext cx="11732455" cy="1789723"/>
          </a:xfrm>
        </p:spPr>
        <p:txBody>
          <a:bodyPr>
            <a:normAutofit fontScale="90000"/>
          </a:bodyPr>
          <a:lstStyle/>
          <a:p>
            <a:r>
              <a:rPr lang="ru-RU" sz="3700" b="1" u="sng"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ЛАБОРАТОРНИЙ ДОСЛІД № 1</a:t>
            </a:r>
            <a:br>
              <a:rPr lang="ru-RU" sz="37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ru-RU" sz="37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Визначення pH середовища водних розчинів солей за допомогою індикаторів</a:t>
            </a:r>
            <a:br>
              <a:rPr lang="ru-RU" dirty="0"/>
            </a:br>
            <a:endParaRPr lang="ru-RU" dirty="0"/>
          </a:p>
        </p:txBody>
      </p:sp>
      <p:sp>
        <p:nvSpPr>
          <p:cNvPr id="3" name="Місце для вмісту 2">
            <a:extLst>
              <a:ext uri="{FF2B5EF4-FFF2-40B4-BE49-F238E27FC236}">
                <a16:creationId xmlns:a16="http://schemas.microsoft.com/office/drawing/2014/main" id="{1602DD9D-14F9-47DC-BF78-EC393A5E5642}"/>
              </a:ext>
            </a:extLst>
          </p:cNvPr>
          <p:cNvSpPr>
            <a:spLocks noGrp="1"/>
          </p:cNvSpPr>
          <p:nvPr>
            <p:ph idx="1"/>
          </p:nvPr>
        </p:nvSpPr>
        <p:spPr>
          <a:xfrm>
            <a:off x="182880" y="1645921"/>
            <a:ext cx="11826240" cy="5071402"/>
          </a:xfrm>
        </p:spPr>
        <p:txBody>
          <a:bodyPr>
            <a:normAutofit/>
          </a:bodyPr>
          <a:lstStyle/>
          <a:p>
            <a:r>
              <a:rPr lang="ru-RU" sz="2000" b="1" dirty="0">
                <a:effectLst>
                  <a:outerShdw blurRad="38100" dist="38100" dir="2700000" algn="tl">
                    <a:srgbClr val="000000">
                      <a:alpha val="43137"/>
                    </a:srgbClr>
                  </a:outerShdw>
                </a:effectLst>
              </a:rPr>
              <a:t>Обладнання: </a:t>
            </a:r>
            <a:r>
              <a:rPr lang="ru-RU" sz="2000" b="1" dirty="0"/>
              <a:t>штатив із пробірками, піпетки, пінцети </a:t>
            </a:r>
          </a:p>
          <a:p>
            <a:r>
              <a:rPr lang="ru-RU" sz="2000" b="1" dirty="0">
                <a:effectLst>
                  <a:outerShdw blurRad="38100" dist="38100" dir="2700000" algn="tl">
                    <a:srgbClr val="000000">
                      <a:alpha val="43137"/>
                    </a:srgbClr>
                  </a:outerShdw>
                </a:effectLst>
              </a:rPr>
              <a:t>Реактиви: </a:t>
            </a:r>
            <a:r>
              <a:rPr lang="ru-RU" sz="2000" b="1" dirty="0"/>
              <a:t>універсальний індикатор (розчин або папір), розчини солей: натрій етаноату, натрій карбонату, амоній хлориду, цинк хлориду, амоній етаноату, натрій хлориду.</a:t>
            </a:r>
          </a:p>
          <a:p>
            <a:r>
              <a:rPr lang="ru-RU" sz="2000" b="1" dirty="0">
                <a:effectLst>
                  <a:outerShdw blurRad="38100" dist="38100" dir="2700000" algn="tl">
                    <a:srgbClr val="000000">
                      <a:alpha val="43137"/>
                    </a:srgbClr>
                  </a:outerShdw>
                </a:effectLst>
              </a:rPr>
              <a:t>Правила безпеки: </a:t>
            </a:r>
          </a:p>
          <a:p>
            <a:pPr marL="0" indent="0">
              <a:buNone/>
            </a:pPr>
            <a:r>
              <a:rPr lang="ru-RU" sz="2000" b="1" dirty="0"/>
              <a:t>• для виконання дослідів використовуйте реактиви в невеликих кількостях; </a:t>
            </a:r>
          </a:p>
          <a:p>
            <a:pPr marL="0" indent="0">
              <a:buNone/>
            </a:pPr>
            <a:r>
              <a:rPr lang="ru-RU" sz="2000" b="1" dirty="0"/>
              <a:t>• остерігайтеся потрапляння реактивів на шкіру, в очі, на одяг; </a:t>
            </a:r>
          </a:p>
          <a:p>
            <a:pPr marL="0" indent="0">
              <a:buNone/>
            </a:pPr>
            <a:r>
              <a:rPr lang="ru-RU" sz="2000" b="1" dirty="0"/>
              <a:t>• у разі потрапляння їдкої речовини змийте її великою кількістю води та протріть ушкоджене місце розведеним розчином боратної кислоти.</a:t>
            </a:r>
          </a:p>
          <a:p>
            <a:pPr marL="0" indent="0">
              <a:buNone/>
            </a:pPr>
            <a:r>
              <a:rPr lang="ru-RU" sz="2000" b="1" dirty="0"/>
              <a:t> </a:t>
            </a:r>
          </a:p>
          <a:p>
            <a:r>
              <a:rPr lang="ru-RU" sz="2000" b="1" dirty="0"/>
              <a:t>У пробірки налийте по 1-2 мл наявних розчинів солей. </a:t>
            </a:r>
          </a:p>
          <a:p>
            <a:r>
              <a:rPr lang="ru-RU" sz="2000" b="1" dirty="0"/>
              <a:t>До кожної пробірки додайте індикатор і визначте pH розчинів, використовуючи еталонну шкалу. Установіть, у яких випадках відбувається гідроліз солі, запишіть рівняння в молекулярній та йонно-молекулярній формах</a:t>
            </a:r>
          </a:p>
        </p:txBody>
      </p:sp>
    </p:spTree>
    <p:extLst>
      <p:ext uri="{BB962C8B-B14F-4D97-AF65-F5344CB8AC3E}">
        <p14:creationId xmlns:p14="http://schemas.microsoft.com/office/powerpoint/2010/main" val="20643016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52747B9-A434-4E61-BC64-13B7CE37D2FD}"/>
              </a:ext>
            </a:extLst>
          </p:cNvPr>
          <p:cNvSpPr>
            <a:spLocks noGrp="1"/>
          </p:cNvSpPr>
          <p:nvPr>
            <p:ph type="title"/>
          </p:nvPr>
        </p:nvSpPr>
        <p:spPr>
          <a:xfrm>
            <a:off x="0" y="140677"/>
            <a:ext cx="12191999" cy="1789723"/>
          </a:xfrm>
        </p:spPr>
        <p:txBody>
          <a:bodyPr>
            <a:normAutofit/>
          </a:bodyPr>
          <a:lstStyle/>
          <a:p>
            <a:pPr algn="ctr"/>
            <a:r>
              <a:rPr lang="ru-RU" sz="4400" b="1" dirty="0">
                <a:solidFill>
                  <a:schemeClr val="tx1"/>
                </a:solidFill>
                <a:effectLst>
                  <a:outerShdw blurRad="38100" dist="38100" dir="2700000" algn="tl">
                    <a:srgbClr val="000000">
                      <a:alpha val="43137"/>
                    </a:srgbClr>
                  </a:outerShdw>
                </a:effectLst>
              </a:rPr>
              <a:t>Оборотні та необоротні реакції </a:t>
            </a:r>
            <a:br>
              <a:rPr lang="ru-RU" sz="4400" dirty="0"/>
            </a:br>
            <a:endParaRPr lang="ru-RU" sz="4400" dirty="0"/>
          </a:p>
        </p:txBody>
      </p:sp>
      <p:pic>
        <p:nvPicPr>
          <p:cNvPr id="4" name="Місце для вмісту 3">
            <a:extLst>
              <a:ext uri="{FF2B5EF4-FFF2-40B4-BE49-F238E27FC236}">
                <a16:creationId xmlns:a16="http://schemas.microsoft.com/office/drawing/2014/main" id="{3741A395-001D-4B2E-9973-66780B6A949D}"/>
              </a:ext>
            </a:extLst>
          </p:cNvPr>
          <p:cNvPicPr>
            <a:picLocks noGrp="1"/>
          </p:cNvPicPr>
          <p:nvPr>
            <p:ph idx="1"/>
          </p:nvPr>
        </p:nvPicPr>
        <p:blipFill rotWithShape="1">
          <a:blip r:embed="rId2"/>
          <a:srcRect l="56439" t="36083" r="27840" b="54629"/>
          <a:stretch/>
        </p:blipFill>
        <p:spPr bwMode="auto">
          <a:xfrm>
            <a:off x="7469945" y="4236935"/>
            <a:ext cx="4614203" cy="2254078"/>
          </a:xfrm>
          <a:prstGeom prst="rect">
            <a:avLst/>
          </a:prstGeom>
          <a:ln>
            <a:noFill/>
          </a:ln>
          <a:extLst>
            <a:ext uri="{53640926-AAD7-44D8-BBD7-CCE9431645EC}">
              <a14:shadowObscured xmlns:a14="http://schemas.microsoft.com/office/drawing/2010/main"/>
            </a:ext>
          </a:extLst>
        </p:spPr>
      </p:pic>
      <p:pic>
        <p:nvPicPr>
          <p:cNvPr id="5" name="Рисунок 4">
            <a:extLst>
              <a:ext uri="{FF2B5EF4-FFF2-40B4-BE49-F238E27FC236}">
                <a16:creationId xmlns:a16="http://schemas.microsoft.com/office/drawing/2014/main" id="{9BD3A00D-9700-4BEF-B762-2CFBAD906546}"/>
              </a:ext>
            </a:extLst>
          </p:cNvPr>
          <p:cNvPicPr/>
          <p:nvPr/>
        </p:nvPicPr>
        <p:blipFill rotWithShape="1">
          <a:blip r:embed="rId3"/>
          <a:srcRect l="33512" t="33080" r="53821" b="58935"/>
          <a:stretch/>
        </p:blipFill>
        <p:spPr bwMode="auto">
          <a:xfrm>
            <a:off x="407964" y="3910818"/>
            <a:ext cx="5286742" cy="2363373"/>
          </a:xfrm>
          <a:prstGeom prst="rect">
            <a:avLst/>
          </a:prstGeom>
          <a:ln>
            <a:noFill/>
          </a:ln>
          <a:extLst>
            <a:ext uri="{53640926-AAD7-44D8-BBD7-CCE9431645EC}">
              <a14:shadowObscured xmlns:a14="http://schemas.microsoft.com/office/drawing/2010/main"/>
            </a:ext>
          </a:extLst>
        </p:spPr>
      </p:pic>
      <p:sp>
        <p:nvSpPr>
          <p:cNvPr id="8" name="Прямокутник 7">
            <a:extLst>
              <a:ext uri="{FF2B5EF4-FFF2-40B4-BE49-F238E27FC236}">
                <a16:creationId xmlns:a16="http://schemas.microsoft.com/office/drawing/2014/main" id="{9DBAD6E9-7BA3-4634-A156-98B40B98E2A4}"/>
              </a:ext>
            </a:extLst>
          </p:cNvPr>
          <p:cNvSpPr/>
          <p:nvPr/>
        </p:nvSpPr>
        <p:spPr>
          <a:xfrm>
            <a:off x="407964" y="1223889"/>
            <a:ext cx="11676184" cy="2649251"/>
          </a:xfrm>
          <a:prstGeom prst="rect">
            <a:avLst/>
          </a:prstGeom>
        </p:spPr>
        <p:txBody>
          <a:bodyPr wrap="square">
            <a:spAutoFit/>
          </a:bodyPr>
          <a:lstStyle/>
          <a:p>
            <a:pPr marL="342900" indent="-342900">
              <a:lnSpc>
                <a:spcPct val="107000"/>
              </a:lnSpc>
              <a:spcAft>
                <a:spcPts val="0"/>
              </a:spcAft>
              <a:buFont typeface="Arial" panose="020B0604020202020204" pitchFamily="34" charset="0"/>
              <a:buChar char="•"/>
              <a:tabLst>
                <a:tab pos="2457450" algn="l"/>
              </a:tabLst>
            </a:pPr>
            <a:r>
              <a:rPr lang="ru-RU" sz="2400" b="1" i="1" dirty="0">
                <a:latin typeface="Arial" panose="020B0604020202020204" pitchFamily="34" charset="0"/>
                <a:ea typeface="Calibri" panose="020F0502020204030204" pitchFamily="34" charset="0"/>
                <a:cs typeface="Times New Roman" panose="02020603050405020304" pitchFamily="18" charset="0"/>
              </a:rPr>
              <a:t>Реакції, які за певних умов відбуваються переважно тільки в одному напрямку, є необоротними. </a:t>
            </a:r>
          </a:p>
          <a:p>
            <a:pPr>
              <a:lnSpc>
                <a:spcPct val="107000"/>
              </a:lnSpc>
              <a:spcAft>
                <a:spcPts val="0"/>
              </a:spcAft>
              <a:tabLst>
                <a:tab pos="2457450" algn="l"/>
              </a:tabLst>
            </a:pPr>
            <a:endParaRPr lang="ru-RU" sz="2400" b="1" i="1" dirty="0">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0"/>
              </a:spcAft>
              <a:tabLst>
                <a:tab pos="2457450" algn="l"/>
              </a:tabLst>
            </a:pPr>
            <a:endParaRPr lang="ru-RU" sz="2000" b="1" i="1" dirty="0">
              <a:latin typeface="Arial" panose="020B0604020202020204" pitchFamily="34" charset="0"/>
              <a:ea typeface="Calibri" panose="020F0502020204030204" pitchFamily="34" charset="0"/>
              <a:cs typeface="Times New Roman" panose="02020603050405020304" pitchFamily="18" charset="0"/>
            </a:endParaRPr>
          </a:p>
          <a:p>
            <a:pPr marL="342900" indent="-342900">
              <a:lnSpc>
                <a:spcPct val="107000"/>
              </a:lnSpc>
              <a:buFont typeface="Arial" panose="020B0604020202020204" pitchFamily="34" charset="0"/>
              <a:buChar char="•"/>
              <a:tabLst>
                <a:tab pos="2457450" algn="l"/>
              </a:tabLst>
            </a:pPr>
            <a:r>
              <a:rPr lang="ru-RU" sz="2400" b="1" i="1" dirty="0"/>
              <a:t>Реакції, які одночасно відбуваються в протилежних напрямках, називають оборотними.</a:t>
            </a:r>
            <a:endParaRPr lang="ru-RU" sz="2400" b="1" dirty="0"/>
          </a:p>
          <a:p>
            <a:pPr>
              <a:lnSpc>
                <a:spcPct val="107000"/>
              </a:lnSpc>
              <a:spcAft>
                <a:spcPts val="0"/>
              </a:spcAft>
              <a:tabLst>
                <a:tab pos="2457450" algn="l"/>
              </a:tabLst>
            </a:pP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9" name="Рисунок 8">
            <a:extLst>
              <a:ext uri="{FF2B5EF4-FFF2-40B4-BE49-F238E27FC236}">
                <a16:creationId xmlns:a16="http://schemas.microsoft.com/office/drawing/2014/main" id="{FF01DC50-1E71-4A5F-B1D0-F4660C3AF891}"/>
              </a:ext>
            </a:extLst>
          </p:cNvPr>
          <p:cNvPicPr/>
          <p:nvPr/>
        </p:nvPicPr>
        <p:blipFill rotWithShape="1">
          <a:blip r:embed="rId3"/>
          <a:srcRect l="33512" t="33080" r="53821" b="58935"/>
          <a:stretch/>
        </p:blipFill>
        <p:spPr bwMode="auto">
          <a:xfrm>
            <a:off x="560364" y="4063218"/>
            <a:ext cx="5286742" cy="236337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7486693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80F9663-2768-41B0-A6A6-2CB59B254A9A}"/>
              </a:ext>
            </a:extLst>
          </p:cNvPr>
          <p:cNvSpPr>
            <a:spLocks noGrp="1"/>
          </p:cNvSpPr>
          <p:nvPr>
            <p:ph type="title"/>
          </p:nvPr>
        </p:nvSpPr>
        <p:spPr>
          <a:xfrm>
            <a:off x="6935372" y="281354"/>
            <a:ext cx="5130018" cy="6231988"/>
          </a:xfrm>
        </p:spPr>
        <p:txBody>
          <a:bodyPr>
            <a:normAutofit fontScale="90000"/>
          </a:bodyPr>
          <a:lstStyle/>
          <a:p>
            <a:r>
              <a:rPr lang="uk-UA"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 Забарвлення універсального індикатора у водному розчині натрій карбонату</a:t>
            </a:r>
            <a:br>
              <a:rPr lang="uk-UA"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br>
              <a:rPr lang="ru-RU"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uk-UA"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2. Забарвлення універсального індикатора у водному розчині амоній хлориду</a:t>
            </a:r>
            <a:br>
              <a:rPr lang="ru-RU" dirty="0"/>
            </a:br>
            <a:endParaRPr lang="ru-RU" dirty="0"/>
          </a:p>
        </p:txBody>
      </p:sp>
      <p:pic>
        <p:nvPicPr>
          <p:cNvPr id="4" name="Місце для вмісту 3">
            <a:extLst>
              <a:ext uri="{FF2B5EF4-FFF2-40B4-BE49-F238E27FC236}">
                <a16:creationId xmlns:a16="http://schemas.microsoft.com/office/drawing/2014/main" id="{14C51512-573D-4755-9E0A-712A5491A53E}"/>
              </a:ext>
            </a:extLst>
          </p:cNvPr>
          <p:cNvPicPr>
            <a:picLocks noGrp="1"/>
          </p:cNvPicPr>
          <p:nvPr>
            <p:ph idx="1"/>
          </p:nvPr>
        </p:nvPicPr>
        <p:blipFill rotWithShape="1">
          <a:blip r:embed="rId2"/>
          <a:srcRect l="42172" t="29881" r="34641" b="47460"/>
          <a:stretch/>
        </p:blipFill>
        <p:spPr bwMode="auto">
          <a:xfrm>
            <a:off x="126610" y="1477109"/>
            <a:ext cx="6246055" cy="371387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6353446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486BDA1-39E0-4BF9-B08E-AA582185DEFD}"/>
              </a:ext>
            </a:extLst>
          </p:cNvPr>
          <p:cNvSpPr>
            <a:spLocks noGrp="1"/>
          </p:cNvSpPr>
          <p:nvPr>
            <p:ph type="title"/>
          </p:nvPr>
        </p:nvSpPr>
        <p:spPr>
          <a:xfrm>
            <a:off x="196948" y="182880"/>
            <a:ext cx="11760590" cy="2574388"/>
          </a:xfrm>
        </p:spPr>
        <p:txBody>
          <a:bodyPr>
            <a:noAutofit/>
          </a:bodyPr>
          <a:lstStyle/>
          <a:p>
            <a:r>
              <a:rPr lang="uk-UA" sz="2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 Польові шпати, зокрема ортоклаз (</a:t>
            </a:r>
            <a:r>
              <a:rPr lang="en-US" sz="2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KAlSi</a:t>
            </a:r>
            <a:r>
              <a:rPr lang="uk-UA" sz="2800" b="1" baseline="-25000"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3</a:t>
            </a:r>
            <a:r>
              <a:rPr lang="en-US" sz="2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O</a:t>
            </a:r>
            <a:r>
              <a:rPr lang="uk-UA" sz="2800" b="1" baseline="-25000"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8</a:t>
            </a:r>
            <a:r>
              <a:rPr lang="uk-UA" sz="2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 найпоширеніші породотвірні мінерали, масова частка яких у земній корі близько 50%. Унаслідок гідролізу та інших процесів утворюються осадові породи. </a:t>
            </a:r>
            <a:br>
              <a:rPr lang="ru-RU" sz="2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uk-UA" sz="2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2. Каолінові шари над гранітами в Полонському родовищі каолінів (Україна, Хмельниччина)</a:t>
            </a:r>
            <a:br>
              <a:rPr lang="ru-RU" sz="2800" dirty="0"/>
            </a:br>
            <a:endParaRPr lang="ru-RU" sz="1600" dirty="0"/>
          </a:p>
        </p:txBody>
      </p:sp>
      <p:pic>
        <p:nvPicPr>
          <p:cNvPr id="5" name="Місце для вмісту 4">
            <a:extLst>
              <a:ext uri="{FF2B5EF4-FFF2-40B4-BE49-F238E27FC236}">
                <a16:creationId xmlns:a16="http://schemas.microsoft.com/office/drawing/2014/main" id="{ABDBFABC-DE61-430C-A4C4-69BF8DAD8C1D}"/>
              </a:ext>
            </a:extLst>
          </p:cNvPr>
          <p:cNvPicPr>
            <a:picLocks noGrp="1"/>
          </p:cNvPicPr>
          <p:nvPr>
            <p:ph idx="1"/>
          </p:nvPr>
        </p:nvPicPr>
        <p:blipFill rotWithShape="1">
          <a:blip r:embed="rId2"/>
          <a:srcRect l="35325" t="34861" r="31684" b="45966"/>
          <a:stretch/>
        </p:blipFill>
        <p:spPr bwMode="auto">
          <a:xfrm>
            <a:off x="1652954" y="3057378"/>
            <a:ext cx="8848578" cy="361774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9437006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1A2BD9C-9D1A-4EFC-975B-D01786494DFA}"/>
              </a:ext>
            </a:extLst>
          </p:cNvPr>
          <p:cNvSpPr>
            <a:spLocks noGrp="1"/>
          </p:cNvSpPr>
          <p:nvPr>
            <p:ph type="title"/>
          </p:nvPr>
        </p:nvSpPr>
        <p:spPr>
          <a:xfrm>
            <a:off x="168812" y="98474"/>
            <a:ext cx="7174523" cy="6583680"/>
          </a:xfrm>
        </p:spPr>
        <p:txBody>
          <a:bodyPr>
            <a:normAutofit fontScale="90000"/>
          </a:bodyPr>
          <a:lstStyle/>
          <a:p>
            <a:r>
              <a:rPr lang="uk-UA" sz="31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Якщо вирощувати гортензію на ділянці, де рівень pH ґрунту становить 6,0-6,2, то на </a:t>
            </a:r>
            <a:r>
              <a:rPr lang="uk-UA" sz="3100" b="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рослині розцвітуть </a:t>
            </a:r>
            <a:r>
              <a:rPr lang="uk-UA" sz="31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рожеві квіти. </a:t>
            </a:r>
            <a:br>
              <a:rPr lang="en-US" sz="31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uk-UA" sz="31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Якщо ж знизити pH до 5,0-5,2, то виростуть квіти з блакитними або фіолетовими пелюстками. </a:t>
            </a:r>
            <a:br>
              <a:rPr lang="en-US" sz="31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uk-UA" sz="31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Ґрунт з pH між 5,5-6,0 зумовить </a:t>
            </a:r>
            <a:br>
              <a:rPr lang="en-US" sz="31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uk-UA" sz="31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фіолетовий колір квітів або суміш рожевого і блакитного на одному кущі гортензії. </a:t>
            </a:r>
            <a:br>
              <a:rPr lang="en-US" sz="31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uk-UA" sz="31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Якщо полити нейтральний ґрунт слабким розчином ферум(ІІ) сульфату, гортензія забарвиться у фіолетовий колір</a:t>
            </a:r>
            <a:br>
              <a:rPr lang="ru-RU" dirty="0"/>
            </a:br>
            <a:endParaRPr lang="ru-RU" dirty="0"/>
          </a:p>
        </p:txBody>
      </p:sp>
      <p:pic>
        <p:nvPicPr>
          <p:cNvPr id="1026" name="Picture 2" descr="Картинки по запросу &quot;гортензия&quot;&quot;">
            <a:extLst>
              <a:ext uri="{FF2B5EF4-FFF2-40B4-BE49-F238E27FC236}">
                <a16:creationId xmlns:a16="http://schemas.microsoft.com/office/drawing/2014/main" id="{0579C404-E8E3-4149-A035-0A19754734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04186" y="1041009"/>
            <a:ext cx="5087814" cy="39600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08113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824EAF9-75FF-48C5-93BE-BF262B98DDF8}"/>
              </a:ext>
            </a:extLst>
          </p:cNvPr>
          <p:cNvSpPr>
            <a:spLocks noGrp="1"/>
          </p:cNvSpPr>
          <p:nvPr>
            <p:ph type="title"/>
          </p:nvPr>
        </p:nvSpPr>
        <p:spPr>
          <a:xfrm>
            <a:off x="168813" y="140677"/>
            <a:ext cx="11873132" cy="1789723"/>
          </a:xfrm>
        </p:spPr>
        <p:txBody>
          <a:bodyPr>
            <a:normAutofit fontScale="90000"/>
          </a:bodyPr>
          <a:lstStyle/>
          <a:p>
            <a:r>
              <a:rPr lang="ru-RU"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Із переліку речовин випишіть окремо формули солей, які: а) піддаються оборотному гідролізу; б) піддаються необоротному гідролізу; в) не піддаються гідролізу. </a:t>
            </a:r>
          </a:p>
        </p:txBody>
      </p:sp>
      <p:sp>
        <p:nvSpPr>
          <p:cNvPr id="3" name="Місце для вмісту 2">
            <a:extLst>
              <a:ext uri="{FF2B5EF4-FFF2-40B4-BE49-F238E27FC236}">
                <a16:creationId xmlns:a16="http://schemas.microsoft.com/office/drawing/2014/main" id="{505CAFD8-8161-42EF-82DA-A2D7EA365DB5}"/>
              </a:ext>
            </a:extLst>
          </p:cNvPr>
          <p:cNvSpPr>
            <a:spLocks noGrp="1"/>
          </p:cNvSpPr>
          <p:nvPr>
            <p:ph idx="1"/>
          </p:nvPr>
        </p:nvSpPr>
        <p:spPr>
          <a:xfrm>
            <a:off x="677334" y="2700997"/>
            <a:ext cx="11026986" cy="3340365"/>
          </a:xfrm>
        </p:spPr>
        <p:txBody>
          <a:bodyPr/>
          <a:lstStyle/>
          <a:p>
            <a:r>
              <a:rPr lang="en-US" sz="5400" b="1" dirty="0">
                <a:effectLst>
                  <a:outerShdw blurRad="38100" dist="38100" dir="2700000" algn="tl">
                    <a:srgbClr val="000000">
                      <a:alpha val="43137"/>
                    </a:srgbClr>
                  </a:outerShdw>
                </a:effectLst>
              </a:rPr>
              <a:t>Na</a:t>
            </a:r>
            <a:r>
              <a:rPr lang="en-US" sz="5400" b="1" baseline="-25000" dirty="0">
                <a:effectLst>
                  <a:outerShdw blurRad="38100" dist="38100" dir="2700000" algn="tl">
                    <a:srgbClr val="000000">
                      <a:alpha val="43137"/>
                    </a:srgbClr>
                  </a:outerShdw>
                </a:effectLst>
              </a:rPr>
              <a:t>2</a:t>
            </a:r>
            <a:r>
              <a:rPr lang="en-US" sz="5400" b="1" dirty="0">
                <a:effectLst>
                  <a:outerShdw blurRad="38100" dist="38100" dir="2700000" algn="tl">
                    <a:srgbClr val="000000">
                      <a:alpha val="43137"/>
                    </a:srgbClr>
                  </a:outerShdw>
                </a:effectLst>
              </a:rPr>
              <a:t>S0</a:t>
            </a:r>
            <a:r>
              <a:rPr lang="en-US" sz="5400" b="1" baseline="-25000" dirty="0">
                <a:effectLst>
                  <a:outerShdw blurRad="38100" dist="38100" dir="2700000" algn="tl">
                    <a:srgbClr val="000000">
                      <a:alpha val="43137"/>
                    </a:srgbClr>
                  </a:outerShdw>
                </a:effectLst>
              </a:rPr>
              <a:t>4</a:t>
            </a:r>
            <a:r>
              <a:rPr lang="en-US" sz="5400" b="1" dirty="0">
                <a:effectLst>
                  <a:outerShdw blurRad="38100" dist="38100" dir="2700000" algn="tl">
                    <a:srgbClr val="000000">
                      <a:alpha val="43137"/>
                    </a:srgbClr>
                  </a:outerShdw>
                </a:effectLst>
              </a:rPr>
              <a:t>, K</a:t>
            </a:r>
            <a:r>
              <a:rPr lang="en-US" sz="5400" b="1" baseline="-25000" dirty="0">
                <a:effectLst>
                  <a:outerShdw blurRad="38100" dist="38100" dir="2700000" algn="tl">
                    <a:srgbClr val="000000">
                      <a:alpha val="43137"/>
                    </a:srgbClr>
                  </a:outerShdw>
                </a:effectLst>
              </a:rPr>
              <a:t>2</a:t>
            </a:r>
            <a:r>
              <a:rPr lang="en-US" sz="5400" b="1" dirty="0">
                <a:effectLst>
                  <a:outerShdw blurRad="38100" dist="38100" dir="2700000" algn="tl">
                    <a:srgbClr val="000000">
                      <a:alpha val="43137"/>
                    </a:srgbClr>
                  </a:outerShdw>
                </a:effectLst>
              </a:rPr>
              <a:t>S0</a:t>
            </a:r>
            <a:r>
              <a:rPr lang="en-US" sz="5400" b="1" baseline="-25000" dirty="0">
                <a:effectLst>
                  <a:outerShdw blurRad="38100" dist="38100" dir="2700000" algn="tl">
                    <a:srgbClr val="000000">
                      <a:alpha val="43137"/>
                    </a:srgbClr>
                  </a:outerShdw>
                </a:effectLst>
              </a:rPr>
              <a:t>3</a:t>
            </a:r>
            <a:r>
              <a:rPr lang="en-US" sz="5400" b="1" dirty="0">
                <a:effectLst>
                  <a:outerShdw blurRad="38100" dist="38100" dir="2700000" algn="tl">
                    <a:srgbClr val="000000">
                      <a:alpha val="43137"/>
                    </a:srgbClr>
                  </a:outerShdw>
                </a:effectLst>
              </a:rPr>
              <a:t>, Fe</a:t>
            </a:r>
            <a:r>
              <a:rPr lang="en-US" sz="5400" b="1" baseline="-25000" dirty="0">
                <a:effectLst>
                  <a:outerShdw blurRad="38100" dist="38100" dir="2700000" algn="tl">
                    <a:srgbClr val="000000">
                      <a:alpha val="43137"/>
                    </a:srgbClr>
                  </a:outerShdw>
                </a:effectLst>
              </a:rPr>
              <a:t>2</a:t>
            </a:r>
            <a:r>
              <a:rPr lang="en-US" sz="5400" b="1" dirty="0">
                <a:effectLst>
                  <a:outerShdw blurRad="38100" dist="38100" dir="2700000" algn="tl">
                    <a:srgbClr val="000000">
                      <a:alpha val="43137"/>
                    </a:srgbClr>
                  </a:outerShdw>
                </a:effectLst>
              </a:rPr>
              <a:t>(S0</a:t>
            </a:r>
            <a:r>
              <a:rPr lang="en-US" sz="5400" b="1" baseline="-25000" dirty="0">
                <a:effectLst>
                  <a:outerShdw blurRad="38100" dist="38100" dir="2700000" algn="tl">
                    <a:srgbClr val="000000">
                      <a:alpha val="43137"/>
                    </a:srgbClr>
                  </a:outerShdw>
                </a:effectLst>
              </a:rPr>
              <a:t>3</a:t>
            </a:r>
            <a:r>
              <a:rPr lang="en-US" sz="5400" b="1" dirty="0">
                <a:effectLst>
                  <a:outerShdw blurRad="38100" dist="38100" dir="2700000" algn="tl">
                    <a:srgbClr val="000000">
                      <a:alpha val="43137"/>
                    </a:srgbClr>
                  </a:outerShdw>
                </a:effectLst>
              </a:rPr>
              <a:t>)</a:t>
            </a:r>
            <a:r>
              <a:rPr lang="en-US" sz="5400" b="1" baseline="-25000" dirty="0">
                <a:effectLst>
                  <a:outerShdw blurRad="38100" dist="38100" dir="2700000" algn="tl">
                    <a:srgbClr val="000000">
                      <a:alpha val="43137"/>
                    </a:srgbClr>
                  </a:outerShdw>
                </a:effectLst>
              </a:rPr>
              <a:t>3</a:t>
            </a:r>
            <a:r>
              <a:rPr lang="en-US" sz="5400" b="1" dirty="0">
                <a:effectLst>
                  <a:outerShdw blurRad="38100" dist="38100" dir="2700000" algn="tl">
                    <a:srgbClr val="000000">
                      <a:alpha val="43137"/>
                    </a:srgbClr>
                  </a:outerShdw>
                </a:effectLst>
              </a:rPr>
              <a:t>, CuS0</a:t>
            </a:r>
            <a:r>
              <a:rPr lang="en-US" sz="5400" b="1" baseline="-25000" dirty="0">
                <a:effectLst>
                  <a:outerShdw blurRad="38100" dist="38100" dir="2700000" algn="tl">
                    <a:srgbClr val="000000">
                      <a:alpha val="43137"/>
                    </a:srgbClr>
                  </a:outerShdw>
                </a:effectLst>
              </a:rPr>
              <a:t>4</a:t>
            </a:r>
            <a:r>
              <a:rPr lang="en-US" sz="5400" b="1" dirty="0">
                <a:effectLst>
                  <a:outerShdw blurRad="38100" dist="38100" dir="2700000" algn="tl">
                    <a:srgbClr val="000000">
                      <a:alpha val="43137"/>
                    </a:srgbClr>
                  </a:outerShdw>
                </a:effectLst>
              </a:rPr>
              <a:t>,</a:t>
            </a:r>
            <a:endParaRPr lang="uk-UA" sz="5400" b="1" dirty="0">
              <a:effectLst>
                <a:outerShdw blurRad="38100" dist="38100" dir="2700000" algn="tl">
                  <a:srgbClr val="000000">
                    <a:alpha val="43137"/>
                  </a:srgbClr>
                </a:outerShdw>
              </a:effectLst>
            </a:endParaRPr>
          </a:p>
          <a:p>
            <a:pPr marL="0" indent="0">
              <a:buNone/>
            </a:pPr>
            <a:r>
              <a:rPr lang="en-US" sz="5400" b="1" dirty="0">
                <a:effectLst>
                  <a:outerShdw blurRad="38100" dist="38100" dir="2700000" algn="tl">
                    <a:srgbClr val="000000">
                      <a:alpha val="43137"/>
                    </a:srgbClr>
                  </a:outerShdw>
                </a:effectLst>
              </a:rPr>
              <a:t> KBr, AICI</a:t>
            </a:r>
            <a:r>
              <a:rPr lang="en-US" sz="5400" b="1" baseline="-25000" dirty="0">
                <a:effectLst>
                  <a:outerShdw blurRad="38100" dist="38100" dir="2700000" algn="tl">
                    <a:srgbClr val="000000">
                      <a:alpha val="43137"/>
                    </a:srgbClr>
                  </a:outerShdw>
                </a:effectLst>
              </a:rPr>
              <a:t>3</a:t>
            </a:r>
            <a:r>
              <a:rPr lang="en-US" sz="5400" b="1" dirty="0">
                <a:effectLst>
                  <a:outerShdw blurRad="38100" dist="38100" dir="2700000" algn="tl">
                    <a:srgbClr val="000000">
                      <a:alpha val="43137"/>
                    </a:srgbClr>
                  </a:outerShdw>
                </a:effectLst>
              </a:rPr>
              <a:t>, NaN0</a:t>
            </a:r>
            <a:r>
              <a:rPr lang="en-US" sz="5400" b="1" baseline="-25000" dirty="0">
                <a:effectLst>
                  <a:outerShdw blurRad="38100" dist="38100" dir="2700000" algn="tl">
                    <a:srgbClr val="000000">
                      <a:alpha val="43137"/>
                    </a:srgbClr>
                  </a:outerShdw>
                </a:effectLst>
              </a:rPr>
              <a:t>2</a:t>
            </a:r>
            <a:r>
              <a:rPr lang="en-US" sz="5400" b="1" dirty="0">
                <a:effectLst>
                  <a:outerShdw blurRad="38100" dist="38100" dir="2700000" algn="tl">
                    <a:srgbClr val="000000">
                      <a:alpha val="43137"/>
                    </a:srgbClr>
                  </a:outerShdw>
                </a:effectLst>
              </a:rPr>
              <a:t>, MnBr</a:t>
            </a:r>
            <a:r>
              <a:rPr lang="en-US" sz="5400" b="1" baseline="-25000" dirty="0">
                <a:effectLst>
                  <a:outerShdw blurRad="38100" dist="38100" dir="2700000" algn="tl">
                    <a:srgbClr val="000000">
                      <a:alpha val="43137"/>
                    </a:srgbClr>
                  </a:outerShdw>
                </a:effectLst>
              </a:rPr>
              <a:t>2</a:t>
            </a:r>
            <a:r>
              <a:rPr lang="en-US" sz="5400" b="1" dirty="0">
                <a:effectLst>
                  <a:outerShdw blurRad="38100" dist="38100" dir="2700000" algn="tl">
                    <a:srgbClr val="000000">
                      <a:alpha val="43137"/>
                    </a:srgbClr>
                  </a:outerShdw>
                </a:effectLst>
              </a:rPr>
              <a:t>, AI</a:t>
            </a:r>
            <a:r>
              <a:rPr lang="en-US" sz="5400" b="1" baseline="-25000" dirty="0">
                <a:effectLst>
                  <a:outerShdw blurRad="38100" dist="38100" dir="2700000" algn="tl">
                    <a:srgbClr val="000000">
                      <a:alpha val="43137"/>
                    </a:srgbClr>
                  </a:outerShdw>
                </a:effectLst>
              </a:rPr>
              <a:t>2</a:t>
            </a:r>
            <a:r>
              <a:rPr lang="en-US" sz="5400" b="1" dirty="0">
                <a:effectLst>
                  <a:outerShdw blurRad="38100" dist="38100" dir="2700000" algn="tl">
                    <a:srgbClr val="000000">
                      <a:alpha val="43137"/>
                    </a:srgbClr>
                  </a:outerShdw>
                </a:effectLst>
              </a:rPr>
              <a:t>S</a:t>
            </a:r>
            <a:r>
              <a:rPr lang="en-US" sz="5400" b="1" baseline="-25000" dirty="0">
                <a:effectLst>
                  <a:outerShdw blurRad="38100" dist="38100" dir="2700000" algn="tl">
                    <a:srgbClr val="000000">
                      <a:alpha val="43137"/>
                    </a:srgbClr>
                  </a:outerShdw>
                </a:effectLst>
              </a:rPr>
              <a:t>3</a:t>
            </a:r>
            <a:r>
              <a:rPr lang="en-US" sz="5400" b="1" dirty="0">
                <a:effectLst>
                  <a:outerShdw blurRad="38100" dist="38100" dir="2700000" algn="tl">
                    <a:srgbClr val="000000">
                      <a:alpha val="43137"/>
                    </a:srgbClr>
                  </a:outerShdw>
                </a:effectLst>
              </a:rPr>
              <a:t>. </a:t>
            </a:r>
            <a:endParaRPr lang="ru-RU" sz="5400" b="1" dirty="0">
              <a:effectLst>
                <a:outerShdw blurRad="38100" dist="38100" dir="2700000" algn="tl">
                  <a:srgbClr val="000000">
                    <a:alpha val="43137"/>
                  </a:srgbClr>
                </a:outerShdw>
              </a:effectLst>
            </a:endParaRPr>
          </a:p>
          <a:p>
            <a:endParaRPr lang="ru-RU" dirty="0"/>
          </a:p>
        </p:txBody>
      </p:sp>
    </p:spTree>
    <p:extLst>
      <p:ext uri="{BB962C8B-B14F-4D97-AF65-F5344CB8AC3E}">
        <p14:creationId xmlns:p14="http://schemas.microsoft.com/office/powerpoint/2010/main" val="37001027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BB80893-3AD5-4484-B91A-EFDC949A0803}"/>
              </a:ext>
            </a:extLst>
          </p:cNvPr>
          <p:cNvSpPr>
            <a:spLocks noGrp="1"/>
          </p:cNvSpPr>
          <p:nvPr>
            <p:ph type="title"/>
          </p:nvPr>
        </p:nvSpPr>
        <p:spPr>
          <a:xfrm>
            <a:off x="154745" y="126609"/>
            <a:ext cx="11844997" cy="2461846"/>
          </a:xfrm>
        </p:spPr>
        <p:txBody>
          <a:bodyPr>
            <a:normAutofit fontScale="90000"/>
          </a:bodyPr>
          <a:lstStyle/>
          <a:p>
            <a:r>
              <a:rPr lang="ru-RU"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Із переліку речовин випишіть ті</a:t>
            </a:r>
            <a:r>
              <a:rPr lang="en-US"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ru-RU"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що піддаються гідролізу</a:t>
            </a:r>
            <a:r>
              <a:rPr lang="en-US"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ru-RU"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Складіть для них рівняння реакцій гідролізу та визначте кислотність їхніх розчинів</a:t>
            </a:r>
            <a:r>
              <a:rPr lang="en-US"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ru-RU"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Якщо для солі характерний ступінчастий гідроліз, складіть рівняння гідролізу тільки за першою стадією.</a:t>
            </a:r>
          </a:p>
        </p:txBody>
      </p:sp>
      <p:sp>
        <p:nvSpPr>
          <p:cNvPr id="3" name="Місце для вмісту 2">
            <a:extLst>
              <a:ext uri="{FF2B5EF4-FFF2-40B4-BE49-F238E27FC236}">
                <a16:creationId xmlns:a16="http://schemas.microsoft.com/office/drawing/2014/main" id="{048CBFD1-6973-406B-A9A4-45ED71EB2E19}"/>
              </a:ext>
            </a:extLst>
          </p:cNvPr>
          <p:cNvSpPr>
            <a:spLocks noGrp="1"/>
          </p:cNvSpPr>
          <p:nvPr>
            <p:ph idx="1"/>
          </p:nvPr>
        </p:nvSpPr>
        <p:spPr>
          <a:xfrm>
            <a:off x="731520" y="2757267"/>
            <a:ext cx="11422966" cy="3974123"/>
          </a:xfrm>
        </p:spPr>
        <p:txBody>
          <a:bodyPr>
            <a:normAutofit fontScale="92500" lnSpcReduction="10000"/>
          </a:bodyPr>
          <a:lstStyle/>
          <a:p>
            <a:r>
              <a:rPr lang="en-US" sz="6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Na</a:t>
            </a:r>
            <a:r>
              <a:rPr lang="en-US" sz="6000" b="1" baseline="-25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2</a:t>
            </a:r>
            <a:r>
              <a:rPr lang="en-US" sz="6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S0</a:t>
            </a:r>
            <a:r>
              <a:rPr lang="en-US" sz="6000" b="1" baseline="-25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4</a:t>
            </a:r>
            <a:r>
              <a:rPr lang="en-US" sz="6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K</a:t>
            </a:r>
            <a:r>
              <a:rPr lang="en-US" sz="6000" b="1" baseline="-25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2</a:t>
            </a:r>
            <a:r>
              <a:rPr lang="en-US" sz="6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S0</a:t>
            </a:r>
            <a:r>
              <a:rPr lang="en-US" sz="6000" b="1" baseline="-25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3</a:t>
            </a:r>
            <a:r>
              <a:rPr lang="en-US" sz="6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CuS0</a:t>
            </a:r>
            <a:r>
              <a:rPr lang="en-US" sz="6000" b="1" baseline="-25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4</a:t>
            </a:r>
            <a:r>
              <a:rPr lang="en-US" sz="6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KBr, AICI</a:t>
            </a:r>
            <a:r>
              <a:rPr lang="en-US" sz="6000" b="1" baseline="-25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3</a:t>
            </a:r>
            <a:r>
              <a:rPr lang="en-US" sz="6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NaN0</a:t>
            </a:r>
            <a:r>
              <a:rPr lang="en-US" sz="6000" b="1" baseline="-25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2</a:t>
            </a:r>
            <a:r>
              <a:rPr lang="en-US" sz="6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MnBr</a:t>
            </a:r>
            <a:r>
              <a:rPr lang="en-US" sz="6000" b="1" baseline="-25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2</a:t>
            </a:r>
            <a:r>
              <a:rPr lang="en-US" sz="6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K</a:t>
            </a:r>
            <a:r>
              <a:rPr lang="en-US" sz="6000" b="1" baseline="-25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3</a:t>
            </a:r>
            <a:r>
              <a:rPr lang="en-US" sz="6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P0</a:t>
            </a:r>
            <a:r>
              <a:rPr lang="en-US" sz="6000" b="1" baseline="-25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4</a:t>
            </a:r>
            <a:r>
              <a:rPr lang="en-US" sz="6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BaCI</a:t>
            </a:r>
            <a:r>
              <a:rPr lang="en-US" sz="6000" b="1" baseline="-25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2</a:t>
            </a:r>
            <a:r>
              <a:rPr lang="en-US" sz="6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Cr(N0</a:t>
            </a:r>
            <a:r>
              <a:rPr lang="en-US" sz="6000" b="1" baseline="-25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3</a:t>
            </a:r>
            <a:r>
              <a:rPr lang="en-US" sz="6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r>
              <a:rPr lang="en-US" sz="6000" b="1" baseline="-25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3</a:t>
            </a:r>
            <a:r>
              <a:rPr lang="en-US" sz="6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RbCI, Na</a:t>
            </a:r>
            <a:r>
              <a:rPr lang="en-US" sz="6000" b="1" baseline="-25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2</a:t>
            </a:r>
            <a:r>
              <a:rPr lang="en-US" sz="6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Si0</a:t>
            </a:r>
            <a:r>
              <a:rPr lang="en-US" sz="6000" b="1" baseline="-25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3</a:t>
            </a:r>
            <a:r>
              <a:rPr lang="en-US" sz="6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KN0</a:t>
            </a:r>
            <a:r>
              <a:rPr lang="en-US" sz="6000" b="1" baseline="-25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3</a:t>
            </a:r>
            <a:r>
              <a:rPr lang="en-US" sz="6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MgCI</a:t>
            </a:r>
            <a:r>
              <a:rPr lang="en-US" sz="6000" b="1" baseline="-25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2</a:t>
            </a:r>
            <a:r>
              <a:rPr lang="en-US" sz="6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CH</a:t>
            </a:r>
            <a:r>
              <a:rPr lang="en-US" sz="6000" b="1" baseline="-25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3</a:t>
            </a:r>
            <a:r>
              <a:rPr lang="en-US" sz="6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COONa, FeCI</a:t>
            </a:r>
            <a:r>
              <a:rPr lang="en-US" sz="6000" b="1" baseline="-25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2</a:t>
            </a:r>
            <a:r>
              <a:rPr lang="en-US" sz="6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NaHC0</a:t>
            </a:r>
            <a:r>
              <a:rPr lang="en-US" sz="6000" b="1" baseline="-25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3</a:t>
            </a:r>
            <a:r>
              <a:rPr lang="en-US" sz="6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K</a:t>
            </a:r>
            <a:r>
              <a:rPr lang="en-US" sz="6000" b="1" baseline="-25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2</a:t>
            </a:r>
            <a:r>
              <a:rPr lang="en-US" sz="6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HP0</a:t>
            </a:r>
            <a:r>
              <a:rPr lang="en-US" sz="6000" b="1" baseline="-25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4</a:t>
            </a:r>
            <a:endParaRPr lang="ru-RU" sz="6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2403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34274E4-1020-469B-AB5C-0883F40B0CAE}"/>
              </a:ext>
            </a:extLst>
          </p:cNvPr>
          <p:cNvSpPr>
            <a:spLocks noGrp="1"/>
          </p:cNvSpPr>
          <p:nvPr>
            <p:ph type="title"/>
          </p:nvPr>
        </p:nvSpPr>
        <p:spPr>
          <a:xfrm>
            <a:off x="154745" y="112541"/>
            <a:ext cx="11915335" cy="3784209"/>
          </a:xfrm>
        </p:spPr>
        <p:txBody>
          <a:bodyPr>
            <a:normAutofit fontScale="90000"/>
          </a:bodyPr>
          <a:lstStyle/>
          <a:p>
            <a:pPr algn="ctr"/>
            <a:r>
              <a:rPr lang="uk-UA" b="1" dirty="0">
                <a:solidFill>
                  <a:schemeClr val="tx1"/>
                </a:solidFill>
                <a:effectLst>
                  <a:outerShdw blurRad="38100" dist="38100" dir="2700000" algn="tl">
                    <a:srgbClr val="000000">
                      <a:alpha val="43137"/>
                    </a:srgbClr>
                  </a:outerShdw>
                </a:effectLst>
              </a:rPr>
              <a:t>Принцип зміщення хімічної рівноваги Ле Шательє:</a:t>
            </a:r>
            <a:br>
              <a:rPr lang="uk-UA" b="1" dirty="0">
                <a:solidFill>
                  <a:schemeClr val="tx1"/>
                </a:solidFill>
                <a:effectLst>
                  <a:outerShdw blurRad="38100" dist="38100" dir="2700000" algn="tl">
                    <a:srgbClr val="000000">
                      <a:alpha val="43137"/>
                    </a:srgbClr>
                  </a:outerShdw>
                </a:effectLst>
              </a:rPr>
            </a:br>
            <a:br>
              <a:rPr lang="ru-RU" sz="3100" b="1" dirty="0">
                <a:solidFill>
                  <a:schemeClr val="tx1"/>
                </a:solidFill>
                <a:effectLst>
                  <a:outerShdw blurRad="38100" dist="38100" dir="2700000" algn="tl">
                    <a:srgbClr val="000000">
                      <a:alpha val="43137"/>
                    </a:srgbClr>
                  </a:outerShdw>
                </a:effectLst>
              </a:rPr>
            </a:br>
            <a:r>
              <a:rPr lang="uk-UA" sz="3300" b="1" i="1" dirty="0">
                <a:solidFill>
                  <a:schemeClr val="tx1"/>
                </a:solidFill>
                <a:effectLst>
                  <a:outerShdw blurRad="38100" dist="38100" dir="2700000" algn="tl">
                    <a:srgbClr val="000000">
                      <a:alpha val="43137"/>
                    </a:srgbClr>
                  </a:outerShdw>
                </a:effectLst>
              </a:rPr>
              <a:t>якщо на систему, яка знаходиться в хімічній рівновазі, вчинити зовнішній вплив, що порушує її, то рівновага зміщуватиметься в напрямку процесів, які протидіють цьому впливу і послаблюють його. </a:t>
            </a:r>
            <a:r>
              <a:rPr lang="uk-UA" sz="3300" b="1" i="1" dirty="0">
                <a:solidFill>
                  <a:srgbClr val="FF0000"/>
                </a:solidFill>
                <a:effectLst>
                  <a:outerShdw blurRad="38100" dist="38100" dir="2700000" algn="tl">
                    <a:srgbClr val="000000">
                      <a:alpha val="43137"/>
                    </a:srgbClr>
                  </a:outerShdw>
                </a:effectLst>
              </a:rPr>
              <a:t>(дія викликає протидію)</a:t>
            </a:r>
            <a:br>
              <a:rPr lang="ru-RU" sz="3300" i="1" dirty="0"/>
            </a:br>
            <a:br>
              <a:rPr lang="ru-RU" sz="3300" dirty="0"/>
            </a:br>
            <a:endParaRPr lang="ru-RU" sz="3300" dirty="0"/>
          </a:p>
        </p:txBody>
      </p:sp>
      <p:pic>
        <p:nvPicPr>
          <p:cNvPr id="4" name="Місце для вмісту 3">
            <a:extLst>
              <a:ext uri="{FF2B5EF4-FFF2-40B4-BE49-F238E27FC236}">
                <a16:creationId xmlns:a16="http://schemas.microsoft.com/office/drawing/2014/main" id="{FAF9DD33-273F-4930-A9F6-407165DFB3CB}"/>
              </a:ext>
            </a:extLst>
          </p:cNvPr>
          <p:cNvPicPr>
            <a:picLocks noGrp="1"/>
          </p:cNvPicPr>
          <p:nvPr>
            <p:ph idx="1"/>
          </p:nvPr>
        </p:nvPicPr>
        <p:blipFill rotWithShape="1">
          <a:blip r:embed="rId2"/>
          <a:srcRect l="30305" t="36216" r="32496" b="45532"/>
          <a:stretch/>
        </p:blipFill>
        <p:spPr bwMode="auto">
          <a:xfrm>
            <a:off x="121920" y="3193366"/>
            <a:ext cx="11723077" cy="366463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0921401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A367522-CD17-4EAA-B8F7-8367DCA31198}"/>
              </a:ext>
            </a:extLst>
          </p:cNvPr>
          <p:cNvSpPr>
            <a:spLocks noGrp="1"/>
          </p:cNvSpPr>
          <p:nvPr>
            <p:ph type="title"/>
          </p:nvPr>
        </p:nvSpPr>
        <p:spPr>
          <a:xfrm>
            <a:off x="295422" y="211016"/>
            <a:ext cx="11662116" cy="829994"/>
          </a:xfrm>
        </p:spPr>
        <p:txBody>
          <a:bodyPr/>
          <a:lstStyle/>
          <a:p>
            <a:pPr algn="ctr"/>
            <a:r>
              <a:rPr lang="ru-RU"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 Класи</a:t>
            </a:r>
            <a:r>
              <a:rPr lang="uk-UA"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фікація солей</a:t>
            </a:r>
            <a:endParaRPr lang="ru-RU"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12" name="Місце для вмісту 11" descr="Картинки по запросу &quot;класифікація солей таблиця&quot;&quot;">
            <a:extLst>
              <a:ext uri="{FF2B5EF4-FFF2-40B4-BE49-F238E27FC236}">
                <a16:creationId xmlns:a16="http://schemas.microsoft.com/office/drawing/2014/main" id="{08FBC04C-A1D9-42E2-B48D-B215A1282C0E}"/>
              </a:ext>
            </a:extLst>
          </p:cNvPr>
          <p:cNvPicPr>
            <a:picLocks noGrp="1"/>
          </p:cNvPicPr>
          <p:nvPr>
            <p:ph idx="1"/>
          </p:nvPr>
        </p:nvPicPr>
        <p:blipFill rotWithShape="1">
          <a:blip r:embed="rId2">
            <a:extLst>
              <a:ext uri="{28A0092B-C50C-407E-A947-70E740481C1C}">
                <a14:useLocalDpi xmlns:a14="http://schemas.microsoft.com/office/drawing/2010/main" val="0"/>
              </a:ext>
            </a:extLst>
          </a:blip>
          <a:srcRect l="1855" t="3653" r="5566" b="6393"/>
          <a:stretch/>
        </p:blipFill>
        <p:spPr bwMode="auto">
          <a:xfrm>
            <a:off x="112542" y="886264"/>
            <a:ext cx="11971606" cy="5760719"/>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977251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E5C831C-FDAF-40EE-8C7F-C09ABEC0C40E}"/>
              </a:ext>
            </a:extLst>
          </p:cNvPr>
          <p:cNvSpPr>
            <a:spLocks noGrp="1"/>
          </p:cNvSpPr>
          <p:nvPr>
            <p:ph type="title"/>
          </p:nvPr>
        </p:nvSpPr>
        <p:spPr>
          <a:xfrm>
            <a:off x="225083" y="281354"/>
            <a:ext cx="11127545" cy="858129"/>
          </a:xfrm>
        </p:spPr>
        <p:txBody>
          <a:bodyPr/>
          <a:lstStyle/>
          <a:p>
            <a:pPr algn="ctr"/>
            <a:r>
              <a:rPr lang="ru-RU"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Середні солі </a:t>
            </a:r>
          </a:p>
        </p:txBody>
      </p:sp>
      <p:sp>
        <p:nvSpPr>
          <p:cNvPr id="3" name="Місце для вмісту 2">
            <a:extLst>
              <a:ext uri="{FF2B5EF4-FFF2-40B4-BE49-F238E27FC236}">
                <a16:creationId xmlns:a16="http://schemas.microsoft.com/office/drawing/2014/main" id="{C1632122-345C-4360-B4AB-8FB43B56293A}"/>
              </a:ext>
            </a:extLst>
          </p:cNvPr>
          <p:cNvSpPr>
            <a:spLocks noGrp="1"/>
          </p:cNvSpPr>
          <p:nvPr>
            <p:ph idx="1"/>
          </p:nvPr>
        </p:nvSpPr>
        <p:spPr>
          <a:xfrm>
            <a:off x="365760" y="1561515"/>
            <a:ext cx="11439118" cy="4479848"/>
          </a:xfrm>
        </p:spPr>
        <p:txBody>
          <a:bodyPr/>
          <a:lstStyle/>
          <a:p>
            <a:r>
              <a:rPr lang="ru-RU" sz="2800" dirty="0"/>
              <a:t>Середні солі складаються тільки з катіонів металічних елементів та аніонів повністю дисоційованих кислот, наприклад:</a:t>
            </a:r>
          </a:p>
          <a:p>
            <a:endParaRPr lang="ru-RU" sz="2400" dirty="0"/>
          </a:p>
          <a:p>
            <a:r>
              <a:rPr lang="ru-RU" sz="4400" dirty="0"/>
              <a:t>К</a:t>
            </a:r>
            <a:r>
              <a:rPr lang="ru-RU" sz="4400" baseline="-25000" dirty="0"/>
              <a:t>2</a:t>
            </a:r>
            <a:r>
              <a:rPr lang="ru-RU" sz="4400" dirty="0"/>
              <a:t>С0</a:t>
            </a:r>
            <a:r>
              <a:rPr lang="ru-RU" sz="4400" baseline="-25000" dirty="0"/>
              <a:t>3,</a:t>
            </a:r>
            <a:r>
              <a:rPr lang="ru-RU" sz="4400" dirty="0"/>
              <a:t> Na</a:t>
            </a:r>
            <a:r>
              <a:rPr lang="ru-RU" sz="4400" baseline="-25000" dirty="0"/>
              <a:t>2</a:t>
            </a:r>
            <a:r>
              <a:rPr lang="ru-RU" sz="4400" dirty="0"/>
              <a:t>S0</a:t>
            </a:r>
            <a:r>
              <a:rPr lang="ru-RU" sz="4400" baseline="-25000" dirty="0"/>
              <a:t>4, </a:t>
            </a:r>
            <a:r>
              <a:rPr lang="en-US" sz="4400" dirty="0"/>
              <a:t>Na</a:t>
            </a:r>
            <a:r>
              <a:rPr lang="en-US" sz="4400" baseline="-25000" dirty="0"/>
              <a:t>2</a:t>
            </a:r>
            <a:r>
              <a:rPr lang="en-US" sz="4400" dirty="0"/>
              <a:t>S0</a:t>
            </a:r>
            <a:r>
              <a:rPr lang="en-US" sz="4400" baseline="-25000" dirty="0"/>
              <a:t>4</a:t>
            </a:r>
            <a:r>
              <a:rPr lang="en-US" sz="4400" dirty="0"/>
              <a:t>, K</a:t>
            </a:r>
            <a:r>
              <a:rPr lang="en-US" sz="4400" baseline="-25000" dirty="0"/>
              <a:t>2</a:t>
            </a:r>
            <a:r>
              <a:rPr lang="en-US" sz="4400" dirty="0"/>
              <a:t>S0</a:t>
            </a:r>
            <a:r>
              <a:rPr lang="en-US" sz="4400" baseline="-25000" dirty="0"/>
              <a:t>3</a:t>
            </a:r>
            <a:r>
              <a:rPr lang="en-US" sz="4400" dirty="0"/>
              <a:t>, Fe</a:t>
            </a:r>
            <a:r>
              <a:rPr lang="en-US" sz="4400" baseline="-25000" dirty="0"/>
              <a:t>2</a:t>
            </a:r>
            <a:r>
              <a:rPr lang="en-US" sz="4400" dirty="0"/>
              <a:t>(S0</a:t>
            </a:r>
            <a:r>
              <a:rPr lang="en-US" sz="4400" baseline="-25000" dirty="0"/>
              <a:t>3</a:t>
            </a:r>
            <a:r>
              <a:rPr lang="en-US" sz="4400" dirty="0"/>
              <a:t>)</a:t>
            </a:r>
            <a:r>
              <a:rPr lang="en-US" sz="4400" baseline="-25000" dirty="0"/>
              <a:t>3</a:t>
            </a:r>
            <a:r>
              <a:rPr lang="en-US" sz="4400" dirty="0"/>
              <a:t>,</a:t>
            </a:r>
            <a:endParaRPr lang="uk-UA" sz="4400" dirty="0"/>
          </a:p>
          <a:p>
            <a:pPr marL="0" indent="0">
              <a:buNone/>
            </a:pPr>
            <a:r>
              <a:rPr lang="en-US" sz="4400" dirty="0"/>
              <a:t> CuS0</a:t>
            </a:r>
            <a:r>
              <a:rPr lang="en-US" sz="4400" baseline="-25000" dirty="0"/>
              <a:t>4</a:t>
            </a:r>
            <a:r>
              <a:rPr lang="en-US" sz="4400" dirty="0"/>
              <a:t>, KBr, AICI</a:t>
            </a:r>
            <a:r>
              <a:rPr lang="en-US" sz="4400" baseline="-25000" dirty="0"/>
              <a:t>3</a:t>
            </a:r>
            <a:r>
              <a:rPr lang="en-US" sz="4400" dirty="0"/>
              <a:t>, NaN0</a:t>
            </a:r>
            <a:r>
              <a:rPr lang="en-US" sz="4400" baseline="-25000" dirty="0"/>
              <a:t>2</a:t>
            </a:r>
            <a:r>
              <a:rPr lang="en-US" sz="4400" dirty="0"/>
              <a:t>, MnBr</a:t>
            </a:r>
            <a:r>
              <a:rPr lang="en-US" sz="4400" baseline="-25000" dirty="0"/>
              <a:t>2</a:t>
            </a:r>
            <a:r>
              <a:rPr lang="en-US" sz="4400" dirty="0"/>
              <a:t>, AI</a:t>
            </a:r>
            <a:r>
              <a:rPr lang="en-US" sz="4400" baseline="-25000" dirty="0"/>
              <a:t>2</a:t>
            </a:r>
            <a:r>
              <a:rPr lang="en-US" sz="4400" dirty="0"/>
              <a:t>S</a:t>
            </a:r>
            <a:r>
              <a:rPr lang="en-US" sz="4400" baseline="-25000" dirty="0"/>
              <a:t>3</a:t>
            </a:r>
            <a:endParaRPr lang="ru-RU" sz="4400" dirty="0"/>
          </a:p>
          <a:p>
            <a:endParaRPr lang="ru-RU" dirty="0"/>
          </a:p>
        </p:txBody>
      </p:sp>
    </p:spTree>
    <p:extLst>
      <p:ext uri="{BB962C8B-B14F-4D97-AF65-F5344CB8AC3E}">
        <p14:creationId xmlns:p14="http://schemas.microsoft.com/office/powerpoint/2010/main" val="19186918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2A033B7-A976-4528-B83E-AF1622E57A81}"/>
              </a:ext>
            </a:extLst>
          </p:cNvPr>
          <p:cNvSpPr>
            <a:spLocks noGrp="1"/>
          </p:cNvSpPr>
          <p:nvPr>
            <p:ph type="title"/>
          </p:nvPr>
        </p:nvSpPr>
        <p:spPr>
          <a:xfrm>
            <a:off x="407963" y="168812"/>
            <a:ext cx="11535507" cy="647826"/>
          </a:xfrm>
        </p:spPr>
        <p:txBody>
          <a:bodyPr/>
          <a:lstStyle/>
          <a:p>
            <a:pPr algn="ctr"/>
            <a:r>
              <a:rPr lang="ru-RU"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Основні солі </a:t>
            </a:r>
          </a:p>
        </p:txBody>
      </p:sp>
      <p:sp>
        <p:nvSpPr>
          <p:cNvPr id="3" name="Місце для вмісту 2">
            <a:extLst>
              <a:ext uri="{FF2B5EF4-FFF2-40B4-BE49-F238E27FC236}">
                <a16:creationId xmlns:a16="http://schemas.microsoft.com/office/drawing/2014/main" id="{2D811533-5ADE-4CEF-85A1-E6C3ACD421EF}"/>
              </a:ext>
            </a:extLst>
          </p:cNvPr>
          <p:cNvSpPr>
            <a:spLocks noGrp="1"/>
          </p:cNvSpPr>
          <p:nvPr>
            <p:ph idx="1"/>
          </p:nvPr>
        </p:nvSpPr>
        <p:spPr>
          <a:xfrm>
            <a:off x="253218" y="970671"/>
            <a:ext cx="11690252" cy="1237957"/>
          </a:xfrm>
        </p:spPr>
        <p:txBody>
          <a:bodyPr>
            <a:noAutofit/>
          </a:bodyPr>
          <a:lstStyle/>
          <a:p>
            <a:r>
              <a:rPr lang="ru-RU" sz="2800" dirty="0"/>
              <a:t>Основні солі відрізняються від середніх наявністю гідроксид-іонів. Вони можуть бути утворені багатозарядним катіоном та будь-яким аніоном:</a:t>
            </a:r>
          </a:p>
        </p:txBody>
      </p:sp>
      <p:pic>
        <p:nvPicPr>
          <p:cNvPr id="5" name="Рисунок 4">
            <a:extLst>
              <a:ext uri="{FF2B5EF4-FFF2-40B4-BE49-F238E27FC236}">
                <a16:creationId xmlns:a16="http://schemas.microsoft.com/office/drawing/2014/main" id="{DD971A0C-37BD-4C84-A77C-1DE908D6A69A}"/>
              </a:ext>
            </a:extLst>
          </p:cNvPr>
          <p:cNvPicPr/>
          <p:nvPr/>
        </p:nvPicPr>
        <p:blipFill rotWithShape="1">
          <a:blip r:embed="rId2"/>
          <a:srcRect l="30596" t="64046" r="29361" b="21960"/>
          <a:stretch/>
        </p:blipFill>
        <p:spPr bwMode="auto">
          <a:xfrm>
            <a:off x="253218" y="2777807"/>
            <a:ext cx="11802794" cy="310952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6819653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F29AC78-B64B-4C28-823F-2539E69D7DAA}"/>
              </a:ext>
            </a:extLst>
          </p:cNvPr>
          <p:cNvSpPr>
            <a:spLocks noGrp="1"/>
          </p:cNvSpPr>
          <p:nvPr>
            <p:ph type="title"/>
          </p:nvPr>
        </p:nvSpPr>
        <p:spPr>
          <a:xfrm>
            <a:off x="253218" y="154746"/>
            <a:ext cx="11563644" cy="787790"/>
          </a:xfrm>
        </p:spPr>
        <p:txBody>
          <a:bodyPr/>
          <a:lstStyle/>
          <a:p>
            <a:pPr algn="ctr"/>
            <a:r>
              <a:rPr lang="ru-RU"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Кислі солі </a:t>
            </a:r>
          </a:p>
        </p:txBody>
      </p:sp>
      <p:sp>
        <p:nvSpPr>
          <p:cNvPr id="3" name="Місце для вмісту 2">
            <a:extLst>
              <a:ext uri="{FF2B5EF4-FFF2-40B4-BE49-F238E27FC236}">
                <a16:creationId xmlns:a16="http://schemas.microsoft.com/office/drawing/2014/main" id="{06C2F5B8-7C77-40A1-9BC9-8B8B80B64635}"/>
              </a:ext>
            </a:extLst>
          </p:cNvPr>
          <p:cNvSpPr>
            <a:spLocks noGrp="1"/>
          </p:cNvSpPr>
          <p:nvPr>
            <p:ph idx="1"/>
          </p:nvPr>
        </p:nvSpPr>
        <p:spPr>
          <a:xfrm>
            <a:off x="126609" y="942537"/>
            <a:ext cx="12065391" cy="1744392"/>
          </a:xfrm>
        </p:spPr>
        <p:txBody>
          <a:bodyPr>
            <a:normAutofit/>
          </a:bodyPr>
          <a:lstStyle/>
          <a:p>
            <a:r>
              <a:rPr lang="ru-RU" sz="2400" dirty="0"/>
              <a:t>Кислі солі відрізняються від середніх наявністю Гідрогену. Вони можуть бути утворені будь-яким катіоном, а аніон може бути лише від багатоосновної кислоти, оскільки кислі солі є продуктом неповного заміщення атомів Гідрогену в молекулі кислоти катіонами металічних елементів:</a:t>
            </a:r>
          </a:p>
        </p:txBody>
      </p:sp>
      <p:pic>
        <p:nvPicPr>
          <p:cNvPr id="4" name="Рисунок 3">
            <a:extLst>
              <a:ext uri="{FF2B5EF4-FFF2-40B4-BE49-F238E27FC236}">
                <a16:creationId xmlns:a16="http://schemas.microsoft.com/office/drawing/2014/main" id="{A1007DBB-62D1-420D-A8FE-D42F4046C1ED}"/>
              </a:ext>
            </a:extLst>
          </p:cNvPr>
          <p:cNvPicPr/>
          <p:nvPr/>
        </p:nvPicPr>
        <p:blipFill rotWithShape="1">
          <a:blip r:embed="rId2"/>
          <a:srcRect l="31149" t="36533" r="29667" b="46774"/>
          <a:stretch/>
        </p:blipFill>
        <p:spPr bwMode="auto">
          <a:xfrm>
            <a:off x="253217" y="2618422"/>
            <a:ext cx="11676185" cy="396525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0937590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64A5019-2155-4039-8393-4B614E95CD03}"/>
              </a:ext>
            </a:extLst>
          </p:cNvPr>
          <p:cNvSpPr>
            <a:spLocks noGrp="1"/>
          </p:cNvSpPr>
          <p:nvPr>
            <p:ph type="title"/>
          </p:nvPr>
        </p:nvSpPr>
        <p:spPr>
          <a:xfrm>
            <a:off x="98475" y="168812"/>
            <a:ext cx="11844996" cy="844062"/>
          </a:xfrm>
        </p:spPr>
        <p:txBody>
          <a:bodyPr>
            <a:normAutofit fontScale="90000"/>
          </a:bodyPr>
          <a:lstStyle/>
          <a:p>
            <a:pPr algn="ctr"/>
            <a:r>
              <a:rPr lang="ru-RU" sz="40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2. Взаємодія солей із водою. Поняття про гідроліз</a:t>
            </a:r>
            <a:br>
              <a:rPr lang="ru-RU" dirty="0"/>
            </a:br>
            <a:endParaRPr lang="ru-RU" dirty="0"/>
          </a:p>
        </p:txBody>
      </p:sp>
      <p:sp>
        <p:nvSpPr>
          <p:cNvPr id="3" name="Місце для вмісту 2">
            <a:extLst>
              <a:ext uri="{FF2B5EF4-FFF2-40B4-BE49-F238E27FC236}">
                <a16:creationId xmlns:a16="http://schemas.microsoft.com/office/drawing/2014/main" id="{CE0ABC66-0A5B-4D1F-A897-8BE46A7D1EB4}"/>
              </a:ext>
            </a:extLst>
          </p:cNvPr>
          <p:cNvSpPr>
            <a:spLocks noGrp="1"/>
          </p:cNvSpPr>
          <p:nvPr>
            <p:ph idx="1"/>
          </p:nvPr>
        </p:nvSpPr>
        <p:spPr>
          <a:xfrm>
            <a:off x="0" y="1012875"/>
            <a:ext cx="12192000" cy="1871002"/>
          </a:xfrm>
        </p:spPr>
        <p:txBody>
          <a:bodyPr>
            <a:normAutofit/>
          </a:bodyPr>
          <a:lstStyle/>
          <a:p>
            <a:r>
              <a:rPr lang="ru-RU" sz="2400" b="1" i="1" dirty="0">
                <a:effectLst>
                  <a:outerShdw blurRad="38100" dist="38100" dir="2700000" algn="tl">
                    <a:srgbClr val="000000">
                      <a:alpha val="43137"/>
                    </a:srgbClr>
                  </a:outerShdw>
                </a:effectLst>
              </a:rPr>
              <a:t>Грецькою hydro означає «вода», lysis — «розкладання</a:t>
            </a:r>
            <a:r>
              <a:rPr lang="uk-UA" sz="2400" b="1" i="1" dirty="0">
                <a:effectLst>
                  <a:outerShdw blurRad="38100" dist="38100" dir="2700000" algn="tl">
                    <a:srgbClr val="000000">
                      <a:alpha val="43137"/>
                    </a:srgbClr>
                  </a:outerShdw>
                </a:effectLst>
              </a:rPr>
              <a:t>»</a:t>
            </a:r>
          </a:p>
          <a:p>
            <a:pPr marL="0" indent="0">
              <a:buNone/>
            </a:pPr>
            <a:endParaRPr lang="uk-UA" sz="2400" b="1" i="1" dirty="0">
              <a:effectLst>
                <a:outerShdw blurRad="38100" dist="38100" dir="2700000" algn="tl">
                  <a:srgbClr val="000000">
                    <a:alpha val="43137"/>
                  </a:srgbClr>
                </a:outerShdw>
              </a:effectLst>
            </a:endParaRPr>
          </a:p>
          <a:p>
            <a:r>
              <a:rPr lang="ru-RU" sz="2400" b="1" i="1" dirty="0">
                <a:effectLst>
                  <a:outerShdw blurRad="38100" dist="38100" dir="2700000" algn="tl">
                    <a:srgbClr val="000000">
                      <a:alpha val="43137"/>
                    </a:srgbClr>
                  </a:outerShdw>
                </a:effectLst>
              </a:rPr>
              <a:t>Гідроліз солей — це хімічна взаємодія йонів солі з водою, у результаті якої утворюється слабкий електроліт (кислота або основа). </a:t>
            </a:r>
            <a:endParaRPr lang="ru-RU" sz="2400" b="1" dirty="0">
              <a:effectLst>
                <a:outerShdw blurRad="38100" dist="38100" dir="2700000" algn="tl">
                  <a:srgbClr val="000000">
                    <a:alpha val="43137"/>
                  </a:srgbClr>
                </a:outerShdw>
              </a:effectLst>
            </a:endParaRPr>
          </a:p>
          <a:p>
            <a:endParaRPr lang="ru-RU" dirty="0"/>
          </a:p>
        </p:txBody>
      </p:sp>
      <p:pic>
        <p:nvPicPr>
          <p:cNvPr id="4" name="Рисунок 3">
            <a:extLst>
              <a:ext uri="{FF2B5EF4-FFF2-40B4-BE49-F238E27FC236}">
                <a16:creationId xmlns:a16="http://schemas.microsoft.com/office/drawing/2014/main" id="{8B28B965-BA94-4EB5-A49E-1F11B4D28824}"/>
              </a:ext>
            </a:extLst>
          </p:cNvPr>
          <p:cNvPicPr/>
          <p:nvPr/>
        </p:nvPicPr>
        <p:blipFill rotWithShape="1">
          <a:blip r:embed="rId2"/>
          <a:srcRect l="30307" t="23228" r="31066" b="52859"/>
          <a:stretch/>
        </p:blipFill>
        <p:spPr bwMode="auto">
          <a:xfrm>
            <a:off x="436097" y="2883877"/>
            <a:ext cx="11169749" cy="3805311"/>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9853590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B403375-D691-46B4-8971-38DC15FD56EC}"/>
              </a:ext>
            </a:extLst>
          </p:cNvPr>
          <p:cNvSpPr>
            <a:spLocks noGrp="1"/>
          </p:cNvSpPr>
          <p:nvPr>
            <p:ph type="title"/>
          </p:nvPr>
        </p:nvSpPr>
        <p:spPr>
          <a:xfrm>
            <a:off x="98474" y="168811"/>
            <a:ext cx="11859064" cy="1392703"/>
          </a:xfrm>
        </p:spPr>
        <p:txBody>
          <a:bodyPr>
            <a:normAutofit fontScale="90000"/>
          </a:bodyPr>
          <a:lstStyle/>
          <a:p>
            <a:r>
              <a:rPr lang="ru-RU" sz="40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3. Гідроліз солей, утворених слабкими кислотами та сильними основами </a:t>
            </a:r>
            <a:br>
              <a:rPr lang="ru-RU" dirty="0"/>
            </a:br>
            <a:endParaRPr lang="ru-RU" dirty="0"/>
          </a:p>
        </p:txBody>
      </p:sp>
      <p:pic>
        <p:nvPicPr>
          <p:cNvPr id="4" name="Місце для вмісту 3">
            <a:extLst>
              <a:ext uri="{FF2B5EF4-FFF2-40B4-BE49-F238E27FC236}">
                <a16:creationId xmlns:a16="http://schemas.microsoft.com/office/drawing/2014/main" id="{DB543DB5-5133-4D35-A944-8497AD24253B}"/>
              </a:ext>
            </a:extLst>
          </p:cNvPr>
          <p:cNvPicPr>
            <a:picLocks noGrp="1"/>
          </p:cNvPicPr>
          <p:nvPr>
            <p:ph idx="1"/>
          </p:nvPr>
        </p:nvPicPr>
        <p:blipFill rotWithShape="1">
          <a:blip r:embed="rId2"/>
          <a:srcRect l="33546" t="37661" r="50524" b="58955"/>
          <a:stretch/>
        </p:blipFill>
        <p:spPr bwMode="auto">
          <a:xfrm>
            <a:off x="576775" y="1329397"/>
            <a:ext cx="5120640" cy="829994"/>
          </a:xfrm>
          <a:prstGeom prst="rect">
            <a:avLst/>
          </a:prstGeom>
          <a:ln>
            <a:noFill/>
          </a:ln>
          <a:extLst>
            <a:ext uri="{53640926-AAD7-44D8-BBD7-CCE9431645EC}">
              <a14:shadowObscured xmlns:a14="http://schemas.microsoft.com/office/drawing/2010/main"/>
            </a:ext>
          </a:extLst>
        </p:spPr>
      </p:pic>
      <p:pic>
        <p:nvPicPr>
          <p:cNvPr id="5" name="Рисунок 4">
            <a:extLst>
              <a:ext uri="{FF2B5EF4-FFF2-40B4-BE49-F238E27FC236}">
                <a16:creationId xmlns:a16="http://schemas.microsoft.com/office/drawing/2014/main" id="{F79A2211-ED3C-4165-B80B-D775E96817E6}"/>
              </a:ext>
            </a:extLst>
          </p:cNvPr>
          <p:cNvPicPr/>
          <p:nvPr/>
        </p:nvPicPr>
        <p:blipFill rotWithShape="1">
          <a:blip r:embed="rId3"/>
          <a:srcRect l="43699" t="68105" r="42203" b="29187"/>
          <a:stretch/>
        </p:blipFill>
        <p:spPr bwMode="auto">
          <a:xfrm>
            <a:off x="7240172" y="1336432"/>
            <a:ext cx="4375053" cy="590842"/>
          </a:xfrm>
          <a:prstGeom prst="rect">
            <a:avLst/>
          </a:prstGeom>
          <a:ln>
            <a:noFill/>
          </a:ln>
          <a:extLst>
            <a:ext uri="{53640926-AAD7-44D8-BBD7-CCE9431645EC}">
              <a14:shadowObscured xmlns:a14="http://schemas.microsoft.com/office/drawing/2010/main"/>
            </a:ext>
          </a:extLst>
        </p:spPr>
      </p:pic>
      <p:pic>
        <p:nvPicPr>
          <p:cNvPr id="6" name="Рисунок 5">
            <a:extLst>
              <a:ext uri="{FF2B5EF4-FFF2-40B4-BE49-F238E27FC236}">
                <a16:creationId xmlns:a16="http://schemas.microsoft.com/office/drawing/2014/main" id="{2E1A41E4-F085-49BA-96ED-228D64D69C3D}"/>
              </a:ext>
            </a:extLst>
          </p:cNvPr>
          <p:cNvPicPr/>
          <p:nvPr/>
        </p:nvPicPr>
        <p:blipFill rotWithShape="1">
          <a:blip r:embed="rId4"/>
          <a:srcRect l="32563" t="27062" r="39808" b="47218"/>
          <a:stretch/>
        </p:blipFill>
        <p:spPr bwMode="auto">
          <a:xfrm>
            <a:off x="98474" y="1927274"/>
            <a:ext cx="8693834" cy="493072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602782628"/>
      </p:ext>
    </p:extLst>
  </p:cSld>
  <p:clrMapOvr>
    <a:masterClrMapping/>
  </p:clrMapOvr>
</p:sld>
</file>

<file path=ppt/theme/theme1.xml><?xml version="1.0" encoding="utf-8"?>
<a:theme xmlns:a="http://schemas.openxmlformats.org/drawingml/2006/main" name="Грань">
  <a:themeElements>
    <a:clrScheme name="Грань">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Грань">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Грань">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291</TotalTime>
  <Words>1015</Words>
  <Application>Microsoft Office PowerPoint</Application>
  <PresentationFormat>Широкий екран</PresentationFormat>
  <Paragraphs>78</Paragraphs>
  <Slides>24</Slides>
  <Notes>0</Notes>
  <HiddenSlides>0</HiddenSlides>
  <MMClips>0</MMClips>
  <ScaleCrop>false</ScaleCrop>
  <HeadingPairs>
    <vt:vector size="6" baseType="variant">
      <vt:variant>
        <vt:lpstr>Використані шрифти</vt:lpstr>
      </vt:variant>
      <vt:variant>
        <vt:i4>4</vt:i4>
      </vt:variant>
      <vt:variant>
        <vt:lpstr>Тема</vt:lpstr>
      </vt:variant>
      <vt:variant>
        <vt:i4>1</vt:i4>
      </vt:variant>
      <vt:variant>
        <vt:lpstr>Заголовки слайдів</vt:lpstr>
      </vt:variant>
      <vt:variant>
        <vt:i4>24</vt:i4>
      </vt:variant>
    </vt:vector>
  </HeadingPairs>
  <TitlesOfParts>
    <vt:vector size="29" baseType="lpstr">
      <vt:lpstr>Arial</vt:lpstr>
      <vt:lpstr>Calibri</vt:lpstr>
      <vt:lpstr>Trebuchet MS</vt:lpstr>
      <vt:lpstr>Wingdings 3</vt:lpstr>
      <vt:lpstr>Грань</vt:lpstr>
      <vt:lpstr>Гідроліз солей </vt:lpstr>
      <vt:lpstr>Оборотні та необоротні реакції  </vt:lpstr>
      <vt:lpstr>Принцип зміщення хімічної рівноваги Ле Шательє:  якщо на систему, яка знаходиться в хімічній рівновазі, вчинити зовнішній вплив, що порушує її, то рівновага зміщуватиметься в напрямку процесів, які протидіють цьому впливу і послаблюють його. (дія викликає протидію)  </vt:lpstr>
      <vt:lpstr>1. Класифікація солей</vt:lpstr>
      <vt:lpstr>Середні солі </vt:lpstr>
      <vt:lpstr>Основні солі </vt:lpstr>
      <vt:lpstr>Кислі солі </vt:lpstr>
      <vt:lpstr>2. Взаємодія солей із водою. Поняття про гідроліз </vt:lpstr>
      <vt:lpstr>3. Гідроліз солей, утворених слабкими кислотами та сильними основами  </vt:lpstr>
      <vt:lpstr>Сіль, утворена сильною основою та слабкою кислотою, піддається гідролізу за аніоном, а її розчин має лужне середовище, pH &gt; 7 </vt:lpstr>
      <vt:lpstr>4. Гідроліз солей, утворених сильними кислотами та слабкими основами  </vt:lpstr>
      <vt:lpstr>Сіль, утворена слабкою основою та сильною кислотою, піддається гідролізу за катіоном, а її розчин має кислотне середовище, pH &lt; 7 </vt:lpstr>
      <vt:lpstr>5. Гідроліз солей, утворених слабкими кислотами та слабкими основами </vt:lpstr>
      <vt:lpstr>Сіль, утворена слабкою основою та слабкою кислотою, піддається гідролізу як за катіоном, так і за аніоном. Кислотність розчину визначається тим, який з утворених електролітів сильніший. Якщо сильнішою є кислота, то середовище кислотне, а якщо сильнішою є основа — лужне</vt:lpstr>
      <vt:lpstr>6. Сіль, утворена сильною кислотою та сильною основою </vt:lpstr>
      <vt:lpstr>Сіль, утворена сильною основою та сильною кислотою, гідролізу не піддається, а в її розчині нейтральне середовище, pH = 7 </vt:lpstr>
      <vt:lpstr>7. Необоротний гідроліз </vt:lpstr>
      <vt:lpstr>Характер середовища водного розчину солі залежить від сили відповідних кислоти та основи </vt:lpstr>
      <vt:lpstr>ЛАБОРАТОРНИЙ ДОСЛІД № 1 Визначення pH середовища водних розчинів солей за допомогою індикаторів </vt:lpstr>
      <vt:lpstr>1. Забарвлення універсального індикатора у водному розчині натрій карбонату  2. Забарвлення універсального індикатора у водному розчині амоній хлориду </vt:lpstr>
      <vt:lpstr>1. Польові шпати, зокрема ортоклаз (KAlSi3O8), - найпоширеніші породотвірні мінерали, масова частка яких у земній корі близько 50%. Унаслідок гідролізу та інших процесів утворюються осадові породи.  2. Каолінові шари над гранітами в Полонському родовищі каолінів (Україна, Хмельниччина) </vt:lpstr>
      <vt:lpstr>Якщо вирощувати гортензію на ділянці, де рівень pH ґрунту становить 6,0-6,2, то на рослині розцвітуть рожеві квіти.  Якщо ж знизити pH до 5,0-5,2, то виростуть квіти з блакитними або фіолетовими пелюстками.  Ґрунт з pH між 5,5-6,0 зумовить  фіолетовий колір квітів або суміш рожевого і блакитного на одному кущі гортензії.  Якщо полити нейтральний ґрунт слабким розчином ферум(ІІ) сульфату, гортензія забарвиться у фіолетовий колір </vt:lpstr>
      <vt:lpstr>Із переліку речовин випишіть окремо формули солей, які: а) піддаються оборотному гідролізу; б) піддаються необоротному гідролізу; в) не піддаються гідролізу. </vt:lpstr>
      <vt:lpstr>Із переліку речовин випишіть ті, що піддаються гідролізу. Складіть для них рівняння реакцій гідролізу та визначте кислотність їхніх розчинів. Якщо для солі характерний ступінчастий гідроліз, складіть рівняння гідролізу тільки за першою стадією.</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Презентація PowerPoint</dc:title>
  <dc:creator>Таня</dc:creator>
  <cp:lastModifiedBy>Таня</cp:lastModifiedBy>
  <cp:revision>27</cp:revision>
  <dcterms:created xsi:type="dcterms:W3CDTF">2019-11-05T15:30:52Z</dcterms:created>
  <dcterms:modified xsi:type="dcterms:W3CDTF">2019-11-12T17:40:58Z</dcterms:modified>
</cp:coreProperties>
</file>