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62" r:id="rId5"/>
    <p:sldId id="264" r:id="rId6"/>
    <p:sldId id="263" r:id="rId7"/>
    <p:sldId id="260" r:id="rId8"/>
    <p:sldId id="258" r:id="rId9"/>
    <p:sldId id="261" r:id="rId10"/>
    <p:sldId id="259" r:id="rId11"/>
    <p:sldId id="266" r:id="rId12"/>
    <p:sldId id="279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80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449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342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775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36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8587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791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157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644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60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61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04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143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894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131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15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667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818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2A299D2-8538-4598-9FA3-72AAFA0AA9A1}" type="datetimeFigureOut">
              <a:rPr lang="uk-UA" smtClean="0"/>
              <a:t>23.11.2020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AEBDEEC-084A-4D21-8AFA-8C79E9DE3B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87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F7D9B-FFC8-4B71-9DB1-8B5C77368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407964"/>
            <a:ext cx="8689976" cy="1097280"/>
          </a:xfrm>
        </p:spPr>
        <p:txBody>
          <a:bodyPr>
            <a:normAutofit/>
          </a:bodyPr>
          <a:lstStyle/>
          <a:p>
            <a:r>
              <a:rPr lang="ru-U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</a:t>
            </a:r>
            <a:endParaRPr lang="uk-UA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03BDAB8-DFC6-4DB5-909F-1DB4E40C7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5391" y="5943434"/>
            <a:ext cx="5995596" cy="1259224"/>
          </a:xfrm>
        </p:spPr>
        <p:txBody>
          <a:bodyPr>
            <a:normAutofit/>
          </a:bodyPr>
          <a:lstStyle/>
          <a:p>
            <a:pPr algn="l"/>
            <a:r>
              <a:rPr lang="uk-UA" sz="20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Цикл нітрифікації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4E7D42-455B-4566-B22A-ADA863DBD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0" t="39379" r="28692" b="22243"/>
          <a:stretch/>
        </p:blipFill>
        <p:spPr>
          <a:xfrm>
            <a:off x="3406243" y="1505244"/>
            <a:ext cx="5379513" cy="44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5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CAF24-67C3-4EB0-8C82-7C2E4847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730325"/>
          </a:xfrm>
        </p:spPr>
        <p:txBody>
          <a:bodyPr>
            <a:normAutofit/>
          </a:bodyPr>
          <a:lstStyle/>
          <a:p>
            <a:r>
              <a:rPr lang="ru-RU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Основні принципи й різновиди хемосинтезу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AB1980-1026-446E-9521-E592DFD6F1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7625" y="1195754"/>
            <a:ext cx="11854375" cy="5866228"/>
          </a:xfrm>
        </p:spPr>
        <p:txBody>
          <a:bodyPr/>
          <a:lstStyle/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 – Це реакції окиснення, які відбуваються у клітинах мікроорганізмів. </a:t>
            </a:r>
          </a:p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Такий принцип роботи відрізняє хемосинтезуючі організми від фотосинтезуючих, оскільки останні використовують як джерело енергії сонячне проміння, а не хімічні реакції.</a:t>
            </a:r>
          </a:p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Хемосинтезуючі організми поділяють на групи за тими реакціями, які вони використовують. </a:t>
            </a:r>
          </a:p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одержання енергії мікроорганізми можуть використовувати реакції окиснення водню або сполук Нітрогену, Феруму чи Сульфуру:</a:t>
            </a:r>
          </a:p>
          <a:p>
            <a:pPr marL="0" indent="0">
              <a:buNone/>
            </a:pPr>
            <a:r>
              <a:rPr lang="uk-UA" sz="44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N, f</a:t>
            </a:r>
            <a:r>
              <a:rPr lang="en-US" sz="24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400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84EB6-396A-49D7-BEA3-367C8A98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477107"/>
          </a:xfrm>
        </p:spPr>
        <p:txBody>
          <a:bodyPr>
            <a:normAutofit/>
          </a:bodyPr>
          <a:lstStyle/>
          <a:p>
            <a:r>
              <a:rPr lang="uk-UA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Хемосинтезуючі мікроорганізми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Місце для вмісту 4">
            <a:extLst>
              <a:ext uri="{FF2B5EF4-FFF2-40B4-BE49-F238E27FC236}">
                <a16:creationId xmlns:a16="http://schemas.microsoft.com/office/drawing/2014/main" id="{386DFC98-D5B0-4D72-9660-BEC3A0E06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4" t="43443" r="24840" b="18642"/>
          <a:stretch/>
        </p:blipFill>
        <p:spPr>
          <a:xfrm>
            <a:off x="168813" y="829994"/>
            <a:ext cx="11829112" cy="57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6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5B95F29E-AFDC-4CF1-8B3A-7A439E8E0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5" name="Группа 407">
            <a:extLst>
              <a:ext uri="{FF2B5EF4-FFF2-40B4-BE49-F238E27FC236}">
                <a16:creationId xmlns:a16="http://schemas.microsoft.com/office/drawing/2014/main" id="{89E693EA-9DF1-434D-BE74-3102FEF2AAD0}"/>
              </a:ext>
            </a:extLst>
          </p:cNvPr>
          <p:cNvGrpSpPr>
            <a:grpSpLocks/>
          </p:cNvGrpSpPr>
          <p:nvPr/>
        </p:nvGrpSpPr>
        <p:grpSpPr bwMode="auto">
          <a:xfrm>
            <a:off x="0" y="661182"/>
            <a:ext cx="12192000" cy="5130016"/>
            <a:chOff x="1477" y="11770"/>
            <a:chExt cx="9474" cy="1388"/>
          </a:xfrm>
        </p:grpSpPr>
        <p:sp>
          <p:nvSpPr>
            <p:cNvPr id="6" name="Text Box 407">
              <a:extLst>
                <a:ext uri="{FF2B5EF4-FFF2-40B4-BE49-F238E27FC236}">
                  <a16:creationId xmlns:a16="http://schemas.microsoft.com/office/drawing/2014/main" id="{151FDF7F-6CA5-4B0D-8F3B-6EF0D4D6F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8" y="11770"/>
              <a:ext cx="3331" cy="480"/>
            </a:xfrm>
            <a:prstGeom prst="rect">
              <a:avLst/>
            </a:prstGeom>
            <a:solidFill>
              <a:srgbClr val="FFFFFF"/>
            </a:solidFill>
            <a:ln w="63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uk-UA" sz="4000" b="1" kern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Хемосинтезуючі бактерії</a:t>
              </a:r>
              <a:endParaRPr lang="uk-UA" sz="4000" kern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7" name="Прямая соединительная линия 431">
              <a:extLst>
                <a:ext uri="{FF2B5EF4-FFF2-40B4-BE49-F238E27FC236}">
                  <a16:creationId xmlns:a16="http://schemas.microsoft.com/office/drawing/2014/main" id="{762F2BC6-2F47-4B94-8A3C-64D189BE93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209" y="12258"/>
              <a:ext cx="4" cy="363"/>
            </a:xfrm>
            <a:prstGeom prst="straightConnector1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" name="Text Box 409">
              <a:extLst>
                <a:ext uri="{FF2B5EF4-FFF2-40B4-BE49-F238E27FC236}">
                  <a16:creationId xmlns:a16="http://schemas.microsoft.com/office/drawing/2014/main" id="{603C7DBC-A0F4-475A-8293-39968EA02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" y="12621"/>
              <a:ext cx="1862" cy="537"/>
            </a:xfrm>
            <a:prstGeom prst="rect">
              <a:avLst/>
            </a:prstGeom>
            <a:solidFill>
              <a:srgbClr val="FFFFFF"/>
            </a:solidFill>
            <a:ln w="63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uk-UA" sz="4000" b="1" kern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Сірко-бактерії</a:t>
              </a:r>
            </a:p>
            <a:p>
              <a:r>
                <a:rPr lang="uk-UA" sz="1200" kern="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xt Box 410">
              <a:extLst>
                <a:ext uri="{FF2B5EF4-FFF2-40B4-BE49-F238E27FC236}">
                  <a16:creationId xmlns:a16="http://schemas.microsoft.com/office/drawing/2014/main" id="{62553E37-7C35-4A98-838E-E552FC949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7" y="12621"/>
              <a:ext cx="2368" cy="537"/>
            </a:xfrm>
            <a:prstGeom prst="rect">
              <a:avLst/>
            </a:prstGeom>
            <a:solidFill>
              <a:srgbClr val="FFFFFF"/>
            </a:solidFill>
            <a:ln w="63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uk-UA" sz="4000" b="1" kern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Нітрифі-куючі</a:t>
              </a:r>
            </a:p>
            <a:p>
              <a:r>
                <a:rPr lang="uk-UA" sz="1200" kern="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0" name="Прямая соединительная линия 435">
              <a:extLst>
                <a:ext uri="{FF2B5EF4-FFF2-40B4-BE49-F238E27FC236}">
                  <a16:creationId xmlns:a16="http://schemas.microsoft.com/office/drawing/2014/main" id="{2EFE5085-D72A-4347-8EBB-10D21C6CE3B1}"/>
                </a:ext>
              </a:extLst>
            </p:cNvPr>
            <p:cNvCxnSpPr>
              <a:cxnSpLocks noChangeShapeType="1"/>
              <a:stCxn id="6" idx="1"/>
              <a:endCxn id="9" idx="0"/>
            </p:cNvCxnSpPr>
            <p:nvPr/>
          </p:nvCxnSpPr>
          <p:spPr bwMode="auto">
            <a:xfrm flipH="1">
              <a:off x="2661" y="12010"/>
              <a:ext cx="1927" cy="611"/>
            </a:xfrm>
            <a:prstGeom prst="straightConnector1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" name="Text Box 412">
              <a:extLst>
                <a:ext uri="{FF2B5EF4-FFF2-40B4-BE49-F238E27FC236}">
                  <a16:creationId xmlns:a16="http://schemas.microsoft.com/office/drawing/2014/main" id="{691F6429-1944-4886-B530-C0B8C0005C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12621"/>
              <a:ext cx="1925" cy="537"/>
            </a:xfrm>
            <a:prstGeom prst="rect">
              <a:avLst/>
            </a:prstGeom>
            <a:solidFill>
              <a:srgbClr val="FFFFFF"/>
            </a:solidFill>
            <a:ln w="63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uk-UA" sz="4000" b="1" kern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Залізо-бактерії</a:t>
              </a:r>
            </a:p>
            <a:p>
              <a:r>
                <a:rPr lang="uk-UA" sz="4000" b="1" kern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2" name="Text Box 413">
              <a:extLst>
                <a:ext uri="{FF2B5EF4-FFF2-40B4-BE49-F238E27FC236}">
                  <a16:creationId xmlns:a16="http://schemas.microsoft.com/office/drawing/2014/main" id="{DC0367DA-D84E-4F03-B532-F4FFB49A2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54" y="12621"/>
              <a:ext cx="2197" cy="537"/>
            </a:xfrm>
            <a:prstGeom prst="rect">
              <a:avLst/>
            </a:prstGeom>
            <a:solidFill>
              <a:srgbClr val="FFFFFF"/>
            </a:solidFill>
            <a:ln w="63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uk-UA" sz="4000" b="1" kern="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Водневі бактерії</a:t>
              </a:r>
            </a:p>
            <a:p>
              <a:r>
                <a:rPr lang="uk-UA" sz="1200" kern="5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3" name="Прямая соединительная линия 439">
              <a:extLst>
                <a:ext uri="{FF2B5EF4-FFF2-40B4-BE49-F238E27FC236}">
                  <a16:creationId xmlns:a16="http://schemas.microsoft.com/office/drawing/2014/main" id="{0B742A7E-70D2-4D7F-B4DF-62107F330370}"/>
                </a:ext>
              </a:extLst>
            </p:cNvPr>
            <p:cNvCxnSpPr>
              <a:cxnSpLocks noChangeShapeType="1"/>
              <a:stCxn id="6" idx="3"/>
              <a:endCxn id="12" idx="0"/>
            </p:cNvCxnSpPr>
            <p:nvPr/>
          </p:nvCxnSpPr>
          <p:spPr bwMode="auto">
            <a:xfrm>
              <a:off x="7919" y="12010"/>
              <a:ext cx="1934" cy="611"/>
            </a:xfrm>
            <a:prstGeom prst="straightConnector1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4" name="Прямая соединительная линия 431">
              <a:extLst>
                <a:ext uri="{FF2B5EF4-FFF2-40B4-BE49-F238E27FC236}">
                  <a16:creationId xmlns:a16="http://schemas.microsoft.com/office/drawing/2014/main" id="{B51AB63F-0688-40D5-B042-90BF7ACB1E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331" y="12258"/>
              <a:ext cx="4" cy="363"/>
            </a:xfrm>
            <a:prstGeom prst="straightConnector1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5" name="Rectangle 17">
            <a:extLst>
              <a:ext uri="{FF2B5EF4-FFF2-40B4-BE49-F238E27FC236}">
                <a16:creationId xmlns:a16="http://schemas.microsoft.com/office/drawing/2014/main" id="{2B64D164-23BE-4F58-B2EC-A108BA3E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8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6191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6F4D1-D69A-40AF-A98C-AC512E1B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67617"/>
          </a:xfrm>
        </p:spPr>
        <p:txBody>
          <a:bodyPr>
            <a:normAutofit/>
          </a:bodyPr>
          <a:lstStyle/>
          <a:p>
            <a:r>
              <a:rPr lang="uk-UA" sz="4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Нітрифікуючі бактерії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A13CAF-5CD0-4208-8DC4-875ADC2349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2880" y="1167618"/>
            <a:ext cx="7568418" cy="4623581"/>
          </a:xfrm>
        </p:spPr>
        <p:txBody>
          <a:bodyPr/>
          <a:lstStyle/>
          <a:p>
            <a:r>
              <a:rPr lang="uk-UA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Нітрифікуючі бактерії окиснюють</a:t>
            </a:r>
            <a:r>
              <a:rPr lang="en-US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амоніак та його сполуки до нітритів і нітратів.</a:t>
            </a:r>
            <a:endParaRPr lang="en-US" sz="2000" b="1" i="0" dirty="0">
              <a:solidFill>
                <a:srgbClr val="242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Зазвичай цей процес здійснюють два види бактерій.</a:t>
            </a:r>
            <a:r>
              <a:rPr lang="en-US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Перший окиснює амоніак до нітритів, а другий —</a:t>
            </a:r>
            <a:r>
              <a:rPr lang="en-US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нітрити до нітратів.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6637C2-38FC-4EA0-AE4F-1A9D1BC08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6" t="59082" r="34000" b="33324"/>
          <a:stretch/>
        </p:blipFill>
        <p:spPr>
          <a:xfrm>
            <a:off x="182880" y="5043268"/>
            <a:ext cx="9969045" cy="12942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075A46-605C-42B1-83C0-E6F54582D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2" t="34044" r="58461" b="43791"/>
          <a:stretch/>
        </p:blipFill>
        <p:spPr>
          <a:xfrm>
            <a:off x="7976382" y="1167618"/>
            <a:ext cx="4254652" cy="37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55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B7EF1-0111-4EB3-97FB-907AD1C93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80159"/>
          </a:xfrm>
        </p:spPr>
        <p:txBody>
          <a:bodyPr/>
          <a:lstStyle/>
          <a:p>
            <a:r>
              <a:rPr lang="uk-UA" sz="3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Залізобактерії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685D2A-CC01-4558-A68B-F4FE18A4AC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745" y="1470074"/>
            <a:ext cx="7047913" cy="4321125"/>
          </a:xfrm>
        </p:spPr>
        <p:txBody>
          <a:bodyPr/>
          <a:lstStyle/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Залізобактерії здійснюють окиснення 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3+. </a:t>
            </a:r>
          </a:p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Унаслідок їхньої діяльності утворюється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ферум(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III) 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оксид 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Цю сполуку бактерії відкладають у своїй слизовій капсулі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7A1AE-7FCD-40EF-8B0B-C4EEBB674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0" t="42868" r="27192" b="52617"/>
          <a:stretch/>
        </p:blipFill>
        <p:spPr>
          <a:xfrm>
            <a:off x="0" y="5261719"/>
            <a:ext cx="11533797" cy="899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BBEDF1-C757-478D-BAF3-D754F2CC2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2" t="57850" r="58577" b="21422"/>
          <a:stretch/>
        </p:blipFill>
        <p:spPr>
          <a:xfrm>
            <a:off x="7554351" y="1470073"/>
            <a:ext cx="4637649" cy="36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6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D4A8F-AAE5-4DD8-81B8-17883721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066800"/>
          </a:xfrm>
        </p:spPr>
        <p:txBody>
          <a:bodyPr>
            <a:normAutofit/>
          </a:bodyPr>
          <a:lstStyle/>
          <a:p>
            <a:r>
              <a:rPr lang="ru-RU" sz="4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Сіркобактерії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4587A53-905B-4DCB-8AF5-CA59520DE7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557" y="1491176"/>
            <a:ext cx="6189785" cy="4300024"/>
          </a:xfrm>
        </p:spPr>
        <p:txBody>
          <a:bodyPr/>
          <a:lstStyle/>
          <a:p>
            <a:r>
              <a:rPr lang="ru-RU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Сіркобактерії окиснюють сірководень до сірки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 далі до солей сульфатної кислоти. </a:t>
            </a:r>
            <a:br>
              <a:rPr lang="ru-RU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61EDA4-85CB-4746-89F6-821E2F400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61" t="33223" r="33539" b="62057"/>
          <a:stretch/>
        </p:blipFill>
        <p:spPr>
          <a:xfrm>
            <a:off x="323557" y="4798526"/>
            <a:ext cx="8032150" cy="884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00CF3-B2F6-41E3-80CD-4B1DD575F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3" t="78270" r="35616" b="17010"/>
          <a:stretch/>
        </p:blipFill>
        <p:spPr>
          <a:xfrm>
            <a:off x="323557" y="5791200"/>
            <a:ext cx="8584966" cy="8848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28761D-A570-4E56-8DFC-83764EF2A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77" t="26450" r="58577" b="51591"/>
          <a:stretch/>
        </p:blipFill>
        <p:spPr>
          <a:xfrm>
            <a:off x="7680960" y="996756"/>
            <a:ext cx="4342228" cy="38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33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ABDC8-F687-4A56-8277-44002391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80159"/>
          </a:xfrm>
        </p:spPr>
        <p:txBody>
          <a:bodyPr>
            <a:normAutofit/>
          </a:bodyPr>
          <a:lstStyle/>
          <a:p>
            <a:r>
              <a:rPr lang="uk-UA" sz="4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Водневі</a:t>
            </a:r>
            <a:r>
              <a:rPr lang="en-US" sz="4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0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бактерії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105A72-DA6E-48BD-8646-810F5E3F7D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2880" y="1167618"/>
            <a:ext cx="6639951" cy="4623581"/>
          </a:xfrm>
        </p:spPr>
        <p:txBody>
          <a:bodyPr/>
          <a:lstStyle/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Водневі бактерії використовують водень, який утворюється внаслідок розкладання залишків організмів іншими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бактеріями. </a:t>
            </a:r>
            <a:endParaRPr lang="en-US" b="1" i="0" dirty="0">
              <a:solidFill>
                <a:srgbClr val="242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Цей водень вони окиснюють, а отриману енергію використовують для перетворення</a:t>
            </a:r>
            <a:r>
              <a:rPr lang="en-US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en-US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метан сн</a:t>
            </a:r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k-UA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 інші органічні сполуки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A02EE-A786-41A6-9683-24F97C875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39" t="40405" r="38269" b="55490"/>
          <a:stretch/>
        </p:blipFill>
        <p:spPr>
          <a:xfrm>
            <a:off x="478299" y="5122982"/>
            <a:ext cx="7188593" cy="865163"/>
          </a:xfrm>
          <a:prstGeom prst="rect">
            <a:avLst/>
          </a:prstGeom>
        </p:spPr>
      </p:pic>
      <p:pic>
        <p:nvPicPr>
          <p:cNvPr id="1026" name="Picture 2" descr="Halanaerobium hydrogeninformans – бактерия, производящая водород -  Hi-News.ru">
            <a:extLst>
              <a:ext uri="{FF2B5EF4-FFF2-40B4-BE49-F238E27FC236}">
                <a16:creationId xmlns:a16="http://schemas.microsoft.com/office/drawing/2014/main" id="{D22A91D1-DEEE-483E-8886-0A724FBC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3673" y="1167618"/>
            <a:ext cx="47783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08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60F34-7154-4BC0-8D42-C6C276D8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2543"/>
            <a:ext cx="10364451" cy="1012872"/>
          </a:xfrm>
        </p:spPr>
        <p:txBody>
          <a:bodyPr>
            <a:norm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Особливості хемосинтезу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84BEE47-36E5-4159-990E-B0A8F896E4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745" y="1392702"/>
            <a:ext cx="11859064" cy="5465298"/>
          </a:xfrm>
        </p:spPr>
        <p:txBody>
          <a:bodyPr>
            <a:normAutofit/>
          </a:bodyPr>
          <a:lstStyle/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Отже, спектр перетворюваних хімічних речовин є досить широким.</a:t>
            </a:r>
          </a:p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Проте функціонування різних хемосинтезуючих організмів має ряд спільних</a:t>
            </a:r>
            <a:b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ознак: </a:t>
            </a:r>
          </a:p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Так, енергія, що виділяється в зазначених вище реакціях, не використовується безпосередньо для синтезу органічних сполук. </a:t>
            </a:r>
          </a:p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першому етапі вона акумулюється у зв’язках молекул АТФ </a:t>
            </a:r>
          </a:p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 лише потім використовується для синтезу органічних речовин з неорганічних. </a:t>
            </a:r>
          </a:p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Ця особливість є спільною ознакою хемосинтезу й фотосинтезу.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 має невисокий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ККД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у межах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 3 до 30 %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1043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25333-BDF4-4CE3-8ABE-370368D0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083"/>
            <a:ext cx="12191999" cy="1603717"/>
          </a:xfrm>
        </p:spPr>
        <p:txBody>
          <a:bodyPr>
            <a:noAutofit/>
          </a:bodyPr>
          <a:lstStyle/>
          <a:p>
            <a:r>
              <a:rPr lang="ru-RU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Біологічне значення і планетарна роль</a:t>
            </a:r>
            <a:br>
              <a:rPr lang="ru-RU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D1A70-9B2F-4B72-B163-0EF20151D5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2880" y="1392702"/>
            <a:ext cx="11887200" cy="5795889"/>
          </a:xfrm>
        </p:spPr>
        <p:txBody>
          <a:bodyPr>
            <a:normAutofit/>
          </a:bodyPr>
          <a:lstStyle/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Хемосинтезуючі організми відіграють дуже важливу роль у колообігу таких елементів, як Нітроген, Сульфур і Ферум. </a:t>
            </a:r>
          </a:p>
          <a:p>
            <a:r>
              <a:rPr lang="uk-UA" sz="1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Вони продукують органічні речовини там, де фотосинтез неможливий</a:t>
            </a:r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Так, глибоко на дні океанів існують справжні «оази життя» навколо «чорних паліїв». </a:t>
            </a:r>
          </a:p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«Чорні палії» — це підводні гарячі джерела, вода яких насичена сполуками Сульфуру. </a:t>
            </a:r>
          </a:p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Сіркобактерії використовують ці сполуки для свого росту. А ними живляться інші живі організми.</a:t>
            </a:r>
          </a:p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Залізобактерії стали справжніми творцями корисних копалин. </a:t>
            </a:r>
          </a:p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Більшість покладів залізних руд створено завдяки мільйонам років діяльності цих мікроорганізмів. </a:t>
            </a:r>
          </a:p>
          <a:p>
            <a:r>
              <a:rPr lang="uk-UA" sz="18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водневі бактерії живуть у ґрунтах і відіграють важливу роль у процесах перетворення речовин, які там відбуваються.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741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CF1B0B2-A6BB-4867-A0A6-B6388D5503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473" y="140678"/>
            <a:ext cx="8412479" cy="6717322"/>
          </a:xfrm>
        </p:spPr>
        <p:txBody>
          <a:bodyPr>
            <a:normAutofit/>
          </a:bodyPr>
          <a:lstStyle/>
          <a:p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Найбільш вражаючим є симбіоз із </a:t>
            </a: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BoldMT"/>
              </a:rPr>
              <a:t>погонофорами </a:t>
            </a: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— гігантськими червами, що живуть у трубках біля жерла гідротермального джерела.</a:t>
            </a:r>
            <a:b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</a:b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У дорослих червів повністю відсутній травний тракт, а його залишки утворюють</a:t>
            </a:r>
            <a:b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</a:b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спеціальний орган, населений сіркобактеріями. Сіркобактерії створюють органічні</a:t>
            </a:r>
            <a:b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</a:b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речовини, а вже ними харчуються черви. Погонофори вирізняються яскраво-червоними зябрами, що висуваються з трубок: їхня кров багата на гемоглобін, що</a:t>
            </a:r>
            <a:b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</a:b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постачає кисень не тільки тканинам черва, а й сіркобактеріям, яким він потрібний</a:t>
            </a:r>
            <a:b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</a:br>
            <a:r>
              <a:rPr lang="uk-UA" sz="1600" b="1" i="0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MT"/>
              </a:rPr>
              <a:t>для здійснення хемосинтезу. Крім того, гемоглобін переносить сірководень для сіркобактерій.</a:t>
            </a:r>
            <a:r>
              <a:rPr lang="uk-UA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uk-UA" dirty="0"/>
            </a:br>
            <a:br>
              <a:rPr lang="ru-RU" dirty="0"/>
            </a:br>
            <a:endParaRPr lang="uk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0C2448-51A9-479C-AF1E-775464C8F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46" t="25424" r="25808" b="51590"/>
          <a:stretch/>
        </p:blipFill>
        <p:spPr>
          <a:xfrm>
            <a:off x="8609426" y="0"/>
            <a:ext cx="3484101" cy="3251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180243-55E5-44DE-B480-4F2E6D523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46" t="50000" r="25808" b="24911"/>
          <a:stretch/>
        </p:blipFill>
        <p:spPr>
          <a:xfrm>
            <a:off x="8652194" y="3251825"/>
            <a:ext cx="3539806" cy="3606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FAD9A3-9CA6-4039-8A5F-F3395CBD8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45947" r="54423" b="37635"/>
          <a:stretch/>
        </p:blipFill>
        <p:spPr>
          <a:xfrm>
            <a:off x="4304712" y="3996229"/>
            <a:ext cx="3094894" cy="28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F50EA-1329-4FF8-81E9-A074D5E7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772528"/>
          </a:xfrm>
        </p:spPr>
        <p:txBody>
          <a:bodyPr>
            <a:normAutofit/>
          </a:bodyPr>
          <a:lstStyle/>
          <a:p>
            <a:r>
              <a:rPr lang="ru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Самост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йна робота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Місце для вмісту 4">
            <a:extLst>
              <a:ext uri="{FF2B5EF4-FFF2-40B4-BE49-F238E27FC236}">
                <a16:creationId xmlns:a16="http://schemas.microsoft.com/office/drawing/2014/main" id="{5C3687F5-1769-47C3-AE6E-09E9C9590D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5902" t="46729" r="28827" b="33551"/>
          <a:stretch/>
        </p:blipFill>
        <p:spPr>
          <a:xfrm>
            <a:off x="66886" y="1772529"/>
            <a:ext cx="12120154" cy="3798277"/>
          </a:xfrm>
        </p:spPr>
      </p:pic>
    </p:spTree>
    <p:extLst>
      <p:ext uri="{BB962C8B-B14F-4D97-AF65-F5344CB8AC3E}">
        <p14:creationId xmlns:p14="http://schemas.microsoft.com/office/powerpoint/2010/main" val="31424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84809E-D1FA-4F04-8272-2B9CFF4C48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0677" y="211016"/>
            <a:ext cx="11136923" cy="2813538"/>
          </a:xfrm>
        </p:spPr>
        <p:txBody>
          <a:bodyPr>
            <a:normAutofit/>
          </a:bodyPr>
          <a:lstStyle/>
          <a:p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Значення хемосинтезуючих бактерій в екосистемах: </a:t>
            </a:r>
          </a:p>
          <a:p>
            <a:r>
              <a:rPr lang="uk-UA" b="1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залізобактерії надають воді характерного іржавого кольору; </a:t>
            </a:r>
          </a:p>
          <a:p>
            <a:r>
              <a:rPr lang="uk-UA" b="1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 </a:t>
            </a:r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екосистема «чорних курців»; </a:t>
            </a:r>
          </a:p>
          <a:p>
            <a:r>
              <a:rPr lang="uk-UA" b="1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кільчак – рифтія – живиться за рахунок симбіотичних сіркобактерій, які синтезують органічні речовини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20E44C-75F1-4853-827B-09C95CDF4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3" t="45947" r="29038" b="25116"/>
          <a:stretch/>
        </p:blipFill>
        <p:spPr>
          <a:xfrm>
            <a:off x="731520" y="2489982"/>
            <a:ext cx="10677378" cy="43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9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FE6F33-2941-48F0-9D95-8C559FEE88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6949" y="309489"/>
            <a:ext cx="4262510" cy="6443003"/>
          </a:xfrm>
        </p:spPr>
        <p:txBody>
          <a:bodyPr/>
          <a:lstStyle/>
          <a:p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Печера Мовіле </a:t>
            </a:r>
            <a:r>
              <a:rPr lang="uk-UA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печера на території Румунії, що відома своєю унікальною екосистемою. 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Життя в печері розвивалось окремо від зовнішнього світу впродовж 5,5 млн років, і його основою є хемосинтез. 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Ланцюги живлення ґрунтуються на хемосинтезі метано- і сіркобактерій.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sz="2400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C2BA98-8309-4B3E-BEC6-B4DFB3ADD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54" t="37122" r="28462" b="35583"/>
          <a:stretch/>
        </p:blipFill>
        <p:spPr>
          <a:xfrm>
            <a:off x="4839286" y="743268"/>
            <a:ext cx="7328950" cy="502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9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6517EE3-A372-48D1-8487-157BBF991D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474" y="154745"/>
            <a:ext cx="5514535" cy="6836897"/>
          </a:xfrm>
        </p:spPr>
        <p:txBody>
          <a:bodyPr>
            <a:normAutofit/>
          </a:bodyPr>
          <a:lstStyle/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Дослідники з британського Університету Лафборо виявили, що </a:t>
            </a:r>
            <a:r>
              <a:rPr lang="uk-UA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росичка круглолиста </a:t>
            </a:r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Drosera rotundifolia</a:t>
            </a:r>
            <a:r>
              <a:rPr 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–</a:t>
            </a:r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хижа рослина, яка стає вегетаріанкою внаслідок забруднення навколишнього середовища, спричиненого діяльністю людини.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Справа в тому, що збільшення рівня Нітрогену в ґрунті в результаті спалювання вугілля означає, що рослині більше не потрібно ловити комах для отримання найважливіших поживних речовин, необхідних для виживання.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466E4-C6EF-4AF6-A971-205D17498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38" t="46973" r="28808" b="30862"/>
          <a:stretch/>
        </p:blipFill>
        <p:spPr>
          <a:xfrm>
            <a:off x="5401994" y="117331"/>
            <a:ext cx="3052691" cy="1986086"/>
          </a:xfrm>
          <a:prstGeom prst="rect">
            <a:avLst/>
          </a:prstGeom>
        </p:spPr>
      </p:pic>
      <p:pic>
        <p:nvPicPr>
          <p:cNvPr id="8" name="Этот комар встретил свою гибель. Насекомое переваривается Росянкой капской. Ее  ярко окрашенные щупальца выделяют липкую слизь, которая ловит и переваривает добычу.">
            <a:hlinkClick r:id="" action="ppaction://media"/>
            <a:extLst>
              <a:ext uri="{FF2B5EF4-FFF2-40B4-BE49-F238E27FC236}">
                <a16:creationId xmlns:a16="http://schemas.microsoft.com/office/drawing/2014/main" id="{D32B997A-2131-4813-AA31-636D19E26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7914" y="1713914"/>
            <a:ext cx="5144086" cy="51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C8A32-9668-4AB0-A508-835D44D3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561513"/>
          </a:xfrm>
        </p:spPr>
        <p:txBody>
          <a:bodyPr>
            <a:normAutofit/>
          </a:bodyPr>
          <a:lstStyle/>
          <a:p>
            <a:r>
              <a:rPr lang="ru-RU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ПОРІВНЯЛЬНА ХАРАКТЕРИСТИКА ХЕМО- І ФОТОСИНТЕЗУ</a:t>
            </a:r>
            <a:endParaRPr lang="uk-UA" sz="4000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CDDB4440-0376-4C80-81B9-E75D0CADE93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45436914"/>
              </p:ext>
            </p:extLst>
          </p:nvPr>
        </p:nvGraphicFramePr>
        <p:xfrm>
          <a:off x="0" y="1322363"/>
          <a:ext cx="12192000" cy="5755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8874145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8579281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7875279"/>
                    </a:ext>
                  </a:extLst>
                </a:gridCol>
              </a:tblGrid>
              <a:tr h="749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Ознаки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Фотосинтез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Хемосинтез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508800"/>
                  </a:ext>
                </a:extLst>
              </a:tr>
              <a:tr h="749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Джерело енергії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Світло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Хімічні реакції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32044"/>
                  </a:ext>
                </a:extLst>
              </a:tr>
              <a:tr h="1545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Місце в клітині, де відбувається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Хлоропласти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поверхні клітин (на цитоплазматичній мембрані)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2823310"/>
                  </a:ext>
                </a:extLst>
              </a:tr>
              <a:tr h="7497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Пігменти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Хлорофіл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482918"/>
                  </a:ext>
                </a:extLst>
              </a:tr>
              <a:tr h="980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Що відбувається з киснем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Виділяється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Використовується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2739056"/>
                  </a:ext>
                </a:extLst>
              </a:tr>
              <a:tr h="980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яких організмів характерний</a:t>
                      </a:r>
                      <a:endParaRPr lang="uk-UA" sz="28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Рослин (фотоавтотрофів)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Бактерій (хемоавтотрофів)</a:t>
                      </a:r>
                      <a:endParaRPr lang="uk-UA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45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572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DBC8B-9CF8-414A-9892-4FB2EE51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280159"/>
          </a:xfrm>
        </p:spPr>
        <p:txBody>
          <a:bodyPr>
            <a:norm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Узагальнення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76098CE-85B1-44BC-A791-8583BD4A3D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5440" t="33089" r="28596" b="45054"/>
          <a:stretch/>
        </p:blipFill>
        <p:spPr>
          <a:xfrm>
            <a:off x="0" y="1645921"/>
            <a:ext cx="12192000" cy="3792574"/>
          </a:xfrm>
        </p:spPr>
      </p:pic>
    </p:spTree>
    <p:extLst>
      <p:ext uri="{BB962C8B-B14F-4D97-AF65-F5344CB8AC3E}">
        <p14:creationId xmlns:p14="http://schemas.microsoft.com/office/powerpoint/2010/main" val="3215272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B6ECB-948E-4EF7-9235-6791F775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617784"/>
          </a:xfrm>
        </p:spPr>
        <p:txBody>
          <a:bodyPr>
            <a:normAutofit/>
          </a:bodyPr>
          <a:lstStyle/>
          <a:p>
            <a:r>
              <a:rPr lang="ru-RU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ПОРІВНЯЛЬНА ХАРАКТЕРИСТИКА </a:t>
            </a:r>
            <a:br>
              <a:rPr lang="ru-RU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дихання та фотосинтезу</a:t>
            </a:r>
            <a:endParaRPr lang="uk-UA" sz="4000" dirty="0"/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F61CBA56-C64D-413C-BF2B-926B6D67CFC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59916962"/>
              </p:ext>
            </p:extLst>
          </p:nvPr>
        </p:nvGraphicFramePr>
        <p:xfrm>
          <a:off x="126609" y="1406769"/>
          <a:ext cx="12065390" cy="5451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488">
                  <a:extLst>
                    <a:ext uri="{9D8B030D-6E8A-4147-A177-3AD203B41FA5}">
                      <a16:colId xmlns:a16="http://schemas.microsoft.com/office/drawing/2014/main" val="1417186520"/>
                    </a:ext>
                  </a:extLst>
                </a:gridCol>
                <a:gridCol w="4138457">
                  <a:extLst>
                    <a:ext uri="{9D8B030D-6E8A-4147-A177-3AD203B41FA5}">
                      <a16:colId xmlns:a16="http://schemas.microsoft.com/office/drawing/2014/main" val="1461937990"/>
                    </a:ext>
                  </a:extLst>
                </a:gridCol>
                <a:gridCol w="4595445">
                  <a:extLst>
                    <a:ext uri="{9D8B030D-6E8A-4147-A177-3AD203B41FA5}">
                      <a16:colId xmlns:a16="http://schemas.microsoft.com/office/drawing/2014/main" val="4148716836"/>
                    </a:ext>
                  </a:extLst>
                </a:gridCol>
              </a:tblGrid>
              <a:tr h="412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Ознаки</a:t>
                      </a:r>
                      <a:endParaRPr lang="uk-UA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Дихання </a:t>
                      </a:r>
                      <a:endParaRPr lang="uk-UA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Фотосинтез</a:t>
                      </a:r>
                      <a:endParaRPr lang="uk-UA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9498064"/>
                  </a:ext>
                </a:extLst>
              </a:tr>
              <a:tr h="84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Місце в клітині, де відбувається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Мітохондрії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Хлоропласти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455389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Світло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потрібно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Потрібно для 1 фази</a:t>
                      </a:r>
                      <a:endParaRPr lang="uk-UA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101097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Кисень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Поглинається</a:t>
                      </a:r>
                      <a:endParaRPr lang="uk-UA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Виділяється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3474877"/>
                  </a:ext>
                </a:extLst>
              </a:tr>
              <a:tr h="843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Органічні речовини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Розкладаються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Утворюються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5751489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Енергія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Виділяється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Поглинаються 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4356653"/>
                  </a:ext>
                </a:extLst>
              </a:tr>
              <a:tr h="842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Значення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Забезпечення енергією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Накопичення поживних речовин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2370309"/>
                  </a:ext>
                </a:extLst>
              </a:tr>
              <a:tr h="12743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яких організмів характерний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Майже у всіх живих організмів</a:t>
                      </a:r>
                      <a:endParaRPr lang="uk-UA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Рослин (фотоавтотрофів)</a:t>
                      </a:r>
                      <a:endParaRPr lang="uk-UA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6041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21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17E86D9-18C1-4207-8E01-14C4CF74C2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9203" t="44676" r="24670" b="28210"/>
          <a:stretch/>
        </p:blipFill>
        <p:spPr>
          <a:xfrm>
            <a:off x="0" y="928468"/>
            <a:ext cx="12171757" cy="4543864"/>
          </a:xfrm>
        </p:spPr>
      </p:pic>
    </p:spTree>
    <p:extLst>
      <p:ext uri="{BB962C8B-B14F-4D97-AF65-F5344CB8AC3E}">
        <p14:creationId xmlns:p14="http://schemas.microsoft.com/office/powerpoint/2010/main" val="408574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3475C-BB9D-4938-8B85-F3A3A83F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2214694"/>
          </a:xfrm>
        </p:spPr>
        <p:txBody>
          <a:bodyPr>
            <a:normAutofit/>
          </a:bodyPr>
          <a:lstStyle/>
          <a:p>
            <a:r>
              <a:rPr lang="ru-RU" sz="40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Типи організмів за джерелами речовин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/>
            </a:b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ADFBE33-AB26-4AAE-8687-E438B84B84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8875" t="35323" r="24994" b="43118"/>
          <a:stretch/>
        </p:blipFill>
        <p:spPr>
          <a:xfrm>
            <a:off x="1573236" y="1979716"/>
            <a:ext cx="9045526" cy="4196001"/>
          </a:xfrm>
        </p:spPr>
      </p:pic>
    </p:spTree>
    <p:extLst>
      <p:ext uri="{BB962C8B-B14F-4D97-AF65-F5344CB8AC3E}">
        <p14:creationId xmlns:p14="http://schemas.microsoft.com/office/powerpoint/2010/main" val="164755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69784-B6CC-499F-99AA-65FF838C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2" y="98475"/>
            <a:ext cx="12079457" cy="1561513"/>
          </a:xfrm>
        </p:spPr>
        <p:txBody>
          <a:bodyPr/>
          <a:lstStyle/>
          <a:p>
            <a:r>
              <a:rPr lang="ru-RU" sz="40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Типи організмів за джерелами енергії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/>
            </a:br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1766739-D769-4476-9E31-5A716A5178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9691" t="35225" r="54321" b="43312"/>
          <a:stretch/>
        </p:blipFill>
        <p:spPr>
          <a:xfrm>
            <a:off x="1547446" y="1657543"/>
            <a:ext cx="9003323" cy="4180549"/>
          </a:xfrm>
        </p:spPr>
      </p:pic>
    </p:spTree>
    <p:extLst>
      <p:ext uri="{BB962C8B-B14F-4D97-AF65-F5344CB8AC3E}">
        <p14:creationId xmlns:p14="http://schemas.microsoft.com/office/powerpoint/2010/main" val="167894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2CDA2E-F9AB-440C-AFEA-7F72C2BC62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613010"/>
            <a:ext cx="12192000" cy="116389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курсі біології рослин ви вивчали, зокрема, й бобові. Пригадайте, чому вирощування бобових підвищує родючість ґрунту.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/>
            </a:br>
            <a:endParaRPr lang="uk-UA" dirty="0"/>
          </a:p>
        </p:txBody>
      </p:sp>
      <p:pic>
        <p:nvPicPr>
          <p:cNvPr id="1030" name="Picture 6" descr="Конспект уроку : &quot; Родина бобові&quot;">
            <a:extLst>
              <a:ext uri="{FF2B5EF4-FFF2-40B4-BE49-F238E27FC236}">
                <a16:creationId xmlns:a16="http://schemas.microsoft.com/office/drawing/2014/main" id="{919408ED-E582-4A13-AFFF-ED914F0B2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26" y="2067950"/>
            <a:ext cx="4950974" cy="354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 Legumes That Help You Lose Weight Without Being Hungry|5 Min Read">
            <a:extLst>
              <a:ext uri="{FF2B5EF4-FFF2-40B4-BE49-F238E27FC236}">
                <a16:creationId xmlns:a16="http://schemas.microsoft.com/office/drawing/2014/main" id="{4A028287-C628-4F1B-8392-EDFBE756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625"/>
            <a:ext cx="7455877" cy="41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6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D2F7A-0ABF-4E8E-BACD-790225B5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168813"/>
            <a:ext cx="11760591" cy="1392701"/>
          </a:xfrm>
        </p:spPr>
        <p:txBody>
          <a:bodyPr>
            <a:norm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оняття про хемосинтез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ED602E-C30B-4E02-9B48-76769EA5E4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0393" y="1561514"/>
            <a:ext cx="11760591" cy="6175717"/>
          </a:xfrm>
        </p:spPr>
        <p:txBody>
          <a:bodyPr>
            <a:normAutofit lnSpcReduction="10000"/>
          </a:bodyPr>
          <a:lstStyle/>
          <a:p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Фотосинтез є основним, але не єдиним джерелом синтезу органічних сполук на нашій планеті.</a:t>
            </a:r>
            <a:endParaRPr lang="ru-UA" sz="1900" b="1" i="0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hoolBookC"/>
            </a:endParaRPr>
          </a:p>
          <a:p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Для утворення органічних сполук з неорганічних необхідні дві складові: </a:t>
            </a:r>
            <a:r>
              <a:rPr lang="uk-UA" sz="19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джерело речовин</a:t>
            </a:r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, із яких будуватимуться молекули, та</a:t>
            </a:r>
            <a:r>
              <a:rPr lang="ru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uk-UA" sz="19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джерело енергії </a:t>
            </a:r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для забезпечення цього процесу. </a:t>
            </a:r>
            <a:endParaRPr lang="ru-UA" sz="1900" b="1" i="0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hoolBookC"/>
            </a:endParaRPr>
          </a:p>
          <a:p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Органічні речовини – вуглеводи, що складаються з Карбону, Оксигену й Гідрогену, можна утворити з вуглекислого газу й води. </a:t>
            </a:r>
            <a:endParaRPr lang="ru-UA" sz="1900" b="1" i="0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hoolBookC"/>
            </a:endParaRPr>
          </a:p>
          <a:p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Більшою проблемою є джерело енергії</a:t>
            </a:r>
            <a:r>
              <a:rPr lang="ru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:</a:t>
            </a:r>
          </a:p>
          <a:p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Фотосинтезуючі організми розв’язують її, засвоюючи </a:t>
            </a:r>
            <a:r>
              <a:rPr lang="uk-UA" sz="19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енергію сонячного випромінювання</a:t>
            </a:r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.</a:t>
            </a:r>
            <a:r>
              <a:rPr lang="ru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</a:p>
          <a:p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Іншим потенційним джерелом є </a:t>
            </a:r>
            <a:r>
              <a:rPr lang="uk-UA" sz="19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енергія екзотермічних реакцій</a:t>
            </a:r>
            <a:r>
              <a:rPr lang="uk-UA" sz="1900" b="1" i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.</a:t>
            </a:r>
          </a:p>
          <a:p>
            <a:endParaRPr lang="ru-UA" sz="1800" b="1" i="0" dirty="0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hoolBookC"/>
            </a:endParaRPr>
          </a:p>
          <a:p>
            <a:r>
              <a:rPr lang="uk-UA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Процес утворення органічних сполук з неорганічних за рахунок енергії</a:t>
            </a:r>
            <a:r>
              <a:rPr lang="ru-UA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 </a:t>
            </a:r>
            <a:r>
              <a:rPr lang="uk-UA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хімічних реакцій називається </a:t>
            </a:r>
            <a:r>
              <a:rPr lang="uk-UA" sz="28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-Bold"/>
              </a:rPr>
              <a:t>хемосинтезом</a:t>
            </a:r>
            <a:r>
              <a:rPr lang="uk-UA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hoolBookC"/>
              </a:rPr>
              <a:t>.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uk-UA" dirty="0"/>
            </a:br>
            <a:br>
              <a:rPr lang="uk-UA" dirty="0"/>
            </a:b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149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595E7-7999-4F61-ACAC-4A20F32E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" y="168814"/>
            <a:ext cx="11816862" cy="956602"/>
          </a:xfrm>
        </p:spPr>
        <p:txBody>
          <a:bodyPr>
            <a:norm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Знайомтесь: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EA5924-63FE-45A4-97BD-CE9DF6DAC5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43532" y="1406768"/>
            <a:ext cx="8548468" cy="5570807"/>
          </a:xfrm>
        </p:spPr>
        <p:txBody>
          <a:bodyPr>
            <a:normAutofit/>
          </a:bodyPr>
          <a:lstStyle/>
          <a:p>
            <a:r>
              <a:rPr lang="uk-UA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Сергій Миколайович Виноградський </a:t>
            </a:r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(1856–1953) 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геніальний український мікробіолог, вперше довів, що клітини здатні утворювати органічні речовини не тільки за рахунок світлової енергії, а й за допомогою хімічної енергії окисно-відновних реакцій. 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Енергія, що утворюється при цьому, використовується для фіксації вуглекислого газу й утворення глюкози.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Відкрите ним явище було названо </a:t>
            </a:r>
            <a:r>
              <a:rPr lang="uk-UA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хемосинтезом</a:t>
            </a:r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 травня 2012 р. в м. Городку на Хмельниччині було відкрито пам’ятник знаменитому співвітчизнику.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4F525B-505D-4CA7-A244-5827282A3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7" t="33017" r="59269" b="35993"/>
          <a:stretch/>
        </p:blipFill>
        <p:spPr>
          <a:xfrm>
            <a:off x="548640" y="1716257"/>
            <a:ext cx="2926080" cy="38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05467"/>
      </p:ext>
    </p:extLst>
  </p:cSld>
  <p:clrMapOvr>
    <a:masterClrMapping/>
  </p:clrMapOvr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Краплинка</Template>
  <TotalTime>188</TotalTime>
  <Words>990</Words>
  <Application>Microsoft Office PowerPoint</Application>
  <PresentationFormat>Широкий екран</PresentationFormat>
  <Paragraphs>120</Paragraphs>
  <Slides>24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2" baseType="lpstr">
      <vt:lpstr>Arial</vt:lpstr>
      <vt:lpstr>Arial-BoldMT</vt:lpstr>
      <vt:lpstr>ArialMT</vt:lpstr>
      <vt:lpstr>SchoolBookC</vt:lpstr>
      <vt:lpstr>SchoolBookC-Bold</vt:lpstr>
      <vt:lpstr>Times New Roman</vt:lpstr>
      <vt:lpstr>Tw Cen MT</vt:lpstr>
      <vt:lpstr>Краплинка</vt:lpstr>
      <vt:lpstr>хемосинтез</vt:lpstr>
      <vt:lpstr>Самостійна робота</vt:lpstr>
      <vt:lpstr>ПОРІВНЯЛЬНА ХАРАКТЕРИСТИКА  дихання та фотосинтезу</vt:lpstr>
      <vt:lpstr>Презентація PowerPoint</vt:lpstr>
      <vt:lpstr>Типи організмів за джерелами речовин  </vt:lpstr>
      <vt:lpstr>Типи організмів за джерелами енергії  </vt:lpstr>
      <vt:lpstr>Презентація PowerPoint</vt:lpstr>
      <vt:lpstr>Поняття про хемосинтез</vt:lpstr>
      <vt:lpstr>Знайомтесь:</vt:lpstr>
      <vt:lpstr>Основні принципи й різновиди хемосинтезу  </vt:lpstr>
      <vt:lpstr>Хемосинтезуючі мікроорганізми  </vt:lpstr>
      <vt:lpstr>Презентація PowerPoint</vt:lpstr>
      <vt:lpstr>Нітрифікуючі бактерії</vt:lpstr>
      <vt:lpstr>Залізобактерії</vt:lpstr>
      <vt:lpstr>Сіркобактерії</vt:lpstr>
      <vt:lpstr>Водневі бактерії</vt:lpstr>
      <vt:lpstr>Особливості хемосинтезу</vt:lpstr>
      <vt:lpstr>Біологічне значення і планетарна роль хемосинтезу  </vt:lpstr>
      <vt:lpstr>Презентація PowerPoint</vt:lpstr>
      <vt:lpstr>Презентація PowerPoint</vt:lpstr>
      <vt:lpstr>Презентація PowerPoint</vt:lpstr>
      <vt:lpstr>Презентація PowerPoint</vt:lpstr>
      <vt:lpstr>ПОРІВНЯЛЬНА ХАРАКТЕРИСТИКА ХЕМО- І ФОТОСИНТЕЗУ</vt:lpstr>
      <vt:lpstr>Узагальнення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хемосинтез</dc:title>
  <dc:creator>Таня</dc:creator>
  <cp:lastModifiedBy>Таня</cp:lastModifiedBy>
  <cp:revision>20</cp:revision>
  <dcterms:created xsi:type="dcterms:W3CDTF">2020-11-23T15:44:31Z</dcterms:created>
  <dcterms:modified xsi:type="dcterms:W3CDTF">2020-11-23T19:01:57Z</dcterms:modified>
</cp:coreProperties>
</file>