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6" r:id="rId4"/>
    <p:sldId id="267" r:id="rId5"/>
    <p:sldId id="258" r:id="rId6"/>
    <p:sldId id="259" r:id="rId7"/>
    <p:sldId id="260" r:id="rId8"/>
    <p:sldId id="263" r:id="rId9"/>
    <p:sldId id="265" r:id="rId10"/>
    <p:sldId id="268" r:id="rId11"/>
    <p:sldId id="269" r:id="rId12"/>
    <p:sldId id="270" r:id="rId13"/>
    <p:sldId id="273" r:id="rId14"/>
    <p:sldId id="274" r:id="rId15"/>
    <p:sldId id="272" r:id="rId16"/>
    <p:sldId id="26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3716F03D-31B3-4FCD-9367-154E2D11B133}" type="datetimeFigureOut">
              <a:rPr lang="uk-UA" smtClean="0"/>
              <a:t>07.11.2023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76705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716F03D-31B3-4FCD-9367-154E2D11B133}" type="datetimeFigureOut">
              <a:rPr lang="uk-UA" smtClean="0"/>
              <a:t>07.11.2023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401382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716F03D-31B3-4FCD-9367-154E2D11B133}" type="datetimeFigureOut">
              <a:rPr lang="uk-UA" smtClean="0"/>
              <a:t>07.11.2023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395970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716F03D-31B3-4FCD-9367-154E2D11B133}" type="datetimeFigureOut">
              <a:rPr lang="uk-UA" smtClean="0"/>
              <a:t>07.11.2023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6ED30D-F8AA-43E9-BE89-78A872FA92DB}"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74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716F03D-31B3-4FCD-9367-154E2D11B133}" type="datetimeFigureOut">
              <a:rPr lang="uk-UA" smtClean="0"/>
              <a:t>07.11.2023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384051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3716F03D-31B3-4FCD-9367-154E2D11B133}" type="datetimeFigureOut">
              <a:rPr lang="uk-UA" smtClean="0"/>
              <a:t>07.11.2023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1211974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3716F03D-31B3-4FCD-9367-154E2D11B133}" type="datetimeFigureOut">
              <a:rPr lang="uk-UA" smtClean="0"/>
              <a:t>07.11.2023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4008322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716F03D-31B3-4FCD-9367-154E2D11B133}" type="datetimeFigureOut">
              <a:rPr lang="uk-UA" smtClean="0"/>
              <a:t>07.11.2023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4124987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716F03D-31B3-4FCD-9367-154E2D11B133}" type="datetimeFigureOut">
              <a:rPr lang="uk-UA" smtClean="0"/>
              <a:t>07.11.2023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418684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716F03D-31B3-4FCD-9367-154E2D11B133}" type="datetimeFigureOut">
              <a:rPr lang="uk-UA" smtClean="0"/>
              <a:t>07.11.2023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423039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3716F03D-31B3-4FCD-9367-154E2D11B133}" type="datetimeFigureOut">
              <a:rPr lang="uk-UA" smtClean="0"/>
              <a:t>07.11.2023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51896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716F03D-31B3-4FCD-9367-154E2D11B133}" type="datetimeFigureOut">
              <a:rPr lang="uk-UA" smtClean="0"/>
              <a:t>07.11.2023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346831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913774" y="3051012"/>
            <a:ext cx="5106027"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6172200" y="3051012"/>
            <a:ext cx="5105401"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716F03D-31B3-4FCD-9367-154E2D11B133}" type="datetimeFigureOut">
              <a:rPr lang="uk-UA" smtClean="0"/>
              <a:t>07.11.2023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68101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3716F03D-31B3-4FCD-9367-154E2D11B133}" type="datetimeFigureOut">
              <a:rPr lang="uk-UA" smtClean="0"/>
              <a:t>07.11.2023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80601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716F03D-31B3-4FCD-9367-154E2D11B133}" type="datetimeFigureOut">
              <a:rPr lang="uk-UA" smtClean="0"/>
              <a:t>07.11.2023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348426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716F03D-31B3-4FCD-9367-154E2D11B133}" type="datetimeFigureOut">
              <a:rPr lang="uk-UA" smtClean="0"/>
              <a:t>07.11.2023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352354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716F03D-31B3-4FCD-9367-154E2D11B133}" type="datetimeFigureOut">
              <a:rPr lang="uk-UA" smtClean="0"/>
              <a:t>07.11.2023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86ED30D-F8AA-43E9-BE89-78A872FA92DB}" type="slidenum">
              <a:rPr lang="uk-UA" smtClean="0"/>
              <a:t>‹#›</a:t>
            </a:fld>
            <a:endParaRPr lang="uk-UA"/>
          </a:p>
        </p:txBody>
      </p:sp>
    </p:spTree>
    <p:extLst>
      <p:ext uri="{BB962C8B-B14F-4D97-AF65-F5344CB8AC3E}">
        <p14:creationId xmlns:p14="http://schemas.microsoft.com/office/powerpoint/2010/main" val="82797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716F03D-31B3-4FCD-9367-154E2D11B133}" type="datetimeFigureOut">
              <a:rPr lang="uk-UA" smtClean="0"/>
              <a:t>07.11.2023</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86ED30D-F8AA-43E9-BE89-78A872FA92DB}" type="slidenum">
              <a:rPr lang="uk-UA" smtClean="0"/>
              <a:t>‹#›</a:t>
            </a:fld>
            <a:endParaRPr lang="uk-UA"/>
          </a:p>
        </p:txBody>
      </p:sp>
    </p:spTree>
    <p:extLst>
      <p:ext uri="{BB962C8B-B14F-4D97-AF65-F5344CB8AC3E}">
        <p14:creationId xmlns:p14="http://schemas.microsoft.com/office/powerpoint/2010/main" val="336802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4D8B44-5DA1-4C7A-A726-C2D18AF21D13}"/>
              </a:ext>
            </a:extLst>
          </p:cNvPr>
          <p:cNvSpPr>
            <a:spLocks noGrp="1"/>
          </p:cNvSpPr>
          <p:nvPr>
            <p:ph type="ctrTitle"/>
          </p:nvPr>
        </p:nvSpPr>
        <p:spPr>
          <a:xfrm>
            <a:off x="492370" y="337625"/>
            <a:ext cx="5964702" cy="4037427"/>
          </a:xfrm>
        </p:spPr>
        <p:txBody>
          <a:bodyPr>
            <a:normAutofit/>
          </a:bodyPr>
          <a:lstStyle/>
          <a:p>
            <a:r>
              <a:rPr lang="uk-UA" sz="5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Фотосинтез: світлова та темнова фаза</a:t>
            </a:r>
            <a:endParaRPr lang="uk-UA" sz="28700" b="1" dirty="0">
              <a:effectLst>
                <a:outerShdw blurRad="38100" dist="38100" dir="2700000" algn="tl">
                  <a:srgbClr val="000000">
                    <a:alpha val="43137"/>
                  </a:srgbClr>
                </a:outerShdw>
              </a:effectLst>
            </a:endParaRPr>
          </a:p>
        </p:txBody>
      </p:sp>
      <p:pic>
        <p:nvPicPr>
          <p:cNvPr id="7" name="Рисунок 6">
            <a:extLst>
              <a:ext uri="{FF2B5EF4-FFF2-40B4-BE49-F238E27FC236}">
                <a16:creationId xmlns:a16="http://schemas.microsoft.com/office/drawing/2014/main" xmlns="" id="{9E094452-F54D-448E-BD33-15BBDF6C3A5C}"/>
              </a:ext>
            </a:extLst>
          </p:cNvPr>
          <p:cNvPicPr>
            <a:picLocks noChangeAspect="1"/>
          </p:cNvPicPr>
          <p:nvPr/>
        </p:nvPicPr>
        <p:blipFill rotWithShape="1">
          <a:blip r:embed="rId2"/>
          <a:srcRect l="64500" t="37737" r="24077" b="35268"/>
          <a:stretch/>
        </p:blipFill>
        <p:spPr>
          <a:xfrm>
            <a:off x="7066670" y="189247"/>
            <a:ext cx="4876800" cy="6479505"/>
          </a:xfrm>
          <a:prstGeom prst="rect">
            <a:avLst/>
          </a:prstGeom>
        </p:spPr>
      </p:pic>
    </p:spTree>
    <p:extLst>
      <p:ext uri="{BB962C8B-B14F-4D97-AF65-F5344CB8AC3E}">
        <p14:creationId xmlns:p14="http://schemas.microsoft.com/office/powerpoint/2010/main" val="306753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CC5379-093B-487A-BAD2-36C49221FFE1}"/>
              </a:ext>
            </a:extLst>
          </p:cNvPr>
          <p:cNvSpPr>
            <a:spLocks noGrp="1"/>
          </p:cNvSpPr>
          <p:nvPr>
            <p:ph type="title"/>
          </p:nvPr>
        </p:nvSpPr>
        <p:spPr>
          <a:xfrm>
            <a:off x="913775" y="1"/>
            <a:ext cx="10364451" cy="1066800"/>
          </a:xfrm>
        </p:spPr>
        <p:txBody>
          <a:bodyPr>
            <a:normAutofit/>
          </a:bodyPr>
          <a:lstStyle/>
          <a:p>
            <a: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темн</a:t>
            </a:r>
            <a:r>
              <a:rPr lang="uk-UA" sz="40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ова фаза фотосинтезу</a:t>
            </a:r>
            <a:endParaRPr lang="uk-UA" sz="4000" dirty="0"/>
          </a:p>
        </p:txBody>
      </p:sp>
      <p:sp>
        <p:nvSpPr>
          <p:cNvPr id="3" name="Місце для вмісту 2">
            <a:extLst>
              <a:ext uri="{FF2B5EF4-FFF2-40B4-BE49-F238E27FC236}">
                <a16:creationId xmlns:a16="http://schemas.microsoft.com/office/drawing/2014/main" xmlns="" id="{E0EC04BE-64AA-4871-B10B-E16A99357159}"/>
              </a:ext>
            </a:extLst>
          </p:cNvPr>
          <p:cNvSpPr>
            <a:spLocks noGrp="1"/>
          </p:cNvSpPr>
          <p:nvPr>
            <p:ph sz="quarter" idx="13"/>
          </p:nvPr>
        </p:nvSpPr>
        <p:spPr>
          <a:xfrm>
            <a:off x="0" y="914400"/>
            <a:ext cx="12192000" cy="6049108"/>
          </a:xfrm>
        </p:spPr>
        <p:txBody>
          <a:bodyPr/>
          <a:lstStyle/>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Темнова фаза фотосинтезу відбувається в стромі хлоропластів.</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Сукупність реакцій, які задіяні в цьому процесі, називається циклом Кальвіна. В них за участі вуглекислого газу, що надходить ззовні, та продуктів світлової фази фотосинтезу НАДФ•Н</a:t>
            </a:r>
            <a:r>
              <a:rPr lang="uk-UA" sz="18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і АТФ утворюються молекули глюкози. </a:t>
            </a:r>
          </a:p>
          <a:p>
            <a:pPr marL="0" indent="0">
              <a:buNone/>
            </a:pPr>
            <a:endPar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uk-UA" b="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Кисень – побічний продукт</a:t>
            </a:r>
          </a:p>
          <a:p>
            <a:pPr marL="0" indent="0">
              <a:buNone/>
            </a:pPr>
            <a:endPar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uk-UA" b="1"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Сумарне рівняння фотосинтезу:</a:t>
            </a:r>
          </a:p>
          <a:p>
            <a:pPr marL="0" indent="0">
              <a:buNone/>
            </a:pPr>
            <a:endPar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Ця фаза називається </a:t>
            </a:r>
            <a:r>
              <a:rPr lang="uk-UA" b="1" i="0" u="sng"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темновою </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тому, що </a:t>
            </a:r>
            <a:r>
              <a:rPr lang="uk-UA"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відбувається в темряві</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У більшості рослин вона відбувається вдень. Така назва означає лише те, що </a:t>
            </a:r>
            <a:r>
              <a:rPr lang="uk-UA"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світло безпосередньо не бере в ній участі. </a:t>
            </a:r>
            <a:r>
              <a:rPr lang="uk-UA" i="1" dirty="0">
                <a:solidFill>
                  <a:srgbClr val="FF0000"/>
                </a:solidFill>
              </a:rPr>
              <a:t/>
            </a:r>
            <a:br>
              <a:rPr lang="uk-UA" i="1" dirty="0">
                <a:solidFill>
                  <a:srgbClr val="FF0000"/>
                </a:solidFill>
              </a:rPr>
            </a:br>
            <a:endParaRPr lang="uk-UA" i="1" dirty="0">
              <a:solidFill>
                <a:srgbClr val="FF0000"/>
              </a:solidFill>
            </a:endParaRPr>
          </a:p>
        </p:txBody>
      </p:sp>
      <p:pic>
        <p:nvPicPr>
          <p:cNvPr id="7" name="Рисунок 6">
            <a:extLst>
              <a:ext uri="{FF2B5EF4-FFF2-40B4-BE49-F238E27FC236}">
                <a16:creationId xmlns:a16="http://schemas.microsoft.com/office/drawing/2014/main" xmlns="" id="{4A16C2F6-74EA-4D9A-8D37-65B958050D2D}"/>
              </a:ext>
            </a:extLst>
          </p:cNvPr>
          <p:cNvPicPr>
            <a:picLocks noChangeAspect="1"/>
          </p:cNvPicPr>
          <p:nvPr/>
        </p:nvPicPr>
        <p:blipFill rotWithShape="1">
          <a:blip r:embed="rId2"/>
          <a:srcRect l="38423" t="43895" r="33769" b="53026"/>
          <a:stretch/>
        </p:blipFill>
        <p:spPr>
          <a:xfrm>
            <a:off x="309491" y="2532185"/>
            <a:ext cx="9716944" cy="604791"/>
          </a:xfrm>
          <a:prstGeom prst="rect">
            <a:avLst/>
          </a:prstGeom>
        </p:spPr>
      </p:pic>
      <p:pic>
        <p:nvPicPr>
          <p:cNvPr id="9" name="Рисунок 8">
            <a:extLst>
              <a:ext uri="{FF2B5EF4-FFF2-40B4-BE49-F238E27FC236}">
                <a16:creationId xmlns:a16="http://schemas.microsoft.com/office/drawing/2014/main" xmlns="" id="{6EE66CF6-E677-443D-B873-A90CC36A7877}"/>
              </a:ext>
            </a:extLst>
          </p:cNvPr>
          <p:cNvPicPr>
            <a:picLocks noChangeAspect="1"/>
          </p:cNvPicPr>
          <p:nvPr/>
        </p:nvPicPr>
        <p:blipFill rotWithShape="1">
          <a:blip r:embed="rId3"/>
          <a:srcRect l="44077" t="66976" r="38384" b="30041"/>
          <a:stretch/>
        </p:blipFill>
        <p:spPr>
          <a:xfrm>
            <a:off x="309491" y="3512838"/>
            <a:ext cx="6133512" cy="608525"/>
          </a:xfrm>
          <a:prstGeom prst="rect">
            <a:avLst/>
          </a:prstGeom>
        </p:spPr>
      </p:pic>
      <p:pic>
        <p:nvPicPr>
          <p:cNvPr id="11" name="Рисунок 10">
            <a:extLst>
              <a:ext uri="{FF2B5EF4-FFF2-40B4-BE49-F238E27FC236}">
                <a16:creationId xmlns:a16="http://schemas.microsoft.com/office/drawing/2014/main" xmlns="" id="{23BC0C2D-DA91-4A4A-929E-69A4DBAABAD1}"/>
              </a:ext>
            </a:extLst>
          </p:cNvPr>
          <p:cNvPicPr>
            <a:picLocks noChangeAspect="1"/>
          </p:cNvPicPr>
          <p:nvPr/>
        </p:nvPicPr>
        <p:blipFill rotWithShape="1">
          <a:blip r:embed="rId4"/>
          <a:srcRect l="44309" t="72832" r="38499" b="23884"/>
          <a:stretch/>
        </p:blipFill>
        <p:spPr>
          <a:xfrm>
            <a:off x="309491" y="4497225"/>
            <a:ext cx="5936564" cy="637483"/>
          </a:xfrm>
          <a:prstGeom prst="rect">
            <a:avLst/>
          </a:prstGeom>
        </p:spPr>
      </p:pic>
    </p:spTree>
    <p:extLst>
      <p:ext uri="{BB962C8B-B14F-4D97-AF65-F5344CB8AC3E}">
        <p14:creationId xmlns:p14="http://schemas.microsoft.com/office/powerpoint/2010/main" val="129207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FB44A9D9-7ED7-472F-99B1-2631B1E767A1}"/>
              </a:ext>
            </a:extLst>
          </p:cNvPr>
          <p:cNvSpPr>
            <a:spLocks noGrp="1"/>
          </p:cNvSpPr>
          <p:nvPr>
            <p:ph sz="quarter" idx="13"/>
          </p:nvPr>
        </p:nvSpPr>
        <p:spPr>
          <a:xfrm>
            <a:off x="0" y="393895"/>
            <a:ext cx="6724358" cy="6949439"/>
          </a:xfrm>
        </p:spPr>
        <p:txBody>
          <a:bodyPr>
            <a:normAutofit/>
          </a:bodyPr>
          <a:lstStyle/>
          <a:p>
            <a:r>
              <a:rPr lang="ru-RU" sz="2400" b="1" i="0" dirty="0">
                <a:solidFill>
                  <a:srgbClr val="0081C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світлова фаза </a:t>
            </a:r>
            <a:r>
              <a:rPr lang="ru-RU"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сукупність процесів, які забезпечують утворення молекулярного кисню, атомарного водню та АТФ за рахунок світлової енергії.</a:t>
            </a:r>
            <a:r>
              <a:rPr lang="ru-R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endParaRPr lang="ru-R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uk-UA" sz="2400" b="1" i="0" dirty="0">
                <a:solidFill>
                  <a:srgbClr val="0081C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темнова фаза </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сукупність циклічних реакцій, які завдяки хімічній енергії АТФ забезпечують утворення глюкози з використанням вуглекислого газу, що є джерелом Карбону, та води, що є джерелом Гідрогену.</a:t>
            </a:r>
            <a:r>
              <a:rPr lang="uk-U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p:txBody>
      </p:sp>
      <p:pic>
        <p:nvPicPr>
          <p:cNvPr id="5" name="Рисунок 4">
            <a:extLst>
              <a:ext uri="{FF2B5EF4-FFF2-40B4-BE49-F238E27FC236}">
                <a16:creationId xmlns:a16="http://schemas.microsoft.com/office/drawing/2014/main" xmlns="" id="{49C7FC16-D7BD-4989-BFF8-93129089B17F}"/>
              </a:ext>
            </a:extLst>
          </p:cNvPr>
          <p:cNvPicPr>
            <a:picLocks noChangeAspect="1"/>
          </p:cNvPicPr>
          <p:nvPr/>
        </p:nvPicPr>
        <p:blipFill rotWithShape="1">
          <a:blip r:embed="rId2"/>
          <a:srcRect l="53423" t="41021" r="24308" b="23411"/>
          <a:stretch/>
        </p:blipFill>
        <p:spPr>
          <a:xfrm>
            <a:off x="6611083" y="591721"/>
            <a:ext cx="5580917" cy="5674557"/>
          </a:xfrm>
          <a:prstGeom prst="rect">
            <a:avLst/>
          </a:prstGeom>
        </p:spPr>
      </p:pic>
    </p:spTree>
    <p:extLst>
      <p:ext uri="{BB962C8B-B14F-4D97-AF65-F5344CB8AC3E}">
        <p14:creationId xmlns:p14="http://schemas.microsoft.com/office/powerpoint/2010/main" val="232458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F424F1-A111-47BD-BE59-1A5CF4596011}"/>
              </a:ext>
            </a:extLst>
          </p:cNvPr>
          <p:cNvSpPr>
            <a:spLocks noGrp="1"/>
          </p:cNvSpPr>
          <p:nvPr>
            <p:ph type="title"/>
          </p:nvPr>
        </p:nvSpPr>
        <p:spPr>
          <a:xfrm>
            <a:off x="913775" y="1"/>
            <a:ext cx="10364451" cy="1364565"/>
          </a:xfrm>
        </p:spPr>
        <p:txBody>
          <a:bodyPr>
            <a:normAutofit/>
          </a:bodyPr>
          <a:lstStyle/>
          <a:p>
            <a:r>
              <a:rPr lang="uk-UA"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планетарна роль фотосинтезу</a:t>
            </a:r>
            <a: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Місце для вмісту 2">
            <a:extLst>
              <a:ext uri="{FF2B5EF4-FFF2-40B4-BE49-F238E27FC236}">
                <a16:creationId xmlns:a16="http://schemas.microsoft.com/office/drawing/2014/main" xmlns="" id="{D5A3E062-31B5-4BED-8621-4676265252E1}"/>
              </a:ext>
            </a:extLst>
          </p:cNvPr>
          <p:cNvSpPr>
            <a:spLocks noGrp="1"/>
          </p:cNvSpPr>
          <p:nvPr>
            <p:ph sz="quarter" idx="13"/>
          </p:nvPr>
        </p:nvSpPr>
        <p:spPr>
          <a:xfrm>
            <a:off x="0" y="689318"/>
            <a:ext cx="12379569" cy="6168682"/>
          </a:xfrm>
        </p:spPr>
        <p:txBody>
          <a:bodyPr>
            <a:normAutofit/>
          </a:bodyPr>
          <a:lstStyle/>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Процес фотосинтезу є основним способом утворення органічних речовин на нашій планеті. </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рік фотосинтезуючі організми утворюють понад 150 млрд тонн органічних речовин. </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Фотосинтез також забезпечує надходження в атмосферу кисню (щорічно до</a:t>
            </a:r>
            <a:b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 млрд тонн), який живі організми використовують у процесах</a:t>
            </a:r>
            <a:b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дихання.</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Наслідком фотосинтезу стало формування великої кількості корисних копалин.</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Ще один наслідок фотосинтезу — озоновий шар. Він являє собою тонкий прошарок нашої атмосфери, що утворюється з кисню під дією сонячного випромінювання. Наявність цього шару різко знижує кількість ультрафіолетових променів, які надходять до поверхні планети. Це вберігає живі організми від можливих негативних наслідків (суттєво знижує ризик пошкодження молекул ДНК у клітинах)</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p:txBody>
      </p:sp>
    </p:spTree>
    <p:extLst>
      <p:ext uri="{BB962C8B-B14F-4D97-AF65-F5344CB8AC3E}">
        <p14:creationId xmlns:p14="http://schemas.microsoft.com/office/powerpoint/2010/main" val="2002417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D351A1-C5ED-4E35-B756-6EBAA82407FC}"/>
              </a:ext>
            </a:extLst>
          </p:cNvPr>
          <p:cNvSpPr>
            <a:spLocks noGrp="1"/>
          </p:cNvSpPr>
          <p:nvPr>
            <p:ph type="title"/>
          </p:nvPr>
        </p:nvSpPr>
        <p:spPr>
          <a:xfrm>
            <a:off x="0" y="1"/>
            <a:ext cx="12191999" cy="1730325"/>
          </a:xfrm>
        </p:spPr>
        <p:txBody>
          <a:bodyPr>
            <a:normAutofit fontScale="90000"/>
          </a:bodyPr>
          <a:lstStyle/>
          <a:p>
            <a:r>
              <a:rPr lang="uk-UA"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планетарна роль </a:t>
            </a:r>
            <a:r>
              <a:rPr lang="uk-UA" sz="40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клітинного</a:t>
            </a:r>
            <a:br>
              <a:rPr lang="uk-UA" sz="40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40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дихання</a:t>
            </a:r>
            <a: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2000" dirty="0"/>
              <a:t/>
            </a:r>
            <a:br>
              <a:rPr lang="uk-UA" sz="2000" dirty="0"/>
            </a:br>
            <a:endParaRPr lang="uk-UA" sz="4000" dirty="0"/>
          </a:p>
        </p:txBody>
      </p:sp>
      <p:sp>
        <p:nvSpPr>
          <p:cNvPr id="3" name="Місце для вмісту 2">
            <a:extLst>
              <a:ext uri="{FF2B5EF4-FFF2-40B4-BE49-F238E27FC236}">
                <a16:creationId xmlns:a16="http://schemas.microsoft.com/office/drawing/2014/main" xmlns="" id="{086A923A-60E4-4C58-A68B-8FECCDA4FDDC}"/>
              </a:ext>
            </a:extLst>
          </p:cNvPr>
          <p:cNvSpPr>
            <a:spLocks noGrp="1"/>
          </p:cNvSpPr>
          <p:nvPr>
            <p:ph sz="quarter" idx="13"/>
          </p:nvPr>
        </p:nvSpPr>
        <p:spPr>
          <a:xfrm>
            <a:off x="98474" y="1097280"/>
            <a:ext cx="12093526" cy="5964702"/>
          </a:xfrm>
        </p:spPr>
        <p:txBody>
          <a:bodyPr/>
          <a:lstStyle/>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завдяки клітинному диханню живим організмам вдається підтримувати високий рівень життєдіяльності. Наприклад, воно дозволяє тюленям і білим</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ведмедям виробляти достатньо тепла, щоб виживати в суворих умовах Арктики.</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Зелені рослини безперервно виробляють кисень, і підтримувати його вміст в атмосфері на потрібному рівні можливо тільки завдяки процесам клітинного дихання. </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Якщо рівновага між виробництвом та споживанням кисню порушиться, то це може призвести до катастрофічних наслідків для всієї планети. </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Як нестача, так і надлишок кисню в атмосфері призведе до масової загибелі організмів. Його нестача буде причиною задухи, а надлишок спричинить кисневе отруєння організмів.</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r>
              <a:rPr lang="uk-UA" dirty="0"/>
              <a:t/>
            </a:r>
            <a:br>
              <a:rPr lang="uk-UA" dirty="0"/>
            </a:br>
            <a:endParaRPr lang="uk-UA" dirty="0"/>
          </a:p>
        </p:txBody>
      </p:sp>
    </p:spTree>
    <p:extLst>
      <p:ext uri="{BB962C8B-B14F-4D97-AF65-F5344CB8AC3E}">
        <p14:creationId xmlns:p14="http://schemas.microsoft.com/office/powerpoint/2010/main" val="375726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F4DECB-FB32-47F3-A1CB-F96786D73AF0}"/>
              </a:ext>
            </a:extLst>
          </p:cNvPr>
          <p:cNvSpPr>
            <a:spLocks noGrp="1"/>
          </p:cNvSpPr>
          <p:nvPr>
            <p:ph type="title"/>
          </p:nvPr>
        </p:nvSpPr>
        <p:spPr>
          <a:xfrm>
            <a:off x="0" y="1"/>
            <a:ext cx="6400799" cy="6857999"/>
          </a:xfrm>
        </p:spPr>
        <p:txBody>
          <a:bodyPr>
            <a:normAutofit/>
          </a:bodyPr>
          <a:lstStyle/>
          <a:p>
            <a:r>
              <a:rPr lang="ru-RU" sz="40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Взаємозв’язок фотосинтезу та</a:t>
            </a:r>
            <a:br>
              <a:rPr lang="ru-RU" sz="40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40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клітинного дихання</a:t>
            </a:r>
            <a:r>
              <a:rPr lang="ru-R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a:t/>
            </a:r>
            <a:br>
              <a:rPr lang="ru-RU" dirty="0"/>
            </a:br>
            <a:endParaRPr lang="uk-UA" dirty="0"/>
          </a:p>
        </p:txBody>
      </p:sp>
      <p:pic>
        <p:nvPicPr>
          <p:cNvPr id="5" name="Місце для вмісту 4">
            <a:extLst>
              <a:ext uri="{FF2B5EF4-FFF2-40B4-BE49-F238E27FC236}">
                <a16:creationId xmlns:a16="http://schemas.microsoft.com/office/drawing/2014/main" xmlns="" id="{E54AEFF6-2C7C-4CF7-8822-BCF019FCE02B}"/>
              </a:ext>
            </a:extLst>
          </p:cNvPr>
          <p:cNvPicPr>
            <a:picLocks noGrp="1" noChangeAspect="1"/>
          </p:cNvPicPr>
          <p:nvPr>
            <p:ph sz="quarter" idx="13"/>
          </p:nvPr>
        </p:nvPicPr>
        <p:blipFill rotWithShape="1">
          <a:blip r:embed="rId2"/>
          <a:srcRect l="30521" t="33211" r="47767" b="11999"/>
          <a:stretch/>
        </p:blipFill>
        <p:spPr>
          <a:xfrm>
            <a:off x="6597749" y="1"/>
            <a:ext cx="5233179" cy="6858000"/>
          </a:xfrm>
        </p:spPr>
      </p:pic>
    </p:spTree>
    <p:extLst>
      <p:ext uri="{BB962C8B-B14F-4D97-AF65-F5344CB8AC3E}">
        <p14:creationId xmlns:p14="http://schemas.microsoft.com/office/powerpoint/2010/main" val="201702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C91A85-6EFB-4654-ABBA-7EDC75D4A192}"/>
              </a:ext>
            </a:extLst>
          </p:cNvPr>
          <p:cNvSpPr>
            <a:spLocks noGrp="1"/>
          </p:cNvSpPr>
          <p:nvPr>
            <p:ph type="title"/>
          </p:nvPr>
        </p:nvSpPr>
        <p:spPr>
          <a:xfrm>
            <a:off x="0" y="1"/>
            <a:ext cx="12191999" cy="1828799"/>
          </a:xfrm>
        </p:spPr>
        <p:txBody>
          <a:bodyPr>
            <a:noAutofit/>
          </a:bodyPr>
          <a:lstStyle/>
          <a:p>
            <a:r>
              <a:rPr lang="ru-RU"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ПОРІВНЯЛЬНА ХАРАКТЕРИСТИКА ФОТОСИНТЕЗУ І АЕРОБНОГО ДИХАННЯ</a:t>
            </a:r>
            <a:r>
              <a:rPr lang="ru-R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Місце для вмісту 4">
            <a:extLst>
              <a:ext uri="{FF2B5EF4-FFF2-40B4-BE49-F238E27FC236}">
                <a16:creationId xmlns:a16="http://schemas.microsoft.com/office/drawing/2014/main" xmlns="" id="{8907CC1F-E40B-480A-BE2E-4E55D41F1014}"/>
              </a:ext>
            </a:extLst>
          </p:cNvPr>
          <p:cNvPicPr>
            <a:picLocks noGrp="1" noChangeAspect="1"/>
          </p:cNvPicPr>
          <p:nvPr>
            <p:ph sz="quarter" idx="13"/>
          </p:nvPr>
        </p:nvPicPr>
        <p:blipFill rotWithShape="1">
          <a:blip r:embed="rId2"/>
          <a:srcRect l="25541" t="43494" r="28843" b="20676"/>
          <a:stretch/>
        </p:blipFill>
        <p:spPr>
          <a:xfrm>
            <a:off x="140677" y="1431376"/>
            <a:ext cx="11929403" cy="5267971"/>
          </a:xfrm>
        </p:spPr>
      </p:pic>
    </p:spTree>
    <p:extLst>
      <p:ext uri="{BB962C8B-B14F-4D97-AF65-F5344CB8AC3E}">
        <p14:creationId xmlns:p14="http://schemas.microsoft.com/office/powerpoint/2010/main" val="368697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46D17A-6BBD-47B7-A61E-61F38D15142D}"/>
              </a:ext>
            </a:extLst>
          </p:cNvPr>
          <p:cNvSpPr>
            <a:spLocks noGrp="1"/>
          </p:cNvSpPr>
          <p:nvPr>
            <p:ph type="title"/>
          </p:nvPr>
        </p:nvSpPr>
        <p:spPr>
          <a:xfrm>
            <a:off x="1" y="1"/>
            <a:ext cx="11278226" cy="1308294"/>
          </a:xfrm>
        </p:spPr>
        <p:txBody>
          <a:bodyPr/>
          <a:lstStyle/>
          <a:p>
            <a:r>
              <a:rPr lang="uk-UA" sz="4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Схема фотосинтезу</a:t>
            </a:r>
            <a:r>
              <a:rPr lang="uk-UA"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p:txBody>
      </p:sp>
      <p:pic>
        <p:nvPicPr>
          <p:cNvPr id="5" name="Місце для вмісту 4">
            <a:extLst>
              <a:ext uri="{FF2B5EF4-FFF2-40B4-BE49-F238E27FC236}">
                <a16:creationId xmlns:a16="http://schemas.microsoft.com/office/drawing/2014/main" xmlns="" id="{1A551B5B-4EE7-46FE-8D0F-DF17983CF7FA}"/>
              </a:ext>
            </a:extLst>
          </p:cNvPr>
          <p:cNvPicPr>
            <a:picLocks noGrp="1" noChangeAspect="1"/>
          </p:cNvPicPr>
          <p:nvPr>
            <p:ph sz="quarter" idx="13"/>
          </p:nvPr>
        </p:nvPicPr>
        <p:blipFill rotWithShape="1">
          <a:blip r:embed="rId2"/>
          <a:srcRect l="31949" t="32898" r="35593" b="26198"/>
          <a:stretch/>
        </p:blipFill>
        <p:spPr>
          <a:xfrm>
            <a:off x="913773" y="700751"/>
            <a:ext cx="10551396" cy="6179609"/>
          </a:xfrm>
        </p:spPr>
      </p:pic>
    </p:spTree>
    <p:extLst>
      <p:ext uri="{BB962C8B-B14F-4D97-AF65-F5344CB8AC3E}">
        <p14:creationId xmlns:p14="http://schemas.microsoft.com/office/powerpoint/2010/main" val="107916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CA0BD550-FFFD-4896-9FD4-58CE575F2128}"/>
              </a:ext>
            </a:extLst>
          </p:cNvPr>
          <p:cNvSpPr>
            <a:spLocks noGrp="1"/>
          </p:cNvSpPr>
          <p:nvPr>
            <p:ph sz="quarter" idx="13"/>
          </p:nvPr>
        </p:nvSpPr>
        <p:spPr>
          <a:xfrm>
            <a:off x="0" y="0"/>
            <a:ext cx="7695027" cy="7160455"/>
          </a:xfrm>
        </p:spPr>
        <p:txBody>
          <a:bodyPr>
            <a:normAutofit lnSpcReduction="10000"/>
          </a:bodyPr>
          <a:lstStyle/>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Фотосинтез відбувається у хлоропластах і складається з двох фаз – світлової і темнової.</a:t>
            </a:r>
          </a:p>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 ході світлової фази кванти світла вловлюються пігментом хлорофілом, і їхня енергія використовується для синтезу АТФ.</a:t>
            </a:r>
          </a:p>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 темновій фазі фотосинтезу за рахунок АТФ та інших продуктів світлової фази відбувається фіксація молекул СО2 і утворюються молекули глюкози. </a:t>
            </a:r>
          </a:p>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Живі організми в процесі фотосинтезу кисень виробляють, а в ході клітинного дихання — споживають. </a:t>
            </a:r>
          </a:p>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Разом ці процеси забезпечують сприятливі умови для існування на Землі живих організмів.</a:t>
            </a:r>
            <a:r>
              <a:rPr lang="uk-UA"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p:txBody>
      </p:sp>
      <p:pic>
        <p:nvPicPr>
          <p:cNvPr id="4" name="Рисунок 3">
            <a:extLst>
              <a:ext uri="{FF2B5EF4-FFF2-40B4-BE49-F238E27FC236}">
                <a16:creationId xmlns:a16="http://schemas.microsoft.com/office/drawing/2014/main" xmlns="" id="{E78993DF-F8E4-4241-B166-68493110B759}"/>
              </a:ext>
            </a:extLst>
          </p:cNvPr>
          <p:cNvPicPr>
            <a:picLocks noChangeAspect="1"/>
          </p:cNvPicPr>
          <p:nvPr/>
        </p:nvPicPr>
        <p:blipFill rotWithShape="1">
          <a:blip r:embed="rId2"/>
          <a:srcRect l="45808" t="25835" r="20846" b="18549"/>
          <a:stretch/>
        </p:blipFill>
        <p:spPr>
          <a:xfrm>
            <a:off x="7554143" y="637432"/>
            <a:ext cx="4637856" cy="5408159"/>
          </a:xfrm>
          <a:prstGeom prst="rect">
            <a:avLst/>
          </a:prstGeom>
        </p:spPr>
      </p:pic>
    </p:spTree>
    <p:extLst>
      <p:ext uri="{BB962C8B-B14F-4D97-AF65-F5344CB8AC3E}">
        <p14:creationId xmlns:p14="http://schemas.microsoft.com/office/powerpoint/2010/main" val="326730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C488BC25-F8F9-4D35-B3B6-630CEEB866F7}"/>
              </a:ext>
            </a:extLst>
          </p:cNvPr>
          <p:cNvSpPr>
            <a:spLocks noGrp="1"/>
          </p:cNvSpPr>
          <p:nvPr>
            <p:ph sz="quarter" idx="13"/>
          </p:nvPr>
        </p:nvSpPr>
        <p:spPr>
          <a:xfrm>
            <a:off x="1" y="4893"/>
            <a:ext cx="7399606" cy="6853107"/>
          </a:xfrm>
        </p:spPr>
        <p:txBody>
          <a:bodyPr>
            <a:normAutofit lnSpcReduction="10000"/>
          </a:bodyPr>
          <a:lstStyle/>
          <a:p>
            <a:r>
              <a:rPr lang="ru-RU" sz="2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того щоб забезпечити процес фотосинтезу молекулами вуглекислого газу (СО</a:t>
            </a:r>
            <a:r>
              <a:rPr lang="ru-RU"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ru-RU" sz="2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рослинам потрібно відкривати продихи на листках. </a:t>
            </a:r>
          </a:p>
          <a:p>
            <a:r>
              <a:rPr lang="ru-RU" sz="2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Але в жаркому кліматі це призводить до надмірних витрат ними води. </a:t>
            </a:r>
          </a:p>
          <a:p>
            <a:r>
              <a:rPr lang="ru-RU" sz="2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Тому рослини з родин Товстянкові й Кактусові вночі накопичують цей газ у своїх клітинах у вигляді певних сполук, а вдень використовують його для фотосинтезу. </a:t>
            </a:r>
          </a:p>
          <a:p>
            <a:r>
              <a:rPr lang="ru-RU" sz="24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Цей тип фотосинтезу має назву САМ-метаболізм (у перекладі з англійської — метаболізм за типом товстянкових).</a:t>
            </a:r>
            <a:r>
              <a:rPr lang="ru-RU"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a:t/>
            </a:r>
            <a:br>
              <a:rPr lang="ru-RU" dirty="0"/>
            </a:br>
            <a:endParaRPr lang="uk-UA" dirty="0"/>
          </a:p>
        </p:txBody>
      </p:sp>
      <p:pic>
        <p:nvPicPr>
          <p:cNvPr id="1026" name="Picture 2" descr="Толстянка – денежное дерево: посадка и уход в домашних условиях, виды и  сорта, фото">
            <a:extLst>
              <a:ext uri="{FF2B5EF4-FFF2-40B4-BE49-F238E27FC236}">
                <a16:creationId xmlns:a16="http://schemas.microsoft.com/office/drawing/2014/main" xmlns="" id="{3338F053-C4C2-4843-A272-FD1C36B4B8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929" y="112541"/>
            <a:ext cx="4787705" cy="359077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xmlns="" id="{778DCD51-9E6B-4435-8570-B7C72086B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294" y="3182228"/>
            <a:ext cx="3623603" cy="3623603"/>
          </a:xfrm>
          <a:prstGeom prst="rect">
            <a:avLst/>
          </a:prstGeom>
        </p:spPr>
      </p:pic>
    </p:spTree>
    <p:extLst>
      <p:ext uri="{BB962C8B-B14F-4D97-AF65-F5344CB8AC3E}">
        <p14:creationId xmlns:p14="http://schemas.microsoft.com/office/powerpoint/2010/main" val="2446087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xmlns="" id="{E63AC657-13E8-43C8-B9E9-5256F075AB22}"/>
              </a:ext>
            </a:extLst>
          </p:cNvPr>
          <p:cNvPicPr>
            <a:picLocks noGrp="1" noChangeAspect="1"/>
          </p:cNvPicPr>
          <p:nvPr>
            <p:ph sz="quarter" idx="13"/>
          </p:nvPr>
        </p:nvPicPr>
        <p:blipFill rotWithShape="1">
          <a:blip r:embed="rId2"/>
          <a:srcRect l="25902" t="46729" r="28827" b="33551"/>
          <a:stretch/>
        </p:blipFill>
        <p:spPr>
          <a:xfrm>
            <a:off x="0" y="1310751"/>
            <a:ext cx="12225350" cy="4034971"/>
          </a:xfrm>
        </p:spPr>
      </p:pic>
    </p:spTree>
    <p:extLst>
      <p:ext uri="{BB962C8B-B14F-4D97-AF65-F5344CB8AC3E}">
        <p14:creationId xmlns:p14="http://schemas.microsoft.com/office/powerpoint/2010/main" val="318814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0D6732-F36A-44A5-B01D-4D88B50DFE2C}"/>
              </a:ext>
            </a:extLst>
          </p:cNvPr>
          <p:cNvSpPr>
            <a:spLocks noGrp="1"/>
          </p:cNvSpPr>
          <p:nvPr>
            <p:ph type="title"/>
          </p:nvPr>
        </p:nvSpPr>
        <p:spPr>
          <a:xfrm>
            <a:off x="98475" y="1"/>
            <a:ext cx="7005710" cy="2214694"/>
          </a:xfrm>
        </p:spPr>
        <p:txBody>
          <a:bodyPr>
            <a:normAutofit/>
          </a:bodyPr>
          <a:lstStyle/>
          <a:p>
            <a: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Поняття про фотосинтез</a:t>
            </a:r>
          </a:p>
        </p:txBody>
      </p:sp>
      <p:sp>
        <p:nvSpPr>
          <p:cNvPr id="3" name="Місце для вмісту 2">
            <a:extLst>
              <a:ext uri="{FF2B5EF4-FFF2-40B4-BE49-F238E27FC236}">
                <a16:creationId xmlns:a16="http://schemas.microsoft.com/office/drawing/2014/main" xmlns="" id="{545353BC-478D-4B50-9055-F21E3CB89A15}"/>
              </a:ext>
            </a:extLst>
          </p:cNvPr>
          <p:cNvSpPr>
            <a:spLocks noGrp="1"/>
          </p:cNvSpPr>
          <p:nvPr>
            <p:ph sz="quarter" idx="13"/>
          </p:nvPr>
        </p:nvSpPr>
        <p:spPr>
          <a:xfrm>
            <a:off x="276665" y="2053882"/>
            <a:ext cx="6682225" cy="4466493"/>
          </a:xfrm>
        </p:spPr>
        <p:txBody>
          <a:bodyPr/>
          <a:lstStyle/>
          <a:p>
            <a:r>
              <a:rPr lang="uk-UA" sz="2400" b="1" i="0" dirty="0">
                <a:solidFill>
                  <a:srgbClr val="0081C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ФОТОСИНТЕЗ </a:t>
            </a:r>
            <a:r>
              <a:rPr lang="uk-UA" sz="2400" b="1" i="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24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процес утворення в клітинах фотоавтотрофних організмів органічних сполук із неорганічних з використанням світлової енергії та за участі фотосинтезуючих пігментів.</a:t>
            </a:r>
            <a:r>
              <a:rPr lang="uk-U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p:txBody>
      </p:sp>
      <p:pic>
        <p:nvPicPr>
          <p:cNvPr id="4" name="Рисунок 3">
            <a:extLst>
              <a:ext uri="{FF2B5EF4-FFF2-40B4-BE49-F238E27FC236}">
                <a16:creationId xmlns:a16="http://schemas.microsoft.com/office/drawing/2014/main" xmlns="" id="{0798BE61-3B62-46E9-9DBE-D0711F7A43D0}"/>
              </a:ext>
            </a:extLst>
          </p:cNvPr>
          <p:cNvPicPr>
            <a:picLocks noChangeAspect="1"/>
          </p:cNvPicPr>
          <p:nvPr/>
        </p:nvPicPr>
        <p:blipFill rotWithShape="1">
          <a:blip r:embed="rId2"/>
          <a:srcRect l="52269" t="35891" r="27538" b="17830"/>
          <a:stretch/>
        </p:blipFill>
        <p:spPr>
          <a:xfrm>
            <a:off x="6958890" y="337625"/>
            <a:ext cx="4956445" cy="6386879"/>
          </a:xfrm>
          <a:prstGeom prst="rect">
            <a:avLst/>
          </a:prstGeom>
        </p:spPr>
      </p:pic>
    </p:spTree>
    <p:extLst>
      <p:ext uri="{BB962C8B-B14F-4D97-AF65-F5344CB8AC3E}">
        <p14:creationId xmlns:p14="http://schemas.microsoft.com/office/powerpoint/2010/main" val="34457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4308B2F5-A7C2-49F0-84F8-4BBF983C53ED}"/>
              </a:ext>
            </a:extLst>
          </p:cNvPr>
          <p:cNvSpPr>
            <a:spLocks noGrp="1"/>
          </p:cNvSpPr>
          <p:nvPr>
            <p:ph sz="quarter" idx="13"/>
          </p:nvPr>
        </p:nvSpPr>
        <p:spPr>
          <a:xfrm>
            <a:off x="5809958" y="717452"/>
            <a:ext cx="6344526" cy="6140548"/>
          </a:xfrm>
        </p:spPr>
        <p:txBody>
          <a:bodyPr>
            <a:normAutofit/>
          </a:bodyPr>
          <a:lstStyle/>
          <a:p>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Джозеф Прістлі (1733- 1804)</a:t>
            </a:r>
          </a:p>
          <a:p>
            <a:pPr marL="0" indent="0">
              <a:buNone/>
            </a:pPr>
            <a:endPar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Дослідник, який відкрив явище фотосинтезу у 1771 </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t/>
            </a:r>
            <a:br>
              <a:rPr lang="en-US" dirty="0"/>
            </a:br>
            <a:endParaRPr lang="uk-UA" dirty="0"/>
          </a:p>
        </p:txBody>
      </p:sp>
      <p:pic>
        <p:nvPicPr>
          <p:cNvPr id="5" name="Рисунок 4">
            <a:extLst>
              <a:ext uri="{FF2B5EF4-FFF2-40B4-BE49-F238E27FC236}">
                <a16:creationId xmlns:a16="http://schemas.microsoft.com/office/drawing/2014/main" xmlns="" id="{DA913DFC-D958-4A0D-8A3D-5D165E2A1DC5}"/>
              </a:ext>
            </a:extLst>
          </p:cNvPr>
          <p:cNvPicPr>
            <a:picLocks noChangeAspect="1"/>
          </p:cNvPicPr>
          <p:nvPr/>
        </p:nvPicPr>
        <p:blipFill rotWithShape="1">
          <a:blip r:embed="rId2"/>
          <a:srcRect l="22270" t="29118" r="61692" b="35993"/>
          <a:stretch/>
        </p:blipFill>
        <p:spPr>
          <a:xfrm>
            <a:off x="558020" y="501268"/>
            <a:ext cx="4787703" cy="5855463"/>
          </a:xfrm>
          <a:prstGeom prst="rect">
            <a:avLst/>
          </a:prstGeom>
        </p:spPr>
      </p:pic>
    </p:spTree>
    <p:extLst>
      <p:ext uri="{BB962C8B-B14F-4D97-AF65-F5344CB8AC3E}">
        <p14:creationId xmlns:p14="http://schemas.microsoft.com/office/powerpoint/2010/main" val="1083006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xmlns="" id="{80A853B8-1273-426B-B7FB-18368968021C}"/>
              </a:ext>
            </a:extLst>
          </p:cNvPr>
          <p:cNvSpPr>
            <a:spLocks noGrp="1"/>
          </p:cNvSpPr>
          <p:nvPr>
            <p:ph sz="quarter" idx="13"/>
          </p:nvPr>
        </p:nvSpPr>
        <p:spPr>
          <a:xfrm>
            <a:off x="5036234" y="239152"/>
            <a:ext cx="7301132" cy="6822830"/>
          </a:xfrm>
        </p:spPr>
        <p:txBody>
          <a:bodyPr>
            <a:normAutofit/>
          </a:bodyPr>
          <a:lstStyle/>
          <a:p>
            <a:r>
              <a:rPr lang="ru-RU" sz="2800" b="1" dirty="0">
                <a:solidFill>
                  <a:srgbClr val="231F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 А. Тімірязєв (1843–1920)</a:t>
            </a:r>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uk-UA" sz="2800" b="1" dirty="0">
              <a:solidFill>
                <a:srgbClr val="231F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uk-UA" sz="2200" b="1" dirty="0">
                <a:solidFill>
                  <a:srgbClr val="231F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Климент Аркадійович Тімірязєв вважав, що зелені рослини відіграють космічну роль на планеті: </a:t>
            </a:r>
            <a:r>
              <a:rPr lang="uk-UA"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«Дайте найкращому кухареві скільки завгодно свіжого повітря, скільки завгодно сонячного світла й цілу річку чистої води і попросіть його, аби з усього цього він приготував вам цукор, крохмаль, жири й зерно, — він вирішить, що ви з нього глузуєте. Але те, що здається неймовірно фантастичним людині, без перешкод відбувається в</a:t>
            </a:r>
            <a:br>
              <a:rPr lang="uk-UA"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зелених листках рослин» </a:t>
            </a:r>
            <a:r>
              <a:rPr lang="uk-UA" dirty="0"/>
              <a:t/>
            </a:r>
            <a:br>
              <a:rPr lang="uk-UA" dirty="0"/>
            </a:br>
            <a:endParaRPr lang="uk-UA" dirty="0"/>
          </a:p>
        </p:txBody>
      </p:sp>
      <p:pic>
        <p:nvPicPr>
          <p:cNvPr id="5" name="Рисунок 4">
            <a:extLst>
              <a:ext uri="{FF2B5EF4-FFF2-40B4-BE49-F238E27FC236}">
                <a16:creationId xmlns:a16="http://schemas.microsoft.com/office/drawing/2014/main" xmlns="" id="{58E14131-58C7-4FEE-A06A-B705EC556371}"/>
              </a:ext>
            </a:extLst>
          </p:cNvPr>
          <p:cNvPicPr>
            <a:picLocks noChangeAspect="1"/>
          </p:cNvPicPr>
          <p:nvPr/>
        </p:nvPicPr>
        <p:blipFill rotWithShape="1">
          <a:blip r:embed="rId2"/>
          <a:srcRect l="32654" t="38353" r="54308" b="35993"/>
          <a:stretch/>
        </p:blipFill>
        <p:spPr>
          <a:xfrm>
            <a:off x="422030" y="1041008"/>
            <a:ext cx="4679929" cy="5176912"/>
          </a:xfrm>
          <a:prstGeom prst="rect">
            <a:avLst/>
          </a:prstGeom>
        </p:spPr>
      </p:pic>
    </p:spTree>
    <p:extLst>
      <p:ext uri="{BB962C8B-B14F-4D97-AF65-F5344CB8AC3E}">
        <p14:creationId xmlns:p14="http://schemas.microsoft.com/office/powerpoint/2010/main" val="316454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9831AD-E02D-429F-88EC-F8C66625C1E8}"/>
              </a:ext>
            </a:extLst>
          </p:cNvPr>
          <p:cNvSpPr>
            <a:spLocks noGrp="1"/>
          </p:cNvSpPr>
          <p:nvPr>
            <p:ph type="title"/>
          </p:nvPr>
        </p:nvSpPr>
        <p:spPr>
          <a:xfrm>
            <a:off x="1" y="1"/>
            <a:ext cx="12192000" cy="1491174"/>
          </a:xfrm>
        </p:spPr>
        <p:txBody>
          <a:bodyPr/>
          <a:lstStyle/>
          <a:p>
            <a:r>
              <a:rPr lang="uk-UA" sz="40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Біосферні функції фотосинтезу</a:t>
            </a:r>
            <a:r>
              <a:rPr lang="uk-UA"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p:txBody>
      </p:sp>
      <p:sp>
        <p:nvSpPr>
          <p:cNvPr id="3" name="Місце для вмісту 2">
            <a:extLst>
              <a:ext uri="{FF2B5EF4-FFF2-40B4-BE49-F238E27FC236}">
                <a16:creationId xmlns:a16="http://schemas.microsoft.com/office/drawing/2014/main" xmlns="" id="{D3BE9C78-1254-4390-BDB7-082EA3E808E0}"/>
              </a:ext>
            </a:extLst>
          </p:cNvPr>
          <p:cNvSpPr>
            <a:spLocks noGrp="1"/>
          </p:cNvSpPr>
          <p:nvPr>
            <p:ph sz="quarter" idx="13"/>
          </p:nvPr>
        </p:nvSpPr>
        <p:spPr>
          <a:xfrm>
            <a:off x="-1" y="703385"/>
            <a:ext cx="12192000" cy="6963507"/>
          </a:xfrm>
        </p:spPr>
        <p:txBody>
          <a:bodyPr>
            <a:normAutofit fontScale="85000" lnSpcReduction="10000"/>
          </a:bodyPr>
          <a:lstStyle/>
          <a:p>
            <a:r>
              <a:rPr lang="uk-UA" sz="28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Без фотосинтезу неможливе життя і це явище планетарного рівня.</a:t>
            </a:r>
          </a:p>
          <a:p>
            <a:r>
              <a:rPr lang="uk-UA" sz="28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Фотосинтез є основним джерелом біологічної енергії, завдяки якому в клітинах рослин відбувається біологічний синтез — утворення органічних речовин з неорганічних. Таким чином у біосфері накопичуються запаси біологічної речовини та енергії. </a:t>
            </a:r>
          </a:p>
          <a:p>
            <a:r>
              <a:rPr lang="uk-UA" sz="28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Тварини, поїдаючи рослини чи </a:t>
            </a:r>
            <a:r>
              <a:rPr lang="uk-UA" sz="2800" b="1" i="0"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одне одного, </a:t>
            </a:r>
            <a:r>
              <a:rPr lang="uk-UA" sz="28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так чи інакше існують за рахунок енергії, яку запасли рослини.</a:t>
            </a:r>
          </a:p>
          <a:p>
            <a:r>
              <a:rPr lang="uk-UA" sz="28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Завдяки фотосинтезу неорганічний Карбон стає складовою органічних речовин і входить до біологічного кругообігу.</a:t>
            </a:r>
          </a:p>
          <a:p>
            <a:r>
              <a:rPr lang="uk-UA" sz="2800" b="1" i="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Увесь Оксиген атмосфери і Світового океану — це також результат фотосинтезу. Завдяки вільному Оксигену з'явилось клітинне дихання, а утворення озонового шару атмосфери дозволило живим істотам вийти на суходіл.</a:t>
            </a:r>
            <a:r>
              <a:rPr lang="uk-U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r>
              <a:rPr lang="uk-UA" dirty="0"/>
              <a:t> </a:t>
            </a:r>
            <a:br>
              <a:rPr lang="uk-UA" dirty="0"/>
            </a:br>
            <a:endParaRPr lang="uk-UA" dirty="0"/>
          </a:p>
        </p:txBody>
      </p:sp>
    </p:spTree>
    <p:extLst>
      <p:ext uri="{BB962C8B-B14F-4D97-AF65-F5344CB8AC3E}">
        <p14:creationId xmlns:p14="http://schemas.microsoft.com/office/powerpoint/2010/main" val="204130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4BDD17-454F-47CA-BE67-6B2556E85BDA}"/>
              </a:ext>
            </a:extLst>
          </p:cNvPr>
          <p:cNvSpPr>
            <a:spLocks noGrp="1"/>
          </p:cNvSpPr>
          <p:nvPr>
            <p:ph type="title"/>
          </p:nvPr>
        </p:nvSpPr>
        <p:spPr>
          <a:xfrm>
            <a:off x="0" y="1"/>
            <a:ext cx="12191999" cy="1448971"/>
          </a:xfrm>
        </p:spPr>
        <p:txBody>
          <a:bodyPr>
            <a:normAutofit/>
          </a:bodyPr>
          <a:lstStyle/>
          <a:p>
            <a:r>
              <a:rPr lang="uk-UA" sz="4000" b="1" i="0" dirty="0">
                <a:solidFill>
                  <a:srgbClr val="231F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Загальна схема фотосинтезу</a:t>
            </a:r>
            <a: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3200" dirty="0"/>
              <a:t/>
            </a:r>
            <a:br>
              <a:rPr lang="uk-UA" sz="3200" dirty="0"/>
            </a:br>
            <a:endParaRPr lang="uk-UA" sz="3200" dirty="0"/>
          </a:p>
        </p:txBody>
      </p:sp>
      <p:pic>
        <p:nvPicPr>
          <p:cNvPr id="5" name="Місце для вмісту 4">
            <a:extLst>
              <a:ext uri="{FF2B5EF4-FFF2-40B4-BE49-F238E27FC236}">
                <a16:creationId xmlns:a16="http://schemas.microsoft.com/office/drawing/2014/main" xmlns="" id="{94E25B57-3C09-4DC3-89A1-6F276E15D305}"/>
              </a:ext>
            </a:extLst>
          </p:cNvPr>
          <p:cNvPicPr>
            <a:picLocks noGrp="1" noChangeAspect="1"/>
          </p:cNvPicPr>
          <p:nvPr>
            <p:ph sz="quarter" idx="13"/>
          </p:nvPr>
        </p:nvPicPr>
        <p:blipFill rotWithShape="1">
          <a:blip r:embed="rId2"/>
          <a:srcRect l="30521" t="38924" r="43450" b="30675"/>
          <a:stretch/>
        </p:blipFill>
        <p:spPr>
          <a:xfrm>
            <a:off x="0" y="1055076"/>
            <a:ext cx="6625883" cy="4350953"/>
          </a:xfrm>
        </p:spPr>
      </p:pic>
      <p:pic>
        <p:nvPicPr>
          <p:cNvPr id="7" name="Рисунок 6">
            <a:extLst>
              <a:ext uri="{FF2B5EF4-FFF2-40B4-BE49-F238E27FC236}">
                <a16:creationId xmlns:a16="http://schemas.microsoft.com/office/drawing/2014/main" xmlns="" id="{90F5803B-F4B9-4CC7-9F17-66A728F0135E}"/>
              </a:ext>
            </a:extLst>
          </p:cNvPr>
          <p:cNvPicPr>
            <a:picLocks noChangeAspect="1"/>
          </p:cNvPicPr>
          <p:nvPr/>
        </p:nvPicPr>
        <p:blipFill rotWithShape="1">
          <a:blip r:embed="rId3"/>
          <a:srcRect l="33577" t="31375" r="26154" b="24090"/>
          <a:stretch/>
        </p:blipFill>
        <p:spPr>
          <a:xfrm>
            <a:off x="5997526" y="2750235"/>
            <a:ext cx="6142686" cy="4107764"/>
          </a:xfrm>
          <a:prstGeom prst="rect">
            <a:avLst/>
          </a:prstGeom>
        </p:spPr>
      </p:pic>
    </p:spTree>
    <p:extLst>
      <p:ext uri="{BB962C8B-B14F-4D97-AF65-F5344CB8AC3E}">
        <p14:creationId xmlns:p14="http://schemas.microsoft.com/office/powerpoint/2010/main" val="275352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CA5237-1476-4E77-AE7F-0194D7E4F0F6}"/>
              </a:ext>
            </a:extLst>
          </p:cNvPr>
          <p:cNvSpPr>
            <a:spLocks noGrp="1"/>
          </p:cNvSpPr>
          <p:nvPr>
            <p:ph type="title"/>
          </p:nvPr>
        </p:nvSpPr>
        <p:spPr>
          <a:xfrm>
            <a:off x="0" y="1"/>
            <a:ext cx="12191999" cy="1266091"/>
          </a:xfrm>
        </p:spPr>
        <p:txBody>
          <a:bodyPr>
            <a:normAutofit/>
          </a:bodyPr>
          <a:lstStyle/>
          <a:p>
            <a:r>
              <a:rPr lang="uk-UA" sz="40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 відбувається фотосинтез</a:t>
            </a:r>
            <a: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4000" dirty="0"/>
              <a:t/>
            </a:r>
            <a:br>
              <a:rPr lang="uk-UA" sz="4000" dirty="0"/>
            </a:br>
            <a:endParaRPr lang="uk-UA" sz="4000" dirty="0"/>
          </a:p>
        </p:txBody>
      </p:sp>
      <p:sp>
        <p:nvSpPr>
          <p:cNvPr id="3" name="Місце для вмісту 2">
            <a:extLst>
              <a:ext uri="{FF2B5EF4-FFF2-40B4-BE49-F238E27FC236}">
                <a16:creationId xmlns:a16="http://schemas.microsoft.com/office/drawing/2014/main" xmlns="" id="{16B5A360-79B5-46C8-B092-0CBBD59D4A2A}"/>
              </a:ext>
            </a:extLst>
          </p:cNvPr>
          <p:cNvSpPr>
            <a:spLocks noGrp="1"/>
          </p:cNvSpPr>
          <p:nvPr>
            <p:ph sz="quarter" idx="13"/>
          </p:nvPr>
        </p:nvSpPr>
        <p:spPr>
          <a:xfrm>
            <a:off x="0" y="801858"/>
            <a:ext cx="12191998" cy="6879102"/>
          </a:xfrm>
        </p:spPr>
        <p:txBody>
          <a:bodyPr>
            <a:normAutofit/>
          </a:bodyPr>
          <a:lstStyle/>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Фотосинтез здійснюють як одноклітинні живі організми (ціанобактерії та водорості), так і багатоклітинні (водорості та наземні рослини).</a:t>
            </a:r>
          </a:p>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Фотосинтез може відбуватися в усіх частинах організму, що містять хлоропласти.</a:t>
            </a:r>
          </a:p>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 клітинах рослин процес фотосинтезу відбувається в хлоропластах. </a:t>
            </a:r>
          </a:p>
          <a:p>
            <a:r>
              <a:rPr lang="uk-UA" sz="2200"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Крім хлоропластів існують також інші типи пластид — хромопласти й лейкопласти. Але фотосинтез у них не відбувається.</a:t>
            </a:r>
          </a:p>
          <a:p>
            <a:r>
              <a:rPr lang="uk-UA"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 результаті фотосинтезу з вуглекислого газу (</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a:t>
            </a:r>
            <a:r>
              <a:rPr lang="en-US" sz="18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й води (</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r>
              <a:rPr lang="en-US" sz="18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b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допомогою сонячної енергії утворюються вуглеводи (</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sz="18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r>
              <a:rPr lang="en-US" sz="18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18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22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rgbClr val="FF0000"/>
                </a:solidFill>
              </a:rPr>
              <a:t/>
            </a:r>
            <a:br>
              <a:rPr lang="en-US" dirty="0">
                <a:solidFill>
                  <a:srgbClr val="FF0000"/>
                </a:solidFill>
              </a:rPr>
            </a:br>
            <a:r>
              <a:rPr lang="uk-UA" dirty="0">
                <a:solidFill>
                  <a:srgbClr val="FF0000"/>
                </a:solidFill>
              </a:rPr>
              <a:t/>
            </a:r>
            <a:br>
              <a:rPr lang="uk-UA" dirty="0">
                <a:solidFill>
                  <a:srgbClr val="FF0000"/>
                </a:solidFill>
              </a:rPr>
            </a:br>
            <a:endParaRPr lang="uk-UA" dirty="0">
              <a:solidFill>
                <a:srgbClr val="FF0000"/>
              </a:solidFill>
            </a:endParaRPr>
          </a:p>
        </p:txBody>
      </p:sp>
      <p:pic>
        <p:nvPicPr>
          <p:cNvPr id="5" name="Рисунок 4">
            <a:extLst>
              <a:ext uri="{FF2B5EF4-FFF2-40B4-BE49-F238E27FC236}">
                <a16:creationId xmlns:a16="http://schemas.microsoft.com/office/drawing/2014/main" xmlns="" id="{1F9FB765-961A-43B6-979C-DF1495C89505}"/>
              </a:ext>
            </a:extLst>
          </p:cNvPr>
          <p:cNvPicPr>
            <a:picLocks noChangeAspect="1"/>
          </p:cNvPicPr>
          <p:nvPr/>
        </p:nvPicPr>
        <p:blipFill rotWithShape="1">
          <a:blip r:embed="rId2"/>
          <a:srcRect l="32308" t="50735" r="34807" b="39277"/>
          <a:stretch/>
        </p:blipFill>
        <p:spPr>
          <a:xfrm>
            <a:off x="647114" y="5025890"/>
            <a:ext cx="10958732" cy="1621564"/>
          </a:xfrm>
          <a:prstGeom prst="rect">
            <a:avLst/>
          </a:prstGeom>
        </p:spPr>
      </p:pic>
    </p:spTree>
    <p:extLst>
      <p:ext uri="{BB962C8B-B14F-4D97-AF65-F5344CB8AC3E}">
        <p14:creationId xmlns:p14="http://schemas.microsoft.com/office/powerpoint/2010/main" val="250805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494136-75CC-4C24-85DD-F62D3EDCFEA5}"/>
              </a:ext>
            </a:extLst>
          </p:cNvPr>
          <p:cNvSpPr>
            <a:spLocks noGrp="1"/>
          </p:cNvSpPr>
          <p:nvPr>
            <p:ph type="title"/>
          </p:nvPr>
        </p:nvSpPr>
        <p:spPr>
          <a:xfrm>
            <a:off x="1" y="1"/>
            <a:ext cx="12192000" cy="1477108"/>
          </a:xfrm>
        </p:spPr>
        <p:txBody>
          <a:bodyPr/>
          <a:lstStyle/>
          <a:p>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своєю структурою хлорофіл нагадує молекулу гемоглобіну</a:t>
            </a:r>
            <a:endParaRPr lang="uk-UA" dirty="0"/>
          </a:p>
        </p:txBody>
      </p:sp>
      <p:sp>
        <p:nvSpPr>
          <p:cNvPr id="3" name="Місце для вмісту 2">
            <a:extLst>
              <a:ext uri="{FF2B5EF4-FFF2-40B4-BE49-F238E27FC236}">
                <a16:creationId xmlns:a16="http://schemas.microsoft.com/office/drawing/2014/main" xmlns="" id="{DF690679-338F-40CE-90B3-2FB162C6F753}"/>
              </a:ext>
            </a:extLst>
          </p:cNvPr>
          <p:cNvSpPr>
            <a:spLocks noGrp="1"/>
          </p:cNvSpPr>
          <p:nvPr>
            <p:ph sz="quarter" idx="13"/>
          </p:nvPr>
        </p:nvSpPr>
        <p:spPr>
          <a:xfrm>
            <a:off x="745588" y="2349306"/>
            <a:ext cx="4754880" cy="4508694"/>
          </a:xfrm>
        </p:spPr>
        <p:txBody>
          <a:bodyPr>
            <a:normAutofit/>
          </a:bodyPr>
          <a:lstStyle/>
          <a:p>
            <a:r>
              <a:rPr lang="uk-U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Молекули хлорофілу (а) та гемоглобіну (Б):</a:t>
            </a:r>
          </a:p>
          <a:p>
            <a:r>
              <a:rPr lang="uk-U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 структурні формули;</a:t>
            </a:r>
          </a:p>
          <a:p>
            <a:r>
              <a:rPr lang="uk-UA"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 масштабні моделі.</a:t>
            </a:r>
          </a:p>
        </p:txBody>
      </p:sp>
      <p:pic>
        <p:nvPicPr>
          <p:cNvPr id="4" name="Місце для вмісту 4">
            <a:extLst>
              <a:ext uri="{FF2B5EF4-FFF2-40B4-BE49-F238E27FC236}">
                <a16:creationId xmlns:a16="http://schemas.microsoft.com/office/drawing/2014/main" xmlns="" id="{2539747E-0EE3-48BB-AAA7-CB9AFA59EE77}"/>
              </a:ext>
            </a:extLst>
          </p:cNvPr>
          <p:cNvPicPr>
            <a:picLocks noChangeAspect="1"/>
          </p:cNvPicPr>
          <p:nvPr/>
        </p:nvPicPr>
        <p:blipFill rotWithShape="1">
          <a:blip r:embed="rId2"/>
          <a:srcRect l="20018" t="27002" r="58744" b="29294"/>
          <a:stretch/>
        </p:blipFill>
        <p:spPr>
          <a:xfrm>
            <a:off x="6509279" y="1162271"/>
            <a:ext cx="5448259" cy="5695729"/>
          </a:xfrm>
          <a:prstGeom prst="rect">
            <a:avLst/>
          </a:prstGeom>
        </p:spPr>
      </p:pic>
    </p:spTree>
    <p:extLst>
      <p:ext uri="{BB962C8B-B14F-4D97-AF65-F5344CB8AC3E}">
        <p14:creationId xmlns:p14="http://schemas.microsoft.com/office/powerpoint/2010/main" val="74619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3AD297-9109-40E5-BBFC-F9D563784207}"/>
              </a:ext>
            </a:extLst>
          </p:cNvPr>
          <p:cNvSpPr>
            <a:spLocks noGrp="1"/>
          </p:cNvSpPr>
          <p:nvPr>
            <p:ph type="title"/>
          </p:nvPr>
        </p:nvSpPr>
        <p:spPr>
          <a:xfrm>
            <a:off x="0" y="2"/>
            <a:ext cx="12191999" cy="1406768"/>
          </a:xfrm>
        </p:spPr>
        <p:txBody>
          <a:bodyPr>
            <a:normAutofit/>
          </a:bodyPr>
          <a:lstStyle/>
          <a:p>
            <a:r>
              <a:rPr lang="uk-UA" sz="4000" b="1"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світлова фаза фотосинтезу</a:t>
            </a:r>
            <a:r>
              <a:rPr lang="uk-U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p:txBody>
      </p:sp>
      <p:sp>
        <p:nvSpPr>
          <p:cNvPr id="3" name="Місце для вмісту 2">
            <a:extLst>
              <a:ext uri="{FF2B5EF4-FFF2-40B4-BE49-F238E27FC236}">
                <a16:creationId xmlns:a16="http://schemas.microsoft.com/office/drawing/2014/main" xmlns="" id="{FD0F10BD-1634-4E3A-B4A0-19C1E7DCDBDB}"/>
              </a:ext>
            </a:extLst>
          </p:cNvPr>
          <p:cNvSpPr>
            <a:spLocks noGrp="1"/>
          </p:cNvSpPr>
          <p:nvPr>
            <p:ph sz="quarter" idx="13"/>
          </p:nvPr>
        </p:nvSpPr>
        <p:spPr>
          <a:xfrm>
            <a:off x="112542" y="1012874"/>
            <a:ext cx="12079458" cy="7484012"/>
          </a:xfrm>
        </p:spPr>
        <p:txBody>
          <a:bodyPr>
            <a:normAutofit/>
          </a:bodyPr>
          <a:lstStyle/>
          <a:p>
            <a:r>
              <a:rPr lang="ru-RU"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 ході світлової фази спочатку кванти світла вловлюються пігментом хлорофілом, який розташований на мембранах тилакоїдів (</a:t>
            </a:r>
            <a:r>
              <a:rPr lang="uk-UA" b="1" i="0" dirty="0">
                <a:solidFill>
                  <a:srgbClr val="231F2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плоских мішечків, розташованих усередині хлоропластів). </a:t>
            </a:r>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Енергія квантів переходить до електронів, які захоплюються молекулами-переносниками. Енергія цих електронів використовується в тилакоїдах для синтезу АТФ. Втрачені електрони заміняються електронами, які утворюються в результаті розщеплення (фотолізу) води під дією світла. Сумарне рівняння фотолізу води можна представити так:</a:t>
            </a: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dirty="0"/>
              <a:t/>
            </a:r>
            <a:br>
              <a:rPr lang="uk-UA" dirty="0"/>
            </a:br>
            <a:endParaRPr lang="uk-UA" dirty="0"/>
          </a:p>
          <a:p>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Кисень виділяється як побічний продукт реакції, а протони Н+ підхоплюються молекулами-переносниками </a:t>
            </a:r>
            <a:r>
              <a:rPr lang="uk-UA"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НАДФ</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нікотинамідаденіндинуклеотидфосфат</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Приєднуючи до себе протони, вони стають акумуляторами енергії (НАДФ•Н2) і використовуються у темновій фазі для синтезу вуглеводів.</a:t>
            </a:r>
          </a:p>
          <a:p>
            <a:r>
              <a:rPr lang="uk-UA" b="1" i="0" u="sng"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Таким чином</a:t>
            </a:r>
            <a:r>
              <a:rPr lang="uk-UA" b="1" i="0" dirty="0">
                <a:solidFill>
                  <a:srgbClr val="24202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uk-UA"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результатом світлової фази фотосинтезу є утворення кисню, синтез АТФ та відновлення НАДФ. </a:t>
            </a:r>
            <a:br>
              <a:rPr lang="uk-UA"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uk-U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uk-UA" dirty="0"/>
              <a:t/>
            </a:r>
            <a:br>
              <a:rPr lang="uk-UA" dirty="0"/>
            </a:br>
            <a:endParaRPr lang="uk-UA" dirty="0"/>
          </a:p>
        </p:txBody>
      </p:sp>
      <p:pic>
        <p:nvPicPr>
          <p:cNvPr id="6" name="Рисунок 5">
            <a:extLst>
              <a:ext uri="{FF2B5EF4-FFF2-40B4-BE49-F238E27FC236}">
                <a16:creationId xmlns:a16="http://schemas.microsoft.com/office/drawing/2014/main" xmlns="" id="{68C1CC7C-D69C-4866-9721-D9F69F76B60C}"/>
              </a:ext>
            </a:extLst>
          </p:cNvPr>
          <p:cNvPicPr>
            <a:picLocks noChangeAspect="1"/>
          </p:cNvPicPr>
          <p:nvPr/>
        </p:nvPicPr>
        <p:blipFill rotWithShape="1">
          <a:blip r:embed="rId2"/>
          <a:srcRect l="25961" t="67906" r="51539" b="29016"/>
          <a:stretch/>
        </p:blipFill>
        <p:spPr>
          <a:xfrm>
            <a:off x="6288258" y="3854548"/>
            <a:ext cx="5903742" cy="604910"/>
          </a:xfrm>
          <a:prstGeom prst="rect">
            <a:avLst/>
          </a:prstGeom>
        </p:spPr>
      </p:pic>
    </p:spTree>
    <p:extLst>
      <p:ext uri="{BB962C8B-B14F-4D97-AF65-F5344CB8AC3E}">
        <p14:creationId xmlns:p14="http://schemas.microsoft.com/office/powerpoint/2010/main" val="1985615908"/>
      </p:ext>
    </p:extLst>
  </p:cSld>
  <p:clrMapOvr>
    <a:masterClrMapping/>
  </p:clrMapOvr>
</p:sld>
</file>

<file path=ppt/theme/theme1.xml><?xml version="1.0" encoding="utf-8"?>
<a:theme xmlns:a="http://schemas.openxmlformats.org/drawingml/2006/main" name="Краплинка">
  <a:themeElements>
    <a:clrScheme name="Краплинка">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раплинк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раплинка">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Краплинка</Template>
  <TotalTime>131</TotalTime>
  <Words>806</Words>
  <Application>Microsoft Office PowerPoint</Application>
  <PresentationFormat>Широкоэкранный</PresentationFormat>
  <Paragraphs>65</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Times New Roman</vt:lpstr>
      <vt:lpstr>Tw Cen MT</vt:lpstr>
      <vt:lpstr>Краплинка</vt:lpstr>
      <vt:lpstr>Фотосинтез: світлова та темнова фаза</vt:lpstr>
      <vt:lpstr>Поняття про фотосинтез</vt:lpstr>
      <vt:lpstr>Презентация PowerPoint</vt:lpstr>
      <vt:lpstr>Презентация PowerPoint</vt:lpstr>
      <vt:lpstr>Біосферні функції фотосинтезу  </vt:lpstr>
      <vt:lpstr>Загальна схема фотосинтезу  </vt:lpstr>
      <vt:lpstr>Де відбувається фотосинтез  </vt:lpstr>
      <vt:lpstr>За своєю структурою хлорофіл нагадує молекулу гемоглобіну</vt:lpstr>
      <vt:lpstr>світлова фаза фотосинтезу  </vt:lpstr>
      <vt:lpstr>темнова фаза фотосинтезу</vt:lpstr>
      <vt:lpstr>Презентация PowerPoint</vt:lpstr>
      <vt:lpstr>планетарна роль фотосинтезу  </vt:lpstr>
      <vt:lpstr>планетарна роль клітинного дихання  </vt:lpstr>
      <vt:lpstr>Взаємозв’язок фотосинтезу та клітинного дихання  </vt:lpstr>
      <vt:lpstr>ПОРІВНЯЛЬНА ХАРАКТЕРИСТИКА ФОТОСИНТЕЗУ І АЕРОБНОГО ДИХАННЯ  </vt:lpstr>
      <vt:lpstr>Схема фотосинтезу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Фотосинтез: світлова та темнова фаза</dc:title>
  <dc:creator>Таня</dc:creator>
  <cp:lastModifiedBy>User</cp:lastModifiedBy>
  <cp:revision>19</cp:revision>
  <dcterms:created xsi:type="dcterms:W3CDTF">2020-11-18T18:38:30Z</dcterms:created>
  <dcterms:modified xsi:type="dcterms:W3CDTF">2023-11-07T17:48:32Z</dcterms:modified>
</cp:coreProperties>
</file>