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4" r:id="rId6"/>
    <p:sldId id="260" r:id="rId7"/>
    <p:sldId id="259" r:id="rId8"/>
    <p:sldId id="262" r:id="rId9"/>
    <p:sldId id="265" r:id="rId10"/>
    <p:sldId id="267" r:id="rId11"/>
    <p:sldId id="273" r:id="rId12"/>
    <p:sldId id="269" r:id="rId13"/>
    <p:sldId id="266" r:id="rId14"/>
    <p:sldId id="268" r:id="rId15"/>
    <p:sldId id="272" r:id="rId16"/>
    <p:sldId id="271" r:id="rId17"/>
    <p:sldId id="270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ероника" initials="В" lastIdx="1" clrIdx="0">
    <p:extLst>
      <p:ext uri="{19B8F6BF-5375-455C-9EA6-DF929625EA0E}">
        <p15:presenceInfo xmlns:p15="http://schemas.microsoft.com/office/powerpoint/2012/main" userId="Вероник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6600"/>
    <a:srgbClr val="FF0066"/>
    <a:srgbClr val="33CC33"/>
    <a:srgbClr val="339966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0-25T19:25:59.820" idx="1">
    <p:pos x="10" y="10"/>
    <p:text>КОЛОНІЗАЦІЯ</p:text>
    <p:extLst>
      <p:ext uri="{C676402C-5697-4E1C-873F-D02D1690AC5C}">
        <p15:threadingInfo xmlns:p15="http://schemas.microsoft.com/office/powerpoint/2012/main" timeZoneBias="-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B90B9B-36C7-4AAA-B0B0-14A9A75447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34AA17F5-3BC4-4F21-AB39-148FA2F3BA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F7D6F69-FCFF-41EA-940F-8FE817F3D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D871E-4151-4933-810F-C5A9DCB21279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5A6F43D-3367-48CB-B2F6-B43276433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C01A42E-8133-456A-8F80-8F848A2D7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69BC9-8793-435D-AE84-85042092DFA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98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5B2725-AB0F-48A0-BA9D-9238C681B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1244E74-02F0-43D9-A7D4-D8E8E6F2D8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80B60CB-ECEC-497D-839A-E39C1C923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D871E-4151-4933-810F-C5A9DCB21279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E507D51-BC05-4927-892B-2FF997CD5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FEFD25B-D5C8-42D8-86EB-656E4A8E4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69BC9-8793-435D-AE84-85042092DFA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190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B1A9EB7F-8A69-41E9-8021-81BDF16CED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BBFD554-D578-46B4-8D93-577A4462A9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1EB5464-E9C5-4965-B2DD-47F19210D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D871E-4151-4933-810F-C5A9DCB21279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FAA0C97-2043-4B2F-842A-A8ABC0FC1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0B497DC-A5F4-4B63-A70A-67D54C2DF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69BC9-8793-435D-AE84-85042092DFA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139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AEC8A8-25DE-43C2-9D00-421F49DC2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7C62919-82FC-4F93-A5F7-EA5EB20855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AD77956-BE49-4742-9084-580D8D0F5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D871E-4151-4933-810F-C5A9DCB21279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D71F3EE-CF8D-4DB1-960E-6AC051FEE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24C616C-FD7B-45FF-AE7C-869A910D0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69BC9-8793-435D-AE84-85042092DFA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133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B5D464-3D6E-4462-9E79-F4A2AA123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673A1BB-00A8-4CE6-9C71-7D846A77D3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856CD66-745F-4D1F-B87C-5DF4FA5AB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D871E-4151-4933-810F-C5A9DCB21279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296DF07-8A11-4D5A-B559-92C5EB94A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BFC10A9-431C-487C-A5BE-857E4593E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69BC9-8793-435D-AE84-85042092DFA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127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0E3982-8A14-4E3A-A6FF-229E1747C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78C1635-C3D5-4D4F-9F6A-75F746EB76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854F9B1-6686-4CC2-8896-9000D7231D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EDE5EA8-9F52-4CF0-BADF-09C90549D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D871E-4151-4933-810F-C5A9DCB21279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B47AE0D-65B3-404E-BE7F-60BBAC94F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3C74398-210C-4DCA-8ED0-45050FF51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69BC9-8793-435D-AE84-85042092DFA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979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628C1E-0846-4854-98DC-CE03A5870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3DFC0DC-AC3D-4F99-95F2-0834C5FCC2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76096CC-F069-45A7-A17A-67341F681A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CC77E261-460E-4261-B179-5EDBEFA778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29A5CA26-F292-4F7B-A7CB-ED93B4CC95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C2BA0A5-CBBD-4125-8CBC-D64C59CCD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D871E-4151-4933-810F-C5A9DCB21279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67A9933C-3B82-4963-8762-FA0AC9682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E2BBB1D0-6D67-44E5-A450-042A6CDA6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69BC9-8793-435D-AE84-85042092DFA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85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2158B7-D516-4050-B74D-F9E5A0D44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2202724-A5C2-4182-9BEA-E5AD78A53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D871E-4151-4933-810F-C5A9DCB21279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ED671102-269A-468E-B6D4-94E65EB8E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876AA62D-D13A-43A5-81F5-B5CA14121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69BC9-8793-435D-AE84-85042092DFA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992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1B1318D8-861D-4168-8458-DBF0BFACC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D871E-4151-4933-810F-C5A9DCB21279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E63642AA-A499-4836-AEA9-0A4BE0BC5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8E96059C-9231-453A-A785-8265C0B5C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69BC9-8793-435D-AE84-85042092DFA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952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DA514A-2AE8-4CBD-82F3-99578AF92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75C0766-E1DE-4723-A1DE-24C8B3D43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01BEBEA-8E4D-4C12-BF33-EFE3D41944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AEE63B6-F4AE-4EC9-841B-90589778F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D871E-4151-4933-810F-C5A9DCB21279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246B4A4-6A44-4616-8C12-2EB277710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6CF60F0-7750-441C-A6C9-BC1B9AD05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69BC9-8793-435D-AE84-85042092DFA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267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139D89-4823-43D6-B6D4-E09DC6F1C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497C658D-1B23-4741-B907-D66B369CC3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2F2E1C0-B3C4-4F93-A4A3-567807F285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3C1FB3C-A6ED-4820-AAC4-B2B53CB43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D871E-4151-4933-810F-C5A9DCB21279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2C070D5-B04E-4170-82A3-532895075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2F39FFB-1491-46B3-A23D-0A261AE68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69BC9-8793-435D-AE84-85042092DFA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690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9E2628B9-A1B8-4E8E-9BDB-4FABE32DE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2B78B32-4B78-4FF9-9713-22A924027C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D2BAB4F-36CA-4708-AA33-906A37F8C5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D871E-4151-4933-810F-C5A9DCB21279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3AD6096-62D3-439E-81EF-C7C06BEFB3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D954D29-A045-4076-8FE3-BC558025FF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69BC9-8793-435D-AE84-85042092DFA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361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comments" Target="../comments/comment1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25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3561718-A55C-45FE-B096-6F1C1D910EEC}"/>
              </a:ext>
            </a:extLst>
          </p:cNvPr>
          <p:cNvSpPr txBox="1"/>
          <p:nvPr/>
        </p:nvSpPr>
        <p:spPr>
          <a:xfrm>
            <a:off x="524813" y="797510"/>
            <a:ext cx="5798713" cy="5262979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342900" indent="-342900" algn="ctr">
              <a:buAutoNum type="arabicPeriod"/>
            </a:pPr>
            <a:r>
              <a:rPr lang="ru-RU" sz="2400" b="1" dirty="0" err="1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/>
                </a:solidFill>
                <a:latin typeface="Arial Black" panose="020B0A04020102020204" pitchFamily="34" charset="0"/>
              </a:rPr>
              <a:t>Якими</a:t>
            </a:r>
            <a:r>
              <a:rPr lang="ru-RU" sz="2400" b="1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/>
                </a:solidFill>
                <a:latin typeface="Arial Black" panose="020B0A04020102020204" pitchFamily="34" charset="0"/>
              </a:rPr>
              <a:t>були</a:t>
            </a:r>
            <a:r>
              <a:rPr lang="ru-RU" sz="2400" b="1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/>
                </a:solidFill>
                <a:latin typeface="Arial Black" panose="020B0A04020102020204" pitchFamily="34" charset="0"/>
              </a:rPr>
              <a:t> шляхи </a:t>
            </a:r>
            <a:r>
              <a:rPr lang="ru-RU" sz="2400" b="1" dirty="0" err="1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/>
                </a:solidFill>
                <a:latin typeface="Arial Black" panose="020B0A04020102020204" pitchFamily="34" charset="0"/>
              </a:rPr>
              <a:t>переміщення</a:t>
            </a:r>
            <a:r>
              <a:rPr lang="ru-RU" sz="2400" b="1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/>
                </a:solidFill>
                <a:latin typeface="Arial Black" panose="020B0A04020102020204" pitchFamily="34" charset="0"/>
              </a:rPr>
              <a:t> і </a:t>
            </a:r>
            <a:r>
              <a:rPr lang="ru-RU" sz="2400" b="1" dirty="0" err="1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/>
                </a:solidFill>
                <a:latin typeface="Arial Black" panose="020B0A04020102020204" pitchFamily="34" charset="0"/>
              </a:rPr>
              <a:t>розселення</a:t>
            </a:r>
            <a:r>
              <a:rPr lang="ru-RU" sz="2400" b="1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/>
                </a:solidFill>
                <a:latin typeface="Arial Black" panose="020B0A04020102020204" pitchFamily="34" charset="0"/>
              </a:rPr>
              <a:t>первісних</a:t>
            </a:r>
            <a:r>
              <a:rPr lang="ru-RU" sz="2400" b="1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/>
                </a:solidFill>
                <a:latin typeface="Arial Black" panose="020B0A04020102020204" pitchFamily="34" charset="0"/>
              </a:rPr>
              <a:t> людей?</a:t>
            </a:r>
          </a:p>
          <a:p>
            <a:pPr marL="342900" indent="-342900" algn="ctr">
              <a:buAutoNum type="arabicPeriod"/>
            </a:pPr>
            <a:endParaRPr lang="ru-RU" sz="2400" b="1" dirty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accent4"/>
              </a:solidFill>
              <a:latin typeface="Arial Black" panose="020B0A04020102020204" pitchFamily="34" charset="0"/>
            </a:endParaRPr>
          </a:p>
          <a:p>
            <a:pPr marL="342900" indent="-342900" algn="ctr">
              <a:buAutoNum type="arabicPeriod" startAt="2"/>
            </a:pPr>
            <a:r>
              <a:rPr lang="ru-RU" sz="2400" b="1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/>
                </a:solidFill>
                <a:latin typeface="Arial Black" panose="020B0A04020102020204" pitchFamily="34" charset="0"/>
              </a:rPr>
              <a:t>Як природа </a:t>
            </a:r>
            <a:r>
              <a:rPr lang="ru-RU" sz="2400" b="1" dirty="0" err="1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/>
                </a:solidFill>
                <a:latin typeface="Arial Black" panose="020B0A04020102020204" pitchFamily="34" charset="0"/>
              </a:rPr>
              <a:t>впливала</a:t>
            </a:r>
            <a:r>
              <a:rPr lang="ru-RU" sz="2400" b="1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/>
                </a:solidFill>
                <a:latin typeface="Arial Black" panose="020B0A04020102020204" pitchFamily="34" charset="0"/>
              </a:rPr>
              <a:t> на </a:t>
            </a:r>
            <a:r>
              <a:rPr lang="ru-RU" sz="2400" b="1" dirty="0" err="1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/>
                </a:solidFill>
                <a:latin typeface="Arial Black" panose="020B0A04020102020204" pitchFamily="34" charset="0"/>
              </a:rPr>
              <a:t>життя</a:t>
            </a:r>
            <a:r>
              <a:rPr lang="ru-RU" sz="2400" b="1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/>
                </a:solidFill>
                <a:latin typeface="Arial Black" panose="020B0A04020102020204" pitchFamily="34" charset="0"/>
              </a:rPr>
              <a:t> і </a:t>
            </a:r>
            <a:r>
              <a:rPr lang="ru-RU" sz="2400" b="1" dirty="0" err="1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/>
                </a:solidFill>
                <a:latin typeface="Arial Black" panose="020B0A04020102020204" pitchFamily="34" charset="0"/>
              </a:rPr>
              <a:t>заняття</a:t>
            </a:r>
            <a:r>
              <a:rPr lang="ru-RU" sz="2400" b="1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/>
                </a:solidFill>
                <a:latin typeface="Arial Black" panose="020B0A04020102020204" pitchFamily="34" charset="0"/>
              </a:rPr>
              <a:t> людей? </a:t>
            </a:r>
          </a:p>
          <a:p>
            <a:pPr marL="342900" indent="-342900" algn="ctr">
              <a:buAutoNum type="arabicPeriod" startAt="2"/>
            </a:pPr>
            <a:endParaRPr lang="ru-RU" sz="2400" b="1" dirty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accent4"/>
              </a:solidFill>
              <a:latin typeface="Arial Black" panose="020B0A04020102020204" pitchFamily="34" charset="0"/>
            </a:endParaRPr>
          </a:p>
          <a:p>
            <a:pPr marL="342900" indent="-342900" algn="ctr">
              <a:buAutoNum type="arabicPeriod" startAt="2"/>
            </a:pPr>
            <a:r>
              <a:rPr lang="ru-RU" sz="2400" b="1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/>
                </a:solidFill>
                <a:latin typeface="Arial Black" panose="020B0A04020102020204" pitchFamily="34" charset="0"/>
              </a:rPr>
              <a:t>Коли </a:t>
            </a:r>
            <a:r>
              <a:rPr lang="ru-RU" sz="2400" b="1" dirty="0" err="1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/>
                </a:solidFill>
                <a:latin typeface="Arial Black" panose="020B0A04020102020204" pitchFamily="34" charset="0"/>
              </a:rPr>
              <a:t>відбулося</a:t>
            </a:r>
            <a:r>
              <a:rPr lang="ru-RU" sz="2400" b="1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/>
                </a:solidFill>
                <a:latin typeface="Arial Black" panose="020B0A04020102020204" pitchFamily="34" charset="0"/>
              </a:rPr>
              <a:t> Велике </a:t>
            </a:r>
            <a:r>
              <a:rPr lang="ru-RU" sz="2400" b="1" dirty="0" err="1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/>
                </a:solidFill>
                <a:latin typeface="Arial Black" panose="020B0A04020102020204" pitchFamily="34" charset="0"/>
              </a:rPr>
              <a:t>переселення</a:t>
            </a:r>
            <a:r>
              <a:rPr lang="ru-RU" sz="2400" b="1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/>
                </a:solidFill>
                <a:latin typeface="Arial Black" panose="020B0A04020102020204" pitchFamily="34" charset="0"/>
              </a:rPr>
              <a:t>народів</a:t>
            </a:r>
            <a:r>
              <a:rPr lang="ru-RU" sz="2400" b="1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/>
                </a:solidFill>
                <a:latin typeface="Arial Black" panose="020B0A04020102020204" pitchFamily="34" charset="0"/>
              </a:rPr>
              <a:t>? </a:t>
            </a:r>
          </a:p>
          <a:p>
            <a:pPr marL="342900" indent="-342900" algn="ctr">
              <a:buAutoNum type="arabicPeriod" startAt="2"/>
            </a:pPr>
            <a:endParaRPr lang="ru-RU" sz="2400" b="1" dirty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accent4"/>
              </a:solidFill>
              <a:latin typeface="Arial Black" panose="020B0A04020102020204" pitchFamily="34" charset="0"/>
            </a:endParaRPr>
          </a:p>
          <a:p>
            <a:pPr marL="342900" indent="-342900" algn="ctr">
              <a:buAutoNum type="arabicPeriod" startAt="2"/>
            </a:pPr>
            <a:r>
              <a:rPr lang="ru-RU" sz="2400" b="1" dirty="0" err="1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/>
                </a:solidFill>
                <a:latin typeface="Arial Black" panose="020B0A04020102020204" pitchFamily="34" charset="0"/>
              </a:rPr>
              <a:t>Якими</a:t>
            </a:r>
            <a:r>
              <a:rPr lang="ru-RU" sz="2400" b="1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/>
                </a:solidFill>
                <a:latin typeface="Arial Black" panose="020B0A04020102020204" pitchFamily="34" charset="0"/>
              </a:rPr>
              <a:t>були</a:t>
            </a:r>
            <a:r>
              <a:rPr lang="ru-RU" sz="2400" b="1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/>
                </a:solidFill>
                <a:latin typeface="Arial Black" panose="020B0A04020102020204" pitchFamily="34" charset="0"/>
              </a:rPr>
              <a:t>його</a:t>
            </a:r>
            <a:r>
              <a:rPr lang="ru-RU" sz="2400" b="1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/>
                </a:solidFill>
                <a:latin typeface="Arial Black" panose="020B0A04020102020204" pitchFamily="34" charset="0"/>
              </a:rPr>
              <a:t> причини? </a:t>
            </a:r>
          </a:p>
          <a:p>
            <a:pPr marL="342900" indent="-342900" algn="ctr">
              <a:buAutoNum type="arabicPeriod" startAt="2"/>
            </a:pPr>
            <a:endParaRPr lang="ru-RU" sz="2400" b="1" dirty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accent4"/>
              </a:solidFill>
              <a:latin typeface="Arial Black" panose="020B0A04020102020204" pitchFamily="34" charset="0"/>
            </a:endParaRPr>
          </a:p>
          <a:p>
            <a:pPr marL="342900" indent="-342900" algn="ctr">
              <a:buAutoNum type="arabicPeriod" startAt="2"/>
            </a:pPr>
            <a:r>
              <a:rPr lang="ru-RU" sz="2400" b="1" dirty="0" err="1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/>
                </a:solidFill>
                <a:latin typeface="Arial Black" panose="020B0A04020102020204" pitchFamily="34" charset="0"/>
              </a:rPr>
              <a:t>Пригадайте</a:t>
            </a:r>
            <a:r>
              <a:rPr lang="ru-RU" sz="2400" b="1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/>
                </a:solidFill>
                <a:latin typeface="Arial Black" panose="020B0A04020102020204" pitchFamily="34" charset="0"/>
              </a:rPr>
              <a:t>визначення</a:t>
            </a:r>
            <a:r>
              <a:rPr lang="ru-RU" sz="2400" b="1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/>
                </a:solidFill>
                <a:latin typeface="Arial Black" panose="020B0A04020102020204" pitchFamily="34" charset="0"/>
              </a:rPr>
              <a:t>поняття</a:t>
            </a:r>
            <a:r>
              <a:rPr lang="ru-RU" sz="2400" b="1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/>
                </a:solidFill>
                <a:latin typeface="Arial Black" panose="020B0A04020102020204" pitchFamily="34" charset="0"/>
              </a:rPr>
              <a:t> «</a:t>
            </a:r>
            <a:r>
              <a:rPr lang="ru-RU" sz="2400" b="1" dirty="0" err="1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/>
                </a:solidFill>
                <a:latin typeface="Arial Black" panose="020B0A04020102020204" pitchFamily="34" charset="0"/>
              </a:rPr>
              <a:t>міграція</a:t>
            </a:r>
            <a:r>
              <a:rPr lang="ru-RU" sz="2400" b="1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/>
                </a:solidFill>
                <a:latin typeface="Arial Black" panose="020B0A04020102020204" pitchFamily="34" charset="0"/>
              </a:rPr>
              <a:t>».</a:t>
            </a:r>
          </a:p>
        </p:txBody>
      </p:sp>
      <p:pic>
        <p:nvPicPr>
          <p:cNvPr id="1028" name="Picture 4" descr="Вопросительный Знак Вопрос Ответ - Бесплатное изображение на Pixabay">
            <a:extLst>
              <a:ext uri="{FF2B5EF4-FFF2-40B4-BE49-F238E27FC236}">
                <a16:creationId xmlns:a16="http://schemas.microsoft.com/office/drawing/2014/main" id="{A809487C-D4D4-4081-96E6-93AE2BAB5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008" y="637504"/>
            <a:ext cx="5368344" cy="5582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6192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Цікаві факти про ліс – &amp;quot;Олександрійський професійний ліцей&amp;quot;">
            <a:extLst>
              <a:ext uri="{FF2B5EF4-FFF2-40B4-BE49-F238E27FC236}">
                <a16:creationId xmlns:a16="http://schemas.microsoft.com/office/drawing/2014/main" id="{0933BEE6-3A5A-46DC-82F7-CCC65F335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01" y="2950906"/>
            <a:ext cx="5455997" cy="32714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268" name="Picture 4" descr="Дары финского леса: памятка для сборщиков ягод и грибов - eFinland.ru">
            <a:extLst>
              <a:ext uri="{FF2B5EF4-FFF2-40B4-BE49-F238E27FC236}">
                <a16:creationId xmlns:a16="http://schemas.microsoft.com/office/drawing/2014/main" id="{82466C59-146B-4F47-A2EC-24F617C99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211" y="2950906"/>
            <a:ext cx="4799088" cy="3199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A3FAEB-4E24-44DC-88D4-619282D5974C}"/>
              </a:ext>
            </a:extLst>
          </p:cNvPr>
          <p:cNvSpPr txBox="1"/>
          <p:nvPr/>
        </p:nvSpPr>
        <p:spPr>
          <a:xfrm>
            <a:off x="625065" y="532596"/>
            <a:ext cx="1089723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 err="1">
                <a:ln>
                  <a:solidFill>
                    <a:srgbClr val="006600"/>
                  </a:solidFill>
                </a:ln>
                <a:solidFill>
                  <a:srgbClr val="33CC33"/>
                </a:solidFill>
                <a:latin typeface="Arial Black" panose="020B0A04020102020204" pitchFamily="34" charset="0"/>
              </a:rPr>
              <a:t>Середньовічна</a:t>
            </a:r>
            <a:r>
              <a:rPr lang="ru-RU" sz="2800" dirty="0">
                <a:ln>
                  <a:solidFill>
                    <a:srgbClr val="006600"/>
                  </a:solidFill>
                </a:ln>
                <a:solidFill>
                  <a:srgbClr val="33CC33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ln>
                  <a:solidFill>
                    <a:srgbClr val="006600"/>
                  </a:solidFill>
                </a:ln>
                <a:solidFill>
                  <a:srgbClr val="33CC33"/>
                </a:solidFill>
                <a:latin typeface="Arial Black" panose="020B0A04020102020204" pitchFamily="34" charset="0"/>
              </a:rPr>
              <a:t>людина</a:t>
            </a:r>
            <a:r>
              <a:rPr lang="ru-RU" sz="2800" dirty="0">
                <a:ln>
                  <a:solidFill>
                    <a:srgbClr val="006600"/>
                  </a:solidFill>
                </a:ln>
                <a:solidFill>
                  <a:srgbClr val="33CC33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ln>
                  <a:solidFill>
                    <a:srgbClr val="006600"/>
                  </a:solidFill>
                </a:ln>
                <a:solidFill>
                  <a:srgbClr val="33CC33"/>
                </a:solidFill>
                <a:latin typeface="Arial Black" panose="020B0A04020102020204" pitchFamily="34" charset="0"/>
              </a:rPr>
              <a:t>вважала</a:t>
            </a:r>
            <a:r>
              <a:rPr lang="ru-RU" sz="2800" dirty="0">
                <a:ln>
                  <a:solidFill>
                    <a:srgbClr val="006600"/>
                  </a:solidFill>
                </a:ln>
                <a:solidFill>
                  <a:srgbClr val="33CC33"/>
                </a:solidFill>
                <a:latin typeface="Arial Black" panose="020B0A04020102020204" pitchFamily="34" charset="0"/>
              </a:rPr>
              <a:t> себе господарем над природою, </a:t>
            </a:r>
            <a:r>
              <a:rPr lang="ru-RU" sz="2800" dirty="0" err="1">
                <a:ln>
                  <a:solidFill>
                    <a:srgbClr val="006600"/>
                  </a:solidFill>
                </a:ln>
                <a:solidFill>
                  <a:srgbClr val="33CC33"/>
                </a:solidFill>
                <a:latin typeface="Arial Black" panose="020B0A04020102020204" pitchFamily="34" charset="0"/>
              </a:rPr>
              <a:t>що</a:t>
            </a:r>
            <a:r>
              <a:rPr lang="ru-RU" sz="2800" dirty="0">
                <a:ln>
                  <a:solidFill>
                    <a:srgbClr val="006600"/>
                  </a:solidFill>
                </a:ln>
                <a:solidFill>
                  <a:srgbClr val="33CC33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ln>
                  <a:solidFill>
                    <a:srgbClr val="006600"/>
                  </a:solidFill>
                </a:ln>
                <a:solidFill>
                  <a:srgbClr val="33CC33"/>
                </a:solidFill>
                <a:latin typeface="Arial Black" panose="020B0A04020102020204" pitchFamily="34" charset="0"/>
              </a:rPr>
              <a:t>може</a:t>
            </a:r>
            <a:r>
              <a:rPr lang="ru-RU" sz="2800" dirty="0">
                <a:ln>
                  <a:solidFill>
                    <a:srgbClr val="006600"/>
                  </a:solidFill>
                </a:ln>
                <a:solidFill>
                  <a:srgbClr val="33CC33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ln>
                  <a:solidFill>
                    <a:srgbClr val="006600"/>
                  </a:solidFill>
                </a:ln>
                <a:solidFill>
                  <a:srgbClr val="33CC33"/>
                </a:solidFill>
                <a:latin typeface="Arial Black" panose="020B0A04020102020204" pitchFamily="34" charset="0"/>
              </a:rPr>
              <a:t>безжально</a:t>
            </a:r>
            <a:r>
              <a:rPr lang="ru-RU" sz="2800" dirty="0">
                <a:ln>
                  <a:solidFill>
                    <a:srgbClr val="006600"/>
                  </a:solidFill>
                </a:ln>
                <a:solidFill>
                  <a:srgbClr val="33CC33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ln>
                  <a:solidFill>
                    <a:srgbClr val="006600"/>
                  </a:solidFill>
                </a:ln>
                <a:solidFill>
                  <a:srgbClr val="33CC33"/>
                </a:solidFill>
                <a:latin typeface="Arial Black" panose="020B0A04020102020204" pitchFamily="34" charset="0"/>
              </a:rPr>
              <a:t>використовувати</a:t>
            </a:r>
            <a:r>
              <a:rPr lang="ru-RU" sz="2800" dirty="0">
                <a:ln>
                  <a:solidFill>
                    <a:srgbClr val="006600"/>
                  </a:solidFill>
                </a:ln>
                <a:solidFill>
                  <a:srgbClr val="33CC33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ln>
                  <a:solidFill>
                    <a:srgbClr val="006600"/>
                  </a:solidFill>
                </a:ln>
                <a:solidFill>
                  <a:srgbClr val="33CC33"/>
                </a:solidFill>
                <a:latin typeface="Arial Black" panose="020B0A04020102020204" pitchFamily="34" charset="0"/>
              </a:rPr>
              <a:t>її</a:t>
            </a:r>
            <a:r>
              <a:rPr lang="ru-RU" sz="2800" dirty="0">
                <a:ln>
                  <a:solidFill>
                    <a:srgbClr val="006600"/>
                  </a:solidFill>
                </a:ln>
                <a:solidFill>
                  <a:srgbClr val="33CC33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ln>
                  <a:solidFill>
                    <a:srgbClr val="006600"/>
                  </a:solidFill>
                </a:ln>
                <a:solidFill>
                  <a:srgbClr val="33CC33"/>
                </a:solidFill>
                <a:latin typeface="Arial Black" panose="020B0A04020102020204" pitchFamily="34" charset="0"/>
              </a:rPr>
              <a:t>багатства</a:t>
            </a:r>
            <a:r>
              <a:rPr lang="ru-RU" sz="2800" dirty="0">
                <a:ln>
                  <a:solidFill>
                    <a:srgbClr val="006600"/>
                  </a:solidFill>
                </a:ln>
                <a:solidFill>
                  <a:srgbClr val="33CC33"/>
                </a:solidFill>
                <a:latin typeface="Arial Black" panose="020B0A04020102020204" pitchFamily="34" charset="0"/>
              </a:rPr>
              <a:t>, </a:t>
            </a:r>
            <a:r>
              <a:rPr lang="ru-RU" sz="2800" dirty="0" err="1">
                <a:ln>
                  <a:solidFill>
                    <a:srgbClr val="006600"/>
                  </a:solidFill>
                </a:ln>
                <a:solidFill>
                  <a:srgbClr val="33CC33"/>
                </a:solidFill>
                <a:latin typeface="Arial Black" panose="020B0A04020102020204" pitchFamily="34" charset="0"/>
              </a:rPr>
              <a:t>які</a:t>
            </a:r>
            <a:r>
              <a:rPr lang="ru-RU" sz="2800" dirty="0">
                <a:ln>
                  <a:solidFill>
                    <a:srgbClr val="006600"/>
                  </a:solidFill>
                </a:ln>
                <a:solidFill>
                  <a:srgbClr val="33CC33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ln>
                  <a:solidFill>
                    <a:srgbClr val="006600"/>
                  </a:solidFill>
                </a:ln>
                <a:solidFill>
                  <a:srgbClr val="33CC33"/>
                </a:solidFill>
                <a:latin typeface="Arial Black" panose="020B0A04020102020204" pitchFamily="34" charset="0"/>
              </a:rPr>
              <a:t>наші</a:t>
            </a:r>
            <a:r>
              <a:rPr lang="ru-RU" sz="2800" dirty="0">
                <a:ln>
                  <a:solidFill>
                    <a:srgbClr val="006600"/>
                  </a:solidFill>
                </a:ln>
                <a:solidFill>
                  <a:srgbClr val="33CC33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ln>
                  <a:solidFill>
                    <a:srgbClr val="006600"/>
                  </a:solidFill>
                </a:ln>
                <a:solidFill>
                  <a:srgbClr val="33CC33"/>
                </a:solidFill>
                <a:latin typeface="Arial Black" panose="020B0A04020102020204" pitchFamily="34" charset="0"/>
              </a:rPr>
              <a:t>пращури</a:t>
            </a:r>
            <a:r>
              <a:rPr lang="ru-RU" sz="2800" dirty="0">
                <a:ln>
                  <a:solidFill>
                    <a:srgbClr val="006600"/>
                  </a:solidFill>
                </a:ln>
                <a:solidFill>
                  <a:srgbClr val="33CC33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ln>
                  <a:solidFill>
                    <a:srgbClr val="006600"/>
                  </a:solidFill>
                </a:ln>
                <a:solidFill>
                  <a:srgbClr val="33CC33"/>
                </a:solidFill>
                <a:latin typeface="Arial Black" panose="020B0A04020102020204" pitchFamily="34" charset="0"/>
              </a:rPr>
              <a:t>вважали</a:t>
            </a:r>
            <a:r>
              <a:rPr lang="ru-RU" sz="2800" dirty="0">
                <a:ln>
                  <a:solidFill>
                    <a:srgbClr val="006600"/>
                  </a:solidFill>
                </a:ln>
                <a:solidFill>
                  <a:srgbClr val="33CC33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ln>
                  <a:solidFill>
                    <a:srgbClr val="006600"/>
                  </a:solidFill>
                </a:ln>
                <a:solidFill>
                  <a:srgbClr val="33CC33"/>
                </a:solidFill>
                <a:latin typeface="Arial Black" panose="020B0A04020102020204" pitchFamily="34" charset="0"/>
              </a:rPr>
              <a:t>невичерпними</a:t>
            </a:r>
            <a:r>
              <a:rPr lang="ru-RU" sz="2800" dirty="0">
                <a:ln>
                  <a:solidFill>
                    <a:srgbClr val="006600"/>
                  </a:solidFill>
                </a:ln>
                <a:solidFill>
                  <a:srgbClr val="33CC33"/>
                </a:solidFill>
                <a:latin typeface="Arial Black" panose="020B0A040201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1368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8A3FAEB-4E24-44DC-88D4-619282D5974C}"/>
              </a:ext>
            </a:extLst>
          </p:cNvPr>
          <p:cNvSpPr txBox="1"/>
          <p:nvPr/>
        </p:nvSpPr>
        <p:spPr>
          <a:xfrm>
            <a:off x="547792" y="1228397"/>
            <a:ext cx="4256028" cy="44012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dirty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Чинники, що впливали на кількісний склад населення Європи в епоху Середньовіччя:</a:t>
            </a:r>
          </a:p>
          <a:p>
            <a:pPr algn="ctr"/>
            <a:endParaRPr lang="uk-UA" sz="2800" dirty="0">
              <a:ln w="0">
                <a:solidFill>
                  <a:schemeClr val="accent1">
                    <a:lumMod val="50000"/>
                  </a:schemeClr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514350" indent="-514350" algn="ctr">
              <a:buAutoNum type="arabicPeriod"/>
            </a:pPr>
            <a:r>
              <a:rPr lang="uk-UA" sz="2800" dirty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Війни</a:t>
            </a:r>
          </a:p>
          <a:p>
            <a:pPr marL="514350" indent="-514350" algn="ctr">
              <a:buAutoNum type="arabicPeriod"/>
            </a:pPr>
            <a:r>
              <a:rPr lang="uk-UA" sz="2800" dirty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Голод</a:t>
            </a:r>
          </a:p>
          <a:p>
            <a:pPr marL="514350" indent="-514350" algn="ctr">
              <a:buAutoNum type="arabicPeriod"/>
            </a:pPr>
            <a:r>
              <a:rPr lang="uk-UA" sz="2800" dirty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Хвороби</a:t>
            </a:r>
            <a:endParaRPr lang="ru-RU" sz="2800" dirty="0">
              <a:ln w="0">
                <a:solidFill>
                  <a:schemeClr val="accent1">
                    <a:lumMod val="50000"/>
                  </a:schemeClr>
                </a:solidFill>
              </a:ln>
              <a:solidFill>
                <a:srgbClr val="33CC33"/>
              </a:solidFill>
              <a:latin typeface="Arial Black" panose="020B0A04020102020204" pitchFamily="34" charset="0"/>
            </a:endParaRPr>
          </a:p>
        </p:txBody>
      </p:sp>
      <p:pic>
        <p:nvPicPr>
          <p:cNvPr id="1028" name="Picture 4" descr="ня історія">
            <a:extLst>
              <a:ext uri="{FF2B5EF4-FFF2-40B4-BE49-F238E27FC236}">
                <a16:creationId xmlns:a16="http://schemas.microsoft.com/office/drawing/2014/main" id="{3F4B9C13-22DC-4A56-8FDD-CB194D29A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040" y="383001"/>
            <a:ext cx="4018074" cy="26982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ІНФЕКЦІЙНІ ХВОРОБИ, ЯК ПОКАЗНИК СОЦІАЛЬНОГО Й ЕКОНОМІЧНОГО НЕБЛАГОПОЛУЧЧЯ">
            <a:extLst>
              <a:ext uri="{FF2B5EF4-FFF2-40B4-BE49-F238E27FC236}">
                <a16:creationId xmlns:a16="http://schemas.microsoft.com/office/drawing/2014/main" id="{8D953345-ECB1-43B8-A652-B9F586738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740" y="3557790"/>
            <a:ext cx="6162675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531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В прямом эфире: как редакторы журналов сами превратились в медиа">
            <a:extLst>
              <a:ext uri="{FF2B5EF4-FFF2-40B4-BE49-F238E27FC236}">
                <a16:creationId xmlns:a16="http://schemas.microsoft.com/office/drawing/2014/main" id="{B38CF2F3-0F1D-4FDD-B784-2E76F748B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03" y="2163650"/>
            <a:ext cx="2299415" cy="2299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Фотообои для стен | Фотообои лошади гнедые на белом фоне animals-0000281  цена | Make.ua">
            <a:extLst>
              <a:ext uri="{FF2B5EF4-FFF2-40B4-BE49-F238E27FC236}">
                <a16:creationId xmlns:a16="http://schemas.microsoft.com/office/drawing/2014/main" id="{135BB2E8-FC79-41D0-BBE4-85BE1384C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882" y="2163650"/>
            <a:ext cx="4418382" cy="2794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4FD29ED-1349-4658-8078-AA4DF2D4536D}"/>
              </a:ext>
            </a:extLst>
          </p:cNvPr>
          <p:cNvSpPr txBox="1"/>
          <p:nvPr/>
        </p:nvSpPr>
        <p:spPr>
          <a:xfrm>
            <a:off x="2498502" y="3979572"/>
            <a:ext cx="86754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66"/>
                </a:solidFill>
                <a:latin typeface="Arial Black" panose="020B0A04020102020204" pitchFamily="34" charset="0"/>
              </a:rPr>
              <a:t>’’</a:t>
            </a:r>
            <a:endParaRPr lang="ru-RU" sz="9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66"/>
              </a:solidFill>
              <a:latin typeface="Arial Black" panose="020B0A04020102020204" pitchFamily="34" charset="0"/>
            </a:endParaRPr>
          </a:p>
        </p:txBody>
      </p:sp>
      <p:pic>
        <p:nvPicPr>
          <p:cNvPr id="12296" name="Picture 8" descr="Зайки #заяц #кролик #rabbit #hare #иллюстрация #иллюстратор  #детскаяиллюстрация #иллюстрациядетям #watercolor_gallery #… | Bunny  painting, Rabbit drawing, Bunny art">
            <a:extLst>
              <a:ext uri="{FF2B5EF4-FFF2-40B4-BE49-F238E27FC236}">
                <a16:creationId xmlns:a16="http://schemas.microsoft.com/office/drawing/2014/main" id="{37C43341-BBE5-4890-8B4A-CAB0D934E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391" y="1498826"/>
            <a:ext cx="4050406" cy="405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1219AE-59FE-4C5D-A7C1-216F33FCA62F}"/>
              </a:ext>
            </a:extLst>
          </p:cNvPr>
          <p:cNvSpPr txBox="1"/>
          <p:nvPr/>
        </p:nvSpPr>
        <p:spPr>
          <a:xfrm>
            <a:off x="8746730" y="1725769"/>
            <a:ext cx="1039067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uk-UA" sz="8000" b="1" dirty="0">
                <a:ln/>
                <a:solidFill>
                  <a:schemeClr val="accent4"/>
                </a:solidFill>
                <a:latin typeface="Arial Black" panose="020B0A04020102020204" pitchFamily="34" charset="0"/>
              </a:rPr>
              <a:t>Й</a:t>
            </a:r>
            <a:endParaRPr lang="ru-RU" sz="8000" b="1" dirty="0">
              <a:ln/>
              <a:solidFill>
                <a:schemeClr val="accent4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7" name="Пряма сполучна лінія 6">
            <a:extLst>
              <a:ext uri="{FF2B5EF4-FFF2-40B4-BE49-F238E27FC236}">
                <a16:creationId xmlns:a16="http://schemas.microsoft.com/office/drawing/2014/main" id="{76A47C78-C8A6-4F9D-BE5A-EA80B434C548}"/>
              </a:ext>
            </a:extLst>
          </p:cNvPr>
          <p:cNvCxnSpPr>
            <a:cxnSpLocks/>
          </p:cNvCxnSpPr>
          <p:nvPr/>
        </p:nvCxnSpPr>
        <p:spPr>
          <a:xfrm>
            <a:off x="8746730" y="1880315"/>
            <a:ext cx="1039067" cy="1004553"/>
          </a:xfrm>
          <a:prstGeom prst="line">
            <a:avLst/>
          </a:prstGeom>
          <a:ln w="76200">
            <a:solidFill>
              <a:srgbClr val="FF006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BF6E428-5143-4FFE-BD8C-F4FC3588B41D}"/>
              </a:ext>
            </a:extLst>
          </p:cNvPr>
          <p:cNvSpPr txBox="1"/>
          <p:nvPr/>
        </p:nvSpPr>
        <p:spPr>
          <a:xfrm>
            <a:off x="9693498" y="2379133"/>
            <a:ext cx="2185214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0" b="1" dirty="0">
                <a:ln w="38100">
                  <a:solidFill>
                    <a:srgbClr val="C00000"/>
                  </a:solidFill>
                </a:ln>
                <a:solidFill>
                  <a:srgbClr val="FF0066"/>
                </a:solidFill>
                <a:latin typeface="Arial Black" panose="020B0A04020102020204" pitchFamily="34" charset="0"/>
              </a:rPr>
              <a:t>Я</a:t>
            </a:r>
            <a:endParaRPr lang="ru-RU" sz="20000" b="1" dirty="0">
              <a:ln w="38100">
                <a:solidFill>
                  <a:srgbClr val="C00000"/>
                </a:solidFill>
              </a:ln>
              <a:solidFill>
                <a:srgbClr val="FF0066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773212"/>
      </p:ext>
    </p:extLst>
  </p:cSld>
  <p:clrMapOvr>
    <a:masterClrMapping/>
  </p:clrMapOvr>
  <p:transition spd="slow">
    <p:wheel spokes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C15904-B0E3-4F95-A029-14E34C7E7AA9}"/>
              </a:ext>
            </a:extLst>
          </p:cNvPr>
          <p:cNvSpPr txBox="1"/>
          <p:nvPr/>
        </p:nvSpPr>
        <p:spPr>
          <a:xfrm>
            <a:off x="699752" y="594505"/>
            <a:ext cx="10792496" cy="563231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dirty="0" err="1">
                <a:ln>
                  <a:solidFill>
                    <a:srgbClr val="0033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Колонізація</a:t>
            </a:r>
            <a:r>
              <a:rPr lang="ru-RU" sz="3600" dirty="0">
                <a:ln>
                  <a:solidFill>
                    <a:srgbClr val="003300"/>
                  </a:solidFill>
                </a:ln>
                <a:solidFill>
                  <a:srgbClr val="006600"/>
                </a:solidFill>
                <a:latin typeface="Arial Black" panose="020B0A04020102020204" pitchFamily="34" charset="0"/>
              </a:rPr>
              <a:t> — </a:t>
            </a:r>
            <a:r>
              <a:rPr lang="ru-RU" sz="3600" dirty="0" err="1">
                <a:ln>
                  <a:solidFill>
                    <a:srgbClr val="003300"/>
                  </a:solidFill>
                </a:ln>
                <a:solidFill>
                  <a:srgbClr val="006600"/>
                </a:solidFill>
                <a:latin typeface="Arial Black" panose="020B0A04020102020204" pitchFamily="34" charset="0"/>
              </a:rPr>
              <a:t>освоєння</a:t>
            </a:r>
            <a:r>
              <a:rPr lang="ru-RU" sz="3600" dirty="0">
                <a:ln>
                  <a:solidFill>
                    <a:srgbClr val="003300"/>
                  </a:solidFill>
                </a:ln>
                <a:solidFill>
                  <a:srgbClr val="006600"/>
                </a:solidFill>
                <a:latin typeface="Arial Black" panose="020B0A04020102020204" pitchFamily="34" charset="0"/>
              </a:rPr>
              <a:t> </a:t>
            </a:r>
            <a:r>
              <a:rPr lang="ru-RU" sz="3600" dirty="0" err="1">
                <a:ln>
                  <a:solidFill>
                    <a:srgbClr val="003300"/>
                  </a:solidFill>
                </a:ln>
                <a:solidFill>
                  <a:srgbClr val="006600"/>
                </a:solidFill>
                <a:latin typeface="Arial Black" panose="020B0A04020102020204" pitchFamily="34" charset="0"/>
              </a:rPr>
              <a:t>нових</a:t>
            </a:r>
            <a:r>
              <a:rPr lang="ru-RU" sz="3600" dirty="0">
                <a:ln>
                  <a:solidFill>
                    <a:srgbClr val="003300"/>
                  </a:solidFill>
                </a:ln>
                <a:solidFill>
                  <a:srgbClr val="006600"/>
                </a:solidFill>
                <a:latin typeface="Arial Black" panose="020B0A04020102020204" pitchFamily="34" charset="0"/>
              </a:rPr>
              <a:t> земель.</a:t>
            </a:r>
          </a:p>
          <a:p>
            <a:pPr algn="ctr"/>
            <a:endParaRPr lang="ru-RU" sz="3600" dirty="0">
              <a:ln>
                <a:solidFill>
                  <a:srgbClr val="003300"/>
                </a:solidFill>
              </a:ln>
              <a:solidFill>
                <a:srgbClr val="0066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3600" dirty="0" err="1">
                <a:ln>
                  <a:solidFill>
                    <a:srgbClr val="0033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Внутрішня</a:t>
            </a:r>
            <a:r>
              <a:rPr lang="ru-RU" sz="3600" dirty="0">
                <a:ln>
                  <a:solidFill>
                    <a:srgbClr val="0033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3600" dirty="0" err="1">
                <a:ln>
                  <a:solidFill>
                    <a:srgbClr val="0033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колонізація</a:t>
            </a:r>
            <a:r>
              <a:rPr lang="ru-RU" sz="3600" dirty="0">
                <a:ln>
                  <a:solidFill>
                    <a:srgbClr val="0033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3600" dirty="0">
                <a:ln>
                  <a:solidFill>
                    <a:srgbClr val="003300"/>
                  </a:solidFill>
                </a:ln>
                <a:solidFill>
                  <a:srgbClr val="006600"/>
                </a:solidFill>
                <a:latin typeface="Arial Black" panose="020B0A04020102020204" pitchFamily="34" charset="0"/>
              </a:rPr>
              <a:t>— </a:t>
            </a:r>
            <a:r>
              <a:rPr lang="ru-RU" sz="3600" dirty="0" err="1">
                <a:ln>
                  <a:solidFill>
                    <a:srgbClr val="003300"/>
                  </a:solidFill>
                </a:ln>
                <a:solidFill>
                  <a:srgbClr val="006600"/>
                </a:solidFill>
                <a:latin typeface="Arial Black" panose="020B0A04020102020204" pitchFamily="34" charset="0"/>
              </a:rPr>
              <a:t>заселення</a:t>
            </a:r>
            <a:r>
              <a:rPr lang="ru-RU" sz="3600" dirty="0">
                <a:ln>
                  <a:solidFill>
                    <a:srgbClr val="003300"/>
                  </a:solidFill>
                </a:ln>
                <a:solidFill>
                  <a:srgbClr val="006600"/>
                </a:solidFill>
                <a:latin typeface="Arial Black" panose="020B0A04020102020204" pitchFamily="34" charset="0"/>
              </a:rPr>
              <a:t> і </a:t>
            </a:r>
            <a:r>
              <a:rPr lang="ru-RU" sz="3600" dirty="0" err="1">
                <a:ln>
                  <a:solidFill>
                    <a:srgbClr val="003300"/>
                  </a:solidFill>
                </a:ln>
                <a:solidFill>
                  <a:srgbClr val="006600"/>
                </a:solidFill>
                <a:latin typeface="Arial Black" panose="020B0A04020102020204" pitchFamily="34" charset="0"/>
              </a:rPr>
              <a:t>господарське</a:t>
            </a:r>
            <a:r>
              <a:rPr lang="ru-RU" sz="3600" dirty="0">
                <a:ln>
                  <a:solidFill>
                    <a:srgbClr val="003300"/>
                  </a:solidFill>
                </a:ln>
                <a:solidFill>
                  <a:srgbClr val="006600"/>
                </a:solidFill>
                <a:latin typeface="Arial Black" panose="020B0A04020102020204" pitchFamily="34" charset="0"/>
              </a:rPr>
              <a:t> </a:t>
            </a:r>
            <a:r>
              <a:rPr lang="ru-RU" sz="3600" dirty="0" err="1">
                <a:ln>
                  <a:solidFill>
                    <a:srgbClr val="003300"/>
                  </a:solidFill>
                </a:ln>
                <a:solidFill>
                  <a:srgbClr val="006600"/>
                </a:solidFill>
                <a:latin typeface="Arial Black" panose="020B0A04020102020204" pitchFamily="34" charset="0"/>
              </a:rPr>
              <a:t>освоєння</a:t>
            </a:r>
            <a:r>
              <a:rPr lang="ru-RU" sz="3600" dirty="0">
                <a:ln>
                  <a:solidFill>
                    <a:srgbClr val="003300"/>
                  </a:solidFill>
                </a:ln>
                <a:solidFill>
                  <a:srgbClr val="006600"/>
                </a:solidFill>
                <a:latin typeface="Arial Black" panose="020B0A04020102020204" pitchFamily="34" charset="0"/>
              </a:rPr>
              <a:t> людьми </a:t>
            </a:r>
            <a:r>
              <a:rPr lang="ru-RU" sz="3600" dirty="0" err="1">
                <a:ln>
                  <a:solidFill>
                    <a:srgbClr val="003300"/>
                  </a:solidFill>
                </a:ln>
                <a:solidFill>
                  <a:srgbClr val="006600"/>
                </a:solidFill>
                <a:latin typeface="Arial Black" panose="020B0A04020102020204" pitchFamily="34" charset="0"/>
              </a:rPr>
              <a:t>вільних</a:t>
            </a:r>
            <a:r>
              <a:rPr lang="ru-RU" sz="3600" dirty="0">
                <a:ln>
                  <a:solidFill>
                    <a:srgbClr val="003300"/>
                  </a:solidFill>
                </a:ln>
                <a:solidFill>
                  <a:srgbClr val="006600"/>
                </a:solidFill>
                <a:latin typeface="Arial Black" panose="020B0A04020102020204" pitchFamily="34" charset="0"/>
              </a:rPr>
              <a:t> земель </a:t>
            </a:r>
            <a:r>
              <a:rPr lang="ru-RU" sz="3600" dirty="0" err="1">
                <a:ln>
                  <a:solidFill>
                    <a:srgbClr val="003300"/>
                  </a:solidFill>
                </a:ln>
                <a:solidFill>
                  <a:srgbClr val="006600"/>
                </a:solidFill>
                <a:latin typeface="Arial Black" panose="020B0A04020102020204" pitchFamily="34" charset="0"/>
              </a:rPr>
              <a:t>своєї</a:t>
            </a:r>
            <a:r>
              <a:rPr lang="ru-RU" sz="3600" dirty="0">
                <a:ln>
                  <a:solidFill>
                    <a:srgbClr val="003300"/>
                  </a:solidFill>
                </a:ln>
                <a:solidFill>
                  <a:srgbClr val="006600"/>
                </a:solidFill>
                <a:latin typeface="Arial Black" panose="020B0A04020102020204" pitchFamily="34" charset="0"/>
              </a:rPr>
              <a:t> </a:t>
            </a:r>
            <a:r>
              <a:rPr lang="ru-RU" sz="3600" dirty="0" err="1">
                <a:ln>
                  <a:solidFill>
                    <a:srgbClr val="003300"/>
                  </a:solidFill>
                </a:ln>
                <a:solidFill>
                  <a:srgbClr val="006600"/>
                </a:solidFill>
                <a:latin typeface="Arial Black" panose="020B0A04020102020204" pitchFamily="34" charset="0"/>
              </a:rPr>
              <a:t>країни</a:t>
            </a:r>
            <a:r>
              <a:rPr lang="ru-RU" sz="3600" dirty="0">
                <a:ln>
                  <a:solidFill>
                    <a:srgbClr val="003300"/>
                  </a:solidFill>
                </a:ln>
                <a:solidFill>
                  <a:srgbClr val="006600"/>
                </a:solidFill>
                <a:latin typeface="Arial Black" panose="020B0A04020102020204" pitchFamily="34" charset="0"/>
              </a:rPr>
              <a:t>.</a:t>
            </a:r>
          </a:p>
          <a:p>
            <a:pPr algn="ctr"/>
            <a:endParaRPr lang="ru-RU" sz="3600" dirty="0">
              <a:ln>
                <a:solidFill>
                  <a:srgbClr val="003300"/>
                </a:solidFill>
              </a:ln>
              <a:solidFill>
                <a:srgbClr val="0066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3600" dirty="0" err="1">
                <a:ln>
                  <a:solidFill>
                    <a:srgbClr val="0033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Зовнішня</a:t>
            </a:r>
            <a:r>
              <a:rPr lang="ru-RU" sz="3600" dirty="0">
                <a:ln>
                  <a:solidFill>
                    <a:srgbClr val="0033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3600" dirty="0" err="1">
                <a:ln>
                  <a:solidFill>
                    <a:srgbClr val="0033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колонізація</a:t>
            </a:r>
            <a:r>
              <a:rPr lang="ru-RU" sz="3600" dirty="0">
                <a:ln>
                  <a:solidFill>
                    <a:srgbClr val="0033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3600" dirty="0">
                <a:ln>
                  <a:solidFill>
                    <a:srgbClr val="003300"/>
                  </a:solidFill>
                </a:ln>
                <a:solidFill>
                  <a:srgbClr val="006600"/>
                </a:solidFill>
                <a:latin typeface="Arial Black" panose="020B0A04020102020204" pitchFamily="34" charset="0"/>
              </a:rPr>
              <a:t>— </a:t>
            </a:r>
            <a:r>
              <a:rPr lang="ru-RU" sz="3600" dirty="0" err="1">
                <a:ln>
                  <a:solidFill>
                    <a:srgbClr val="003300"/>
                  </a:solidFill>
                </a:ln>
                <a:solidFill>
                  <a:srgbClr val="006600"/>
                </a:solidFill>
                <a:latin typeface="Arial Black" panose="020B0A04020102020204" pitchFamily="34" charset="0"/>
              </a:rPr>
              <a:t>заснування</a:t>
            </a:r>
            <a:r>
              <a:rPr lang="ru-RU" sz="3600" dirty="0">
                <a:ln>
                  <a:solidFill>
                    <a:srgbClr val="003300"/>
                  </a:solidFill>
                </a:ln>
                <a:solidFill>
                  <a:srgbClr val="006600"/>
                </a:solidFill>
                <a:latin typeface="Arial Black" panose="020B0A04020102020204" pitchFamily="34" charset="0"/>
              </a:rPr>
              <a:t> </a:t>
            </a:r>
            <a:r>
              <a:rPr lang="ru-RU" sz="3600" dirty="0" err="1">
                <a:ln>
                  <a:solidFill>
                    <a:srgbClr val="003300"/>
                  </a:solidFill>
                </a:ln>
                <a:solidFill>
                  <a:srgbClr val="006600"/>
                </a:solidFill>
                <a:latin typeface="Arial Black" panose="020B0A04020102020204" pitchFamily="34" charset="0"/>
              </a:rPr>
              <a:t>поселень</a:t>
            </a:r>
            <a:r>
              <a:rPr lang="ru-RU" sz="3600" dirty="0">
                <a:ln>
                  <a:solidFill>
                    <a:srgbClr val="003300"/>
                  </a:solidFill>
                </a:ln>
                <a:solidFill>
                  <a:srgbClr val="006600"/>
                </a:solidFill>
                <a:latin typeface="Arial Black" panose="020B0A04020102020204" pitchFamily="34" charset="0"/>
              </a:rPr>
              <a:t> за межами </a:t>
            </a:r>
            <a:r>
              <a:rPr lang="ru-RU" sz="3600" dirty="0" err="1">
                <a:ln>
                  <a:solidFill>
                    <a:srgbClr val="003300"/>
                  </a:solidFill>
                </a:ln>
                <a:solidFill>
                  <a:srgbClr val="006600"/>
                </a:solidFill>
                <a:latin typeface="Arial Black" panose="020B0A04020102020204" pitchFamily="34" charset="0"/>
              </a:rPr>
              <a:t>своєї</a:t>
            </a:r>
            <a:r>
              <a:rPr lang="ru-RU" sz="3600" dirty="0">
                <a:ln>
                  <a:solidFill>
                    <a:srgbClr val="003300"/>
                  </a:solidFill>
                </a:ln>
                <a:solidFill>
                  <a:srgbClr val="006600"/>
                </a:solidFill>
                <a:latin typeface="Arial Black" panose="020B0A04020102020204" pitchFamily="34" charset="0"/>
              </a:rPr>
              <a:t> </a:t>
            </a:r>
            <a:r>
              <a:rPr lang="ru-RU" sz="3600" dirty="0" err="1">
                <a:ln>
                  <a:solidFill>
                    <a:srgbClr val="003300"/>
                  </a:solidFill>
                </a:ln>
                <a:solidFill>
                  <a:srgbClr val="006600"/>
                </a:solidFill>
                <a:latin typeface="Arial Black" panose="020B0A04020102020204" pitchFamily="34" charset="0"/>
              </a:rPr>
              <a:t>країни</a:t>
            </a:r>
            <a:r>
              <a:rPr lang="ru-RU" sz="3600" dirty="0">
                <a:ln>
                  <a:solidFill>
                    <a:srgbClr val="003300"/>
                  </a:solidFill>
                </a:ln>
                <a:solidFill>
                  <a:srgbClr val="006600"/>
                </a:solidFill>
                <a:latin typeface="Arial Black" panose="020B0A04020102020204" pitchFamily="34" charset="0"/>
              </a:rPr>
              <a:t>, </a:t>
            </a:r>
            <a:r>
              <a:rPr lang="ru-RU" sz="3600" dirty="0" err="1">
                <a:ln>
                  <a:solidFill>
                    <a:srgbClr val="003300"/>
                  </a:solidFill>
                </a:ln>
                <a:solidFill>
                  <a:srgbClr val="006600"/>
                </a:solidFill>
                <a:latin typeface="Arial Black" panose="020B0A04020102020204" pitchFamily="34" charset="0"/>
              </a:rPr>
              <a:t>що</a:t>
            </a:r>
            <a:r>
              <a:rPr lang="ru-RU" sz="3600" dirty="0">
                <a:ln>
                  <a:solidFill>
                    <a:srgbClr val="003300"/>
                  </a:solidFill>
                </a:ln>
                <a:solidFill>
                  <a:srgbClr val="006600"/>
                </a:solidFill>
                <a:latin typeface="Arial Black" panose="020B0A04020102020204" pitchFamily="34" charset="0"/>
              </a:rPr>
              <a:t> </a:t>
            </a:r>
            <a:r>
              <a:rPr lang="ru-RU" sz="3600" dirty="0" err="1">
                <a:ln>
                  <a:solidFill>
                    <a:srgbClr val="003300"/>
                  </a:solidFill>
                </a:ln>
                <a:solidFill>
                  <a:srgbClr val="006600"/>
                </a:solidFill>
                <a:latin typeface="Arial Black" panose="020B0A04020102020204" pitchFamily="34" charset="0"/>
              </a:rPr>
              <a:t>відбувається</a:t>
            </a:r>
            <a:r>
              <a:rPr lang="ru-RU" sz="3600" dirty="0">
                <a:ln>
                  <a:solidFill>
                    <a:srgbClr val="003300"/>
                  </a:solidFill>
                </a:ln>
                <a:solidFill>
                  <a:srgbClr val="006600"/>
                </a:solidFill>
                <a:latin typeface="Arial Black" panose="020B0A04020102020204" pitchFamily="34" charset="0"/>
              </a:rPr>
              <a:t>, як правило, за </a:t>
            </a:r>
            <a:r>
              <a:rPr lang="ru-RU" sz="3600" dirty="0" err="1">
                <a:ln>
                  <a:solidFill>
                    <a:srgbClr val="003300"/>
                  </a:solidFill>
                </a:ln>
                <a:solidFill>
                  <a:srgbClr val="006600"/>
                </a:solidFill>
                <a:latin typeface="Arial Black" panose="020B0A04020102020204" pitchFamily="34" charset="0"/>
              </a:rPr>
              <a:t>допомогою</a:t>
            </a:r>
            <a:r>
              <a:rPr lang="ru-RU" sz="3600" dirty="0">
                <a:ln>
                  <a:solidFill>
                    <a:srgbClr val="003300"/>
                  </a:solidFill>
                </a:ln>
                <a:solidFill>
                  <a:srgbClr val="006600"/>
                </a:solidFill>
                <a:latin typeface="Arial Black" panose="020B0A04020102020204" pitchFamily="34" charset="0"/>
              </a:rPr>
              <a:t> </a:t>
            </a:r>
            <a:r>
              <a:rPr lang="ru-RU" sz="3600" dirty="0" err="1">
                <a:ln>
                  <a:solidFill>
                    <a:srgbClr val="003300"/>
                  </a:solidFill>
                </a:ln>
                <a:solidFill>
                  <a:srgbClr val="006600"/>
                </a:solidFill>
                <a:latin typeface="Arial Black" panose="020B0A04020102020204" pitchFamily="34" charset="0"/>
              </a:rPr>
              <a:t>війни</a:t>
            </a:r>
            <a:r>
              <a:rPr lang="ru-RU" sz="3600" dirty="0">
                <a:ln>
                  <a:solidFill>
                    <a:srgbClr val="003300"/>
                  </a:solidFill>
                </a:ln>
                <a:solidFill>
                  <a:srgbClr val="006600"/>
                </a:solidFill>
                <a:latin typeface="Arial Black" panose="020B0A04020102020204" pitchFamily="34" charset="0"/>
              </a:rPr>
              <a:t>, </a:t>
            </a:r>
            <a:r>
              <a:rPr lang="ru-RU" sz="3600" dirty="0" err="1">
                <a:ln>
                  <a:solidFill>
                    <a:srgbClr val="003300"/>
                  </a:solidFill>
                </a:ln>
                <a:solidFill>
                  <a:srgbClr val="006600"/>
                </a:solidFill>
                <a:latin typeface="Arial Black" panose="020B0A04020102020204" pitchFamily="34" charset="0"/>
              </a:rPr>
              <a:t>насильницьких</a:t>
            </a:r>
            <a:r>
              <a:rPr lang="ru-RU" sz="3600" dirty="0">
                <a:ln>
                  <a:solidFill>
                    <a:srgbClr val="003300"/>
                  </a:solidFill>
                </a:ln>
                <a:solidFill>
                  <a:srgbClr val="006600"/>
                </a:solidFill>
                <a:latin typeface="Arial Black" panose="020B0A04020102020204" pitchFamily="34" charset="0"/>
              </a:rPr>
              <a:t> </a:t>
            </a:r>
            <a:r>
              <a:rPr lang="ru-RU" sz="3600" dirty="0" err="1">
                <a:ln>
                  <a:solidFill>
                    <a:srgbClr val="003300"/>
                  </a:solidFill>
                </a:ln>
                <a:solidFill>
                  <a:srgbClr val="006600"/>
                </a:solidFill>
                <a:latin typeface="Arial Black" panose="020B0A04020102020204" pitchFamily="34" charset="0"/>
              </a:rPr>
              <a:t>методів</a:t>
            </a:r>
            <a:r>
              <a:rPr lang="ru-RU" sz="3600" dirty="0">
                <a:ln>
                  <a:solidFill>
                    <a:srgbClr val="003300"/>
                  </a:solidFill>
                </a:ln>
                <a:solidFill>
                  <a:srgbClr val="006600"/>
                </a:solidFill>
                <a:latin typeface="Arial Black" panose="020B0A040201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033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58EF0F-01D0-41C6-8367-0A37C9F1A5EF}"/>
              </a:ext>
            </a:extLst>
          </p:cNvPr>
          <p:cNvSpPr txBox="1"/>
          <p:nvPr/>
        </p:nvSpPr>
        <p:spPr>
          <a:xfrm>
            <a:off x="914802" y="612844"/>
            <a:ext cx="5460643" cy="56323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uk-UA" sz="2400" dirty="0">
                <a:ln w="0">
                  <a:solidFill>
                    <a:srgbClr val="00206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Що люди робили на колонізованих не освоєних землях?</a:t>
            </a:r>
          </a:p>
          <a:p>
            <a:pPr marL="342900" indent="-342900" algn="ctr">
              <a:buAutoNum type="arabicPeriod"/>
            </a:pPr>
            <a:r>
              <a:rPr lang="uk-UA" sz="2400" dirty="0">
                <a:ln w="0">
                  <a:solidFill>
                    <a:srgbClr val="00206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Яким був процес освоєння нових земель?</a:t>
            </a:r>
          </a:p>
          <a:p>
            <a:pPr marL="342900" indent="-342900" algn="ctr">
              <a:buAutoNum type="arabicPeriod"/>
            </a:pPr>
            <a:r>
              <a:rPr lang="uk-UA" sz="2400" dirty="0">
                <a:ln w="0">
                  <a:solidFill>
                    <a:srgbClr val="00206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Хто заохочував людей до освоєння нових земель?</a:t>
            </a:r>
          </a:p>
          <a:p>
            <a:pPr marL="342900" indent="-342900" algn="ctr">
              <a:buAutoNum type="arabicPeriod"/>
            </a:pPr>
            <a:r>
              <a:rPr lang="uk-UA" sz="2400" dirty="0">
                <a:ln w="0">
                  <a:solidFill>
                    <a:srgbClr val="00206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Чому вони це робили?</a:t>
            </a:r>
          </a:p>
          <a:p>
            <a:pPr marL="342900" indent="-342900" algn="ctr">
              <a:buAutoNum type="arabicPeriod"/>
            </a:pPr>
            <a:r>
              <a:rPr lang="uk-UA" sz="2400" dirty="0">
                <a:ln w="0">
                  <a:solidFill>
                    <a:srgbClr val="00206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Як змінилася чисельність населення в результаті колонізації?</a:t>
            </a:r>
          </a:p>
          <a:p>
            <a:pPr marL="342900" indent="-342900" algn="ctr">
              <a:buAutoNum type="arabicPeriod"/>
            </a:pPr>
            <a:r>
              <a:rPr lang="uk-UA" sz="2400" dirty="0">
                <a:ln w="0">
                  <a:solidFill>
                    <a:srgbClr val="00206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Які зміни відбулися в сільському господарстві?</a:t>
            </a:r>
          </a:p>
          <a:p>
            <a:pPr marL="342900" indent="-342900" algn="ctr">
              <a:buAutoNum type="arabicPeriod"/>
            </a:pPr>
            <a:r>
              <a:rPr lang="uk-UA" sz="2400" dirty="0">
                <a:ln w="0">
                  <a:solidFill>
                    <a:srgbClr val="00206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Як змінився раціон харчування людей?</a:t>
            </a:r>
            <a:endParaRPr lang="ru-RU" sz="2400" dirty="0">
              <a:ln w="0">
                <a:solidFill>
                  <a:srgbClr val="00206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3314" name="Picture 2" descr="Ecole de BOUST - Les CM1 ont copié le mois de juin des Très riches heures  du duc de Berry">
            <a:extLst>
              <a:ext uri="{FF2B5EF4-FFF2-40B4-BE49-F238E27FC236}">
                <a16:creationId xmlns:a16="http://schemas.microsoft.com/office/drawing/2014/main" id="{CC77C412-A86C-436B-A3F2-577FB273F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149" y="612844"/>
            <a:ext cx="3562350" cy="562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90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Зв&amp;#39;язок людини і природи. Рух населення. Внутрішня і воєнна колонізація">
            <a:extLst>
              <a:ext uri="{FF2B5EF4-FFF2-40B4-BE49-F238E27FC236}">
                <a16:creationId xmlns:a16="http://schemas.microsoft.com/office/drawing/2014/main" id="{B56EF60A-CA7D-4DAD-B438-75CD0C6F9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29" y="2756079"/>
            <a:ext cx="10982342" cy="346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B1D96D8-B98B-48E2-B93D-03D51CCBAC3E}"/>
              </a:ext>
            </a:extLst>
          </p:cNvPr>
          <p:cNvSpPr txBox="1"/>
          <p:nvPr/>
        </p:nvSpPr>
        <p:spPr>
          <a:xfrm>
            <a:off x="472761" y="596007"/>
            <a:ext cx="11246477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400" b="1" dirty="0" err="1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Уважно</a:t>
            </a:r>
            <a:r>
              <a:rPr lang="ru-RU" sz="24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розгляньте</a:t>
            </a:r>
            <a:r>
              <a:rPr lang="ru-RU" sz="24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схему та </a:t>
            </a:r>
            <a:r>
              <a:rPr lang="ru-RU" sz="2400" b="1" dirty="0" err="1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репродукцію</a:t>
            </a:r>
            <a:r>
              <a:rPr lang="ru-RU" sz="24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картини</a:t>
            </a:r>
            <a:r>
              <a:rPr lang="ru-RU" sz="24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на с. 44. </a:t>
            </a:r>
            <a:r>
              <a:rPr lang="ru-RU" sz="2400" b="1" dirty="0" err="1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Поміркуйте</a:t>
            </a:r>
            <a:r>
              <a:rPr lang="ru-RU" sz="24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, </a:t>
            </a:r>
            <a:r>
              <a:rPr lang="ru-RU" sz="2400" b="1" dirty="0" err="1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який</a:t>
            </a:r>
            <a:r>
              <a:rPr lang="ru-RU" sz="24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характер мала </a:t>
            </a:r>
            <a:r>
              <a:rPr lang="ru-RU" sz="2400" b="1" dirty="0" err="1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зовнішня</a:t>
            </a:r>
            <a:r>
              <a:rPr lang="ru-RU" sz="24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і </a:t>
            </a:r>
            <a:r>
              <a:rPr lang="ru-RU" sz="2400" b="1" dirty="0" err="1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внутрішня</a:t>
            </a:r>
            <a:r>
              <a:rPr lang="ru-RU" sz="24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колонізація</a:t>
            </a:r>
            <a:r>
              <a:rPr lang="ru-RU" sz="24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: </a:t>
            </a:r>
            <a:r>
              <a:rPr lang="ru-RU" sz="2400" b="1" dirty="0" err="1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мирний</a:t>
            </a:r>
            <a:r>
              <a:rPr lang="ru-RU" sz="24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чи</a:t>
            </a:r>
            <a:r>
              <a:rPr lang="ru-RU" sz="24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воєнний</a:t>
            </a:r>
            <a:r>
              <a:rPr lang="ru-RU" sz="24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. </a:t>
            </a:r>
            <a:r>
              <a:rPr lang="ru-RU" sz="2400" b="1" dirty="0" err="1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Чому</a:t>
            </a:r>
            <a:r>
              <a:rPr lang="ru-RU" sz="24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? </a:t>
            </a:r>
            <a:r>
              <a:rPr lang="ru-RU" sz="2400" b="1" dirty="0" err="1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Висловте</a:t>
            </a:r>
            <a:r>
              <a:rPr lang="ru-RU" sz="24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припущення</a:t>
            </a:r>
            <a:r>
              <a:rPr lang="ru-RU" sz="24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щодо</a:t>
            </a:r>
            <a:r>
              <a:rPr lang="ru-RU" sz="24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можливих</a:t>
            </a:r>
            <a:r>
              <a:rPr lang="ru-RU" sz="24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наслідків</a:t>
            </a:r>
            <a:r>
              <a:rPr lang="ru-RU" sz="24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колонізації</a:t>
            </a:r>
            <a:r>
              <a:rPr lang="ru-RU" sz="24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7314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9858FB5-68B2-44FC-AB87-288FD87455FF}"/>
              </a:ext>
            </a:extLst>
          </p:cNvPr>
          <p:cNvSpPr txBox="1"/>
          <p:nvPr/>
        </p:nvSpPr>
        <p:spPr>
          <a:xfrm>
            <a:off x="879872" y="674399"/>
            <a:ext cx="5211365" cy="5509200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ctr">
              <a:buAutoNum type="arabicPeriod"/>
            </a:pPr>
            <a:r>
              <a:rPr lang="ru-RU" sz="3200" dirty="0">
                <a:ln>
                  <a:solidFill>
                    <a:srgbClr val="003300"/>
                  </a:solidFill>
                </a:ln>
                <a:solidFill>
                  <a:srgbClr val="00B050"/>
                </a:solidFill>
                <a:latin typeface="Arial Black" panose="020B0A04020102020204" pitchFamily="34" charset="0"/>
              </a:rPr>
              <a:t> Як </a:t>
            </a:r>
            <a:r>
              <a:rPr lang="ru-RU" sz="3200" dirty="0" err="1">
                <a:ln>
                  <a:solidFill>
                    <a:srgbClr val="003300"/>
                  </a:solidFill>
                </a:ln>
                <a:solidFill>
                  <a:srgbClr val="00B050"/>
                </a:solidFill>
                <a:latin typeface="Arial Black" panose="020B0A04020102020204" pitchFamily="34" charset="0"/>
              </a:rPr>
              <a:t>ви</a:t>
            </a:r>
            <a:r>
              <a:rPr lang="ru-RU" sz="3200" dirty="0">
                <a:ln>
                  <a:solidFill>
                    <a:srgbClr val="003300"/>
                  </a:solidFill>
                </a:ln>
                <a:solidFill>
                  <a:srgbClr val="00B050"/>
                </a:solidFill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>
                  <a:solidFill>
                    <a:srgbClr val="003300"/>
                  </a:solidFill>
                </a:ln>
                <a:solidFill>
                  <a:srgbClr val="00B050"/>
                </a:solidFill>
                <a:latin typeface="Arial Black" panose="020B0A04020102020204" pitchFamily="34" charset="0"/>
              </a:rPr>
              <a:t>думаєте</a:t>
            </a:r>
            <a:r>
              <a:rPr lang="ru-RU" sz="3200" dirty="0">
                <a:ln>
                  <a:solidFill>
                    <a:srgbClr val="003300"/>
                  </a:solidFill>
                </a:ln>
                <a:solidFill>
                  <a:srgbClr val="00B050"/>
                </a:solidFill>
                <a:latin typeface="Arial Black" panose="020B0A04020102020204" pitchFamily="34" charset="0"/>
              </a:rPr>
              <a:t>, </a:t>
            </a:r>
            <a:r>
              <a:rPr lang="ru-RU" sz="3200" dirty="0" err="1">
                <a:ln>
                  <a:solidFill>
                    <a:srgbClr val="003300"/>
                  </a:solidFill>
                </a:ln>
                <a:solidFill>
                  <a:srgbClr val="00B050"/>
                </a:solidFill>
                <a:latin typeface="Arial Black" panose="020B0A04020102020204" pitchFamily="34" charset="0"/>
              </a:rPr>
              <a:t>чи</a:t>
            </a:r>
            <a:r>
              <a:rPr lang="ru-RU" sz="3200" dirty="0">
                <a:ln>
                  <a:solidFill>
                    <a:srgbClr val="003300"/>
                  </a:solidFill>
                </a:ln>
                <a:solidFill>
                  <a:srgbClr val="00B050"/>
                </a:solidFill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>
                  <a:solidFill>
                    <a:srgbClr val="003300"/>
                  </a:solidFill>
                </a:ln>
                <a:solidFill>
                  <a:srgbClr val="00B050"/>
                </a:solidFill>
                <a:latin typeface="Arial Black" panose="020B0A04020102020204" pitchFamily="34" charset="0"/>
              </a:rPr>
              <a:t>засвоїли</a:t>
            </a:r>
            <a:r>
              <a:rPr lang="ru-RU" sz="3200" dirty="0">
                <a:ln>
                  <a:solidFill>
                    <a:srgbClr val="003300"/>
                  </a:solidFill>
                </a:ln>
                <a:solidFill>
                  <a:srgbClr val="00B050"/>
                </a:solidFill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>
                  <a:solidFill>
                    <a:srgbClr val="003300"/>
                  </a:solidFill>
                </a:ln>
                <a:solidFill>
                  <a:srgbClr val="00B050"/>
                </a:solidFill>
                <a:latin typeface="Arial Black" panose="020B0A04020102020204" pitchFamily="34" charset="0"/>
              </a:rPr>
              <a:t>сучасні</a:t>
            </a:r>
            <a:r>
              <a:rPr lang="ru-RU" sz="3200" dirty="0">
                <a:ln>
                  <a:solidFill>
                    <a:srgbClr val="003300"/>
                  </a:solidFill>
                </a:ln>
                <a:solidFill>
                  <a:srgbClr val="00B050"/>
                </a:solidFill>
                <a:latin typeface="Arial Black" panose="020B0A04020102020204" pitchFamily="34" charset="0"/>
              </a:rPr>
              <a:t> люди уроки </a:t>
            </a:r>
            <a:r>
              <a:rPr lang="ru-RU" sz="3200" dirty="0" err="1">
                <a:ln>
                  <a:solidFill>
                    <a:srgbClr val="003300"/>
                  </a:solidFill>
                </a:ln>
                <a:solidFill>
                  <a:srgbClr val="00B050"/>
                </a:solidFill>
                <a:latin typeface="Arial Black" panose="020B0A04020102020204" pitchFamily="34" charset="0"/>
              </a:rPr>
              <a:t>історії</a:t>
            </a:r>
            <a:r>
              <a:rPr lang="ru-RU" sz="3200" dirty="0">
                <a:ln>
                  <a:solidFill>
                    <a:srgbClr val="003300"/>
                  </a:solidFill>
                </a:ln>
                <a:solidFill>
                  <a:srgbClr val="00B050"/>
                </a:solidFill>
                <a:latin typeface="Arial Black" panose="020B0A04020102020204" pitchFamily="34" charset="0"/>
              </a:rPr>
              <a:t> у </a:t>
            </a:r>
            <a:r>
              <a:rPr lang="ru-RU" sz="3200" dirty="0" err="1">
                <a:ln>
                  <a:solidFill>
                    <a:srgbClr val="003300"/>
                  </a:solidFill>
                </a:ln>
                <a:solidFill>
                  <a:srgbClr val="00B050"/>
                </a:solidFill>
                <a:latin typeface="Arial Black" panose="020B0A04020102020204" pitchFamily="34" charset="0"/>
              </a:rPr>
              <a:t>ставленні</a:t>
            </a:r>
            <a:r>
              <a:rPr lang="ru-RU" sz="3200" dirty="0">
                <a:ln>
                  <a:solidFill>
                    <a:srgbClr val="003300"/>
                  </a:solidFill>
                </a:ln>
                <a:solidFill>
                  <a:srgbClr val="00B050"/>
                </a:solidFill>
                <a:latin typeface="Arial Black" panose="020B0A04020102020204" pitchFamily="34" charset="0"/>
              </a:rPr>
              <a:t> до </a:t>
            </a:r>
            <a:r>
              <a:rPr lang="ru-RU" sz="3200" dirty="0" err="1">
                <a:ln>
                  <a:solidFill>
                    <a:srgbClr val="003300"/>
                  </a:solidFill>
                </a:ln>
                <a:solidFill>
                  <a:srgbClr val="00B050"/>
                </a:solidFill>
                <a:latin typeface="Arial Black" panose="020B0A04020102020204" pitchFamily="34" charset="0"/>
              </a:rPr>
              <a:t>природи</a:t>
            </a:r>
            <a:r>
              <a:rPr lang="ru-RU" sz="3200" dirty="0">
                <a:ln>
                  <a:solidFill>
                    <a:srgbClr val="003300"/>
                  </a:solidFill>
                </a:ln>
                <a:solidFill>
                  <a:srgbClr val="00B050"/>
                </a:solidFill>
                <a:latin typeface="Arial Black" panose="020B0A04020102020204" pitchFamily="34" charset="0"/>
              </a:rPr>
              <a:t> та </a:t>
            </a:r>
            <a:r>
              <a:rPr lang="ru-RU" sz="3200" dirty="0" err="1">
                <a:ln>
                  <a:solidFill>
                    <a:srgbClr val="003300"/>
                  </a:solidFill>
                </a:ln>
                <a:solidFill>
                  <a:srgbClr val="00B050"/>
                </a:solidFill>
                <a:latin typeface="Arial Black" panose="020B0A04020102020204" pitchFamily="34" charset="0"/>
              </a:rPr>
              <a:t>її</a:t>
            </a:r>
            <a:r>
              <a:rPr lang="ru-RU" sz="3200" dirty="0">
                <a:ln>
                  <a:solidFill>
                    <a:srgbClr val="003300"/>
                  </a:solidFill>
                </a:ln>
                <a:solidFill>
                  <a:srgbClr val="00B050"/>
                </a:solidFill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>
                  <a:solidFill>
                    <a:srgbClr val="003300"/>
                  </a:solidFill>
                </a:ln>
                <a:solidFill>
                  <a:srgbClr val="00B050"/>
                </a:solidFill>
                <a:latin typeface="Arial Black" panose="020B0A04020102020204" pitchFamily="34" charset="0"/>
              </a:rPr>
              <a:t>багатств</a:t>
            </a:r>
            <a:r>
              <a:rPr lang="ru-RU" sz="3200" dirty="0">
                <a:ln>
                  <a:solidFill>
                    <a:srgbClr val="003300"/>
                  </a:solidFill>
                </a:ln>
                <a:solidFill>
                  <a:srgbClr val="00B050"/>
                </a:solidFill>
                <a:latin typeface="Arial Black" panose="020B0A04020102020204" pitchFamily="34" charset="0"/>
              </a:rPr>
              <a:t>? </a:t>
            </a:r>
          </a:p>
          <a:p>
            <a:pPr marL="342900" indent="-342900" algn="ctr">
              <a:buAutoNum type="arabicPeriod"/>
            </a:pPr>
            <a:endParaRPr lang="ru-RU" sz="3200" dirty="0">
              <a:ln>
                <a:solidFill>
                  <a:srgbClr val="003300"/>
                </a:solidFill>
              </a:ln>
              <a:solidFill>
                <a:srgbClr val="00B050"/>
              </a:solidFill>
              <a:latin typeface="Arial Black" panose="020B0A04020102020204" pitchFamily="34" charset="0"/>
            </a:endParaRPr>
          </a:p>
          <a:p>
            <a:pPr marL="342900" indent="-342900" algn="ctr">
              <a:buAutoNum type="arabicPeriod"/>
            </a:pPr>
            <a:r>
              <a:rPr lang="ru-RU" sz="3200" dirty="0">
                <a:ln>
                  <a:solidFill>
                    <a:srgbClr val="003300"/>
                  </a:solidFill>
                </a:ln>
                <a:solidFill>
                  <a:srgbClr val="00B050"/>
                </a:solidFill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>
                  <a:solidFill>
                    <a:srgbClr val="003300"/>
                  </a:solidFill>
                </a:ln>
                <a:solidFill>
                  <a:srgbClr val="00B050"/>
                </a:solidFill>
                <a:latin typeface="Arial Black" panose="020B0A04020102020204" pitchFamily="34" charset="0"/>
              </a:rPr>
              <a:t>Що</a:t>
            </a:r>
            <a:r>
              <a:rPr lang="ru-RU" sz="3200" dirty="0">
                <a:ln>
                  <a:solidFill>
                    <a:srgbClr val="003300"/>
                  </a:solidFill>
                </a:ln>
                <a:solidFill>
                  <a:srgbClr val="00B050"/>
                </a:solidFill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>
                  <a:solidFill>
                    <a:srgbClr val="003300"/>
                  </a:solidFill>
                </a:ln>
                <a:solidFill>
                  <a:srgbClr val="00B050"/>
                </a:solidFill>
                <a:latin typeface="Arial Black" panose="020B0A04020102020204" pitchFamily="34" charset="0"/>
              </a:rPr>
              <a:t>змінилося</a:t>
            </a:r>
            <a:r>
              <a:rPr lang="ru-RU" sz="3200" dirty="0">
                <a:ln>
                  <a:solidFill>
                    <a:srgbClr val="003300"/>
                  </a:solidFill>
                </a:ln>
                <a:solidFill>
                  <a:srgbClr val="00B050"/>
                </a:solidFill>
                <a:latin typeface="Arial Black" panose="020B0A04020102020204" pitchFamily="34" charset="0"/>
              </a:rPr>
              <a:t> в </a:t>
            </a:r>
            <a:r>
              <a:rPr lang="ru-RU" sz="3200" dirty="0" err="1">
                <a:ln>
                  <a:solidFill>
                    <a:srgbClr val="003300"/>
                  </a:solidFill>
                </a:ln>
                <a:solidFill>
                  <a:srgbClr val="00B050"/>
                </a:solidFill>
                <a:latin typeface="Arial Black" panose="020B0A04020102020204" pitchFamily="34" charset="0"/>
              </a:rPr>
              <a:t>цьому</a:t>
            </a:r>
            <a:r>
              <a:rPr lang="ru-RU" sz="3200" dirty="0">
                <a:ln>
                  <a:solidFill>
                    <a:srgbClr val="003300"/>
                  </a:solidFill>
                </a:ln>
                <a:solidFill>
                  <a:srgbClr val="00B050"/>
                </a:solidFill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>
                  <a:solidFill>
                    <a:srgbClr val="003300"/>
                  </a:solidFill>
                </a:ln>
                <a:solidFill>
                  <a:srgbClr val="00B050"/>
                </a:solidFill>
                <a:latin typeface="Arial Black" panose="020B0A04020102020204" pitchFamily="34" charset="0"/>
              </a:rPr>
              <a:t>із</a:t>
            </a:r>
            <a:r>
              <a:rPr lang="ru-RU" sz="3200" dirty="0">
                <a:ln>
                  <a:solidFill>
                    <a:srgbClr val="003300"/>
                  </a:solidFill>
                </a:ln>
                <a:solidFill>
                  <a:srgbClr val="00B050"/>
                </a:solidFill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>
                  <a:solidFill>
                    <a:srgbClr val="003300"/>
                  </a:solidFill>
                </a:ln>
                <a:solidFill>
                  <a:srgbClr val="00B050"/>
                </a:solidFill>
                <a:latin typeface="Arial Black" panose="020B0A04020102020204" pitchFamily="34" charset="0"/>
              </a:rPr>
              <a:t>часів</a:t>
            </a:r>
            <a:r>
              <a:rPr lang="ru-RU" sz="3200" dirty="0">
                <a:ln>
                  <a:solidFill>
                    <a:srgbClr val="003300"/>
                  </a:solidFill>
                </a:ln>
                <a:solidFill>
                  <a:srgbClr val="00B050"/>
                </a:solidFill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>
                  <a:solidFill>
                    <a:srgbClr val="003300"/>
                  </a:solidFill>
                </a:ln>
                <a:solidFill>
                  <a:srgbClr val="00B050"/>
                </a:solidFill>
                <a:latin typeface="Arial Black" panose="020B0A04020102020204" pitchFamily="34" charset="0"/>
              </a:rPr>
              <a:t>Середньовіччя</a:t>
            </a:r>
            <a:r>
              <a:rPr lang="ru-RU" sz="3200" dirty="0">
                <a:ln>
                  <a:solidFill>
                    <a:srgbClr val="003300"/>
                  </a:solidFill>
                </a:ln>
                <a:solidFill>
                  <a:srgbClr val="00B050"/>
                </a:solidFill>
                <a:latin typeface="Arial Black" panose="020B0A04020102020204" pitchFamily="34" charset="0"/>
              </a:rPr>
              <a:t>? </a:t>
            </a:r>
          </a:p>
          <a:p>
            <a:pPr marL="342900" indent="-342900" algn="ctr">
              <a:buAutoNum type="arabicPeriod"/>
            </a:pPr>
            <a:endParaRPr lang="ru-RU" sz="3200" dirty="0">
              <a:ln>
                <a:solidFill>
                  <a:srgbClr val="003300"/>
                </a:solidFill>
              </a:ln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pic>
        <p:nvPicPr>
          <p:cNvPr id="15364" name="Picture 4" descr="малые люди 3d - с зеленым вопросительным знаком Иллюстрация штока -  иллюстрации насчитывающей изображение, дело: 41182527">
            <a:extLst>
              <a:ext uri="{FF2B5EF4-FFF2-40B4-BE49-F238E27FC236}">
                <a16:creationId xmlns:a16="http://schemas.microsoft.com/office/drawing/2014/main" id="{25656B90-0515-4C0E-A19B-2427C7810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723" y="142873"/>
            <a:ext cx="5047628" cy="637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8699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75A3B0D-056C-44E9-8471-1564B59C60F3}"/>
              </a:ext>
            </a:extLst>
          </p:cNvPr>
          <p:cNvSpPr txBox="1"/>
          <p:nvPr/>
        </p:nvSpPr>
        <p:spPr>
          <a:xfrm>
            <a:off x="752477" y="1012954"/>
            <a:ext cx="5339953" cy="48320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err="1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Які</a:t>
            </a:r>
            <a:r>
              <a:rPr lang="ru-RU" sz="2800" dirty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зміни</a:t>
            </a:r>
            <a:r>
              <a:rPr lang="ru-RU" sz="2800" dirty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клімату</a:t>
            </a:r>
            <a:r>
              <a:rPr lang="ru-RU" sz="2800" dirty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відбуваються</a:t>
            </a:r>
            <a:r>
              <a:rPr lang="ru-RU" sz="2800" dirty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 в наш час? </a:t>
            </a:r>
          </a:p>
          <a:p>
            <a:pPr algn="ctr"/>
            <a:endParaRPr lang="ru-RU" sz="2800" dirty="0">
              <a:ln w="0">
                <a:solidFill>
                  <a:schemeClr val="accent1">
                    <a:lumMod val="50000"/>
                  </a:schemeClr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2800" dirty="0" err="1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Якими</a:t>
            </a:r>
            <a:r>
              <a:rPr lang="ru-RU" sz="2800" dirty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природними</a:t>
            </a:r>
            <a:r>
              <a:rPr lang="ru-RU" sz="2800" dirty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явищами</a:t>
            </a:r>
            <a:r>
              <a:rPr lang="ru-RU" sz="2800" dirty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 вони </a:t>
            </a:r>
            <a:r>
              <a:rPr lang="ru-RU" sz="2800" dirty="0" err="1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супроводжуються</a:t>
            </a:r>
            <a:r>
              <a:rPr lang="ru-RU" sz="2800" dirty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?</a:t>
            </a:r>
          </a:p>
          <a:p>
            <a:pPr algn="ctr"/>
            <a:endParaRPr lang="ru-RU" sz="2800" dirty="0">
              <a:ln w="0">
                <a:solidFill>
                  <a:schemeClr val="accent1">
                    <a:lumMod val="50000"/>
                  </a:schemeClr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2800" dirty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Змоделюйте</a:t>
            </a:r>
            <a:r>
              <a:rPr lang="ru-RU" sz="2800" dirty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ймовірні</a:t>
            </a:r>
            <a:r>
              <a:rPr lang="ru-RU" sz="2800" dirty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наслідки</a:t>
            </a:r>
            <a:r>
              <a:rPr lang="ru-RU" sz="2800" dirty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зміни</a:t>
            </a:r>
            <a:r>
              <a:rPr lang="ru-RU" sz="2800" dirty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клімату</a:t>
            </a:r>
            <a:r>
              <a:rPr lang="ru-RU" sz="2800" dirty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 для </a:t>
            </a:r>
            <a:r>
              <a:rPr lang="ru-RU" sz="2800" dirty="0" err="1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подальшої</a:t>
            </a:r>
            <a:r>
              <a:rPr lang="ru-RU" sz="2800" dirty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історії</a:t>
            </a:r>
            <a:r>
              <a:rPr lang="ru-RU" sz="2800" dirty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людства</a:t>
            </a:r>
            <a:r>
              <a:rPr lang="ru-RU" sz="2800" dirty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. </a:t>
            </a:r>
          </a:p>
        </p:txBody>
      </p:sp>
      <p:pic>
        <p:nvPicPr>
          <p:cNvPr id="16390" name="Picture 6" descr="Polar bear on melting sea ice | Polar bear, Cute polar bear, Climate change">
            <a:extLst>
              <a:ext uri="{FF2B5EF4-FFF2-40B4-BE49-F238E27FC236}">
                <a16:creationId xmlns:a16="http://schemas.microsoft.com/office/drawing/2014/main" id="{85CAD942-E190-45BB-A502-E3E97EC7F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132" y="528549"/>
            <a:ext cx="4499391" cy="26908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392" name="Picture 8" descr="Зміна клімату - Березень і квітень будуть зимовими місяцями в Україні -  погода в Україні">
            <a:extLst>
              <a:ext uri="{FF2B5EF4-FFF2-40B4-BE49-F238E27FC236}">
                <a16:creationId xmlns:a16="http://schemas.microsoft.com/office/drawing/2014/main" id="{750E92D8-1586-4559-B8BD-B324ED791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132" y="3781424"/>
            <a:ext cx="4499391" cy="2447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84078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9 квітня – День довкілля. КЗ ЛОР Львівська обласна науково-педагогічна  бібліотека пропонує матеріали за темою «ПРИРОДА. ЛЮДИНА. ЕКОЛОГІЯ» - До  опрацювання - Керівникам НЗ - Каталог файлів - Відділ освіти  Кам&amp;#39;янка-Бузького району">
            <a:extLst>
              <a:ext uri="{FF2B5EF4-FFF2-40B4-BE49-F238E27FC236}">
                <a16:creationId xmlns:a16="http://schemas.microsoft.com/office/drawing/2014/main" id="{28D8BF28-7819-403F-BE1B-42D872275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49" y="1213834"/>
            <a:ext cx="5157920" cy="39666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7EFB21F-CF13-494F-BD5C-8C41C8040838}"/>
              </a:ext>
            </a:extLst>
          </p:cNvPr>
          <p:cNvSpPr txBox="1"/>
          <p:nvPr/>
        </p:nvSpPr>
        <p:spPr>
          <a:xfrm>
            <a:off x="6825802" y="674400"/>
            <a:ext cx="4391696" cy="5509200"/>
          </a:xfrm>
          <a:prstGeom prst="rect">
            <a:avLst/>
          </a:prstGeom>
          <a:ln>
            <a:solidFill>
              <a:srgbClr val="33CC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dirty="0" err="1">
                <a:ln>
                  <a:solidFill>
                    <a:srgbClr val="006600"/>
                  </a:solidFill>
                </a:ln>
                <a:solidFill>
                  <a:srgbClr val="33CC33"/>
                </a:solidFill>
                <a:latin typeface="Arial Black" panose="020B0A04020102020204" pitchFamily="34" charset="0"/>
              </a:rPr>
              <a:t>Зв'язок</a:t>
            </a:r>
            <a:r>
              <a:rPr lang="ru-RU" sz="4400" dirty="0">
                <a:ln>
                  <a:solidFill>
                    <a:srgbClr val="006600"/>
                  </a:solidFill>
                </a:ln>
                <a:solidFill>
                  <a:srgbClr val="33CC33"/>
                </a:solidFill>
                <a:latin typeface="Arial Black" panose="020B0A04020102020204" pitchFamily="34" charset="0"/>
              </a:rPr>
              <a:t> </a:t>
            </a:r>
            <a:r>
              <a:rPr lang="ru-RU" sz="4400" dirty="0" err="1">
                <a:ln>
                  <a:solidFill>
                    <a:srgbClr val="006600"/>
                  </a:solidFill>
                </a:ln>
                <a:solidFill>
                  <a:srgbClr val="33CC33"/>
                </a:solidFill>
                <a:latin typeface="Arial Black" panose="020B0A04020102020204" pitchFamily="34" charset="0"/>
              </a:rPr>
              <a:t>людини</a:t>
            </a:r>
            <a:r>
              <a:rPr lang="ru-RU" sz="4400" dirty="0">
                <a:ln>
                  <a:solidFill>
                    <a:srgbClr val="006600"/>
                  </a:solidFill>
                </a:ln>
                <a:solidFill>
                  <a:srgbClr val="33CC33"/>
                </a:solidFill>
                <a:latin typeface="Arial Black" panose="020B0A04020102020204" pitchFamily="34" charset="0"/>
              </a:rPr>
              <a:t> і </a:t>
            </a:r>
            <a:r>
              <a:rPr lang="ru-RU" sz="4400" dirty="0" err="1">
                <a:ln>
                  <a:solidFill>
                    <a:srgbClr val="006600"/>
                  </a:solidFill>
                </a:ln>
                <a:solidFill>
                  <a:srgbClr val="33CC33"/>
                </a:solidFill>
                <a:latin typeface="Arial Black" panose="020B0A04020102020204" pitchFamily="34" charset="0"/>
              </a:rPr>
              <a:t>природи</a:t>
            </a:r>
            <a:r>
              <a:rPr lang="ru-RU" sz="4400" dirty="0">
                <a:ln>
                  <a:solidFill>
                    <a:srgbClr val="006600"/>
                  </a:solidFill>
                </a:ln>
                <a:solidFill>
                  <a:srgbClr val="33CC33"/>
                </a:solidFill>
                <a:latin typeface="Arial Black" panose="020B0A04020102020204" pitchFamily="34" charset="0"/>
              </a:rPr>
              <a:t>. </a:t>
            </a:r>
          </a:p>
          <a:p>
            <a:pPr algn="ctr"/>
            <a:r>
              <a:rPr lang="ru-RU" sz="4400" dirty="0">
                <a:ln>
                  <a:solidFill>
                    <a:srgbClr val="006600"/>
                  </a:solidFill>
                </a:ln>
                <a:solidFill>
                  <a:srgbClr val="33CC33"/>
                </a:solidFill>
                <a:latin typeface="Arial Black" panose="020B0A04020102020204" pitchFamily="34" charset="0"/>
              </a:rPr>
              <a:t>Рух </a:t>
            </a:r>
            <a:r>
              <a:rPr lang="ru-RU" sz="4400" dirty="0" err="1">
                <a:ln>
                  <a:solidFill>
                    <a:srgbClr val="006600"/>
                  </a:solidFill>
                </a:ln>
                <a:solidFill>
                  <a:srgbClr val="33CC33"/>
                </a:solidFill>
                <a:latin typeface="Arial Black" panose="020B0A04020102020204" pitchFamily="34" charset="0"/>
              </a:rPr>
              <a:t>населення</a:t>
            </a:r>
            <a:r>
              <a:rPr lang="ru-RU" sz="4400" dirty="0">
                <a:ln>
                  <a:solidFill>
                    <a:srgbClr val="006600"/>
                  </a:solidFill>
                </a:ln>
                <a:solidFill>
                  <a:srgbClr val="33CC33"/>
                </a:solidFill>
                <a:latin typeface="Arial Black" panose="020B0A04020102020204" pitchFamily="34" charset="0"/>
              </a:rPr>
              <a:t>. </a:t>
            </a:r>
          </a:p>
          <a:p>
            <a:pPr algn="ctr"/>
            <a:r>
              <a:rPr lang="ru-RU" sz="4400" dirty="0" err="1">
                <a:ln>
                  <a:solidFill>
                    <a:srgbClr val="006600"/>
                  </a:solidFill>
                </a:ln>
                <a:solidFill>
                  <a:srgbClr val="33CC33"/>
                </a:solidFill>
                <a:latin typeface="Arial Black" panose="020B0A04020102020204" pitchFamily="34" charset="0"/>
              </a:rPr>
              <a:t>Внутрішня</a:t>
            </a:r>
            <a:r>
              <a:rPr lang="ru-RU" sz="4400" dirty="0">
                <a:ln>
                  <a:solidFill>
                    <a:srgbClr val="006600"/>
                  </a:solidFill>
                </a:ln>
                <a:solidFill>
                  <a:srgbClr val="33CC33"/>
                </a:solidFill>
                <a:latin typeface="Arial Black" panose="020B0A04020102020204" pitchFamily="34" charset="0"/>
              </a:rPr>
              <a:t> і </a:t>
            </a:r>
            <a:r>
              <a:rPr lang="ru-RU" sz="4400" dirty="0" err="1">
                <a:ln>
                  <a:solidFill>
                    <a:srgbClr val="006600"/>
                  </a:solidFill>
                </a:ln>
                <a:solidFill>
                  <a:srgbClr val="33CC33"/>
                </a:solidFill>
                <a:latin typeface="Arial Black" panose="020B0A04020102020204" pitchFamily="34" charset="0"/>
              </a:rPr>
              <a:t>воєнна</a:t>
            </a:r>
            <a:r>
              <a:rPr lang="ru-RU" sz="4400" dirty="0">
                <a:ln>
                  <a:solidFill>
                    <a:srgbClr val="006600"/>
                  </a:solidFill>
                </a:ln>
                <a:solidFill>
                  <a:srgbClr val="33CC33"/>
                </a:solidFill>
                <a:latin typeface="Arial Black" panose="020B0A04020102020204" pitchFamily="34" charset="0"/>
              </a:rPr>
              <a:t> </a:t>
            </a:r>
            <a:r>
              <a:rPr lang="ru-RU" sz="4400" dirty="0" err="1">
                <a:ln>
                  <a:solidFill>
                    <a:srgbClr val="006600"/>
                  </a:solidFill>
                </a:ln>
                <a:solidFill>
                  <a:srgbClr val="33CC33"/>
                </a:solidFill>
                <a:latin typeface="Arial Black" panose="020B0A04020102020204" pitchFamily="34" charset="0"/>
              </a:rPr>
              <a:t>колонізація</a:t>
            </a:r>
            <a:endParaRPr lang="ru-RU" sz="4400" dirty="0">
              <a:ln>
                <a:solidFill>
                  <a:srgbClr val="006600"/>
                </a:solidFill>
              </a:ln>
              <a:solidFill>
                <a:srgbClr val="33CC33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24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ВЗАЄМОЗВ&amp;#39;ЯЗОК ЛЮДИНИ І ПРИРОДИ - Я пізнаю природу - Підручник - Я досліджую  світ 1 клас Частина 2 - М. С. Вашуленко - Освіта 2018">
            <a:extLst>
              <a:ext uri="{FF2B5EF4-FFF2-40B4-BE49-F238E27FC236}">
                <a16:creationId xmlns:a16="http://schemas.microsoft.com/office/drawing/2014/main" id="{FAACB7DB-A442-42DD-8DD3-D7E0CB12E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67" y="1857531"/>
            <a:ext cx="11603866" cy="456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21BB92F-557E-47B5-9989-9F539B382EEA}"/>
              </a:ext>
            </a:extLst>
          </p:cNvPr>
          <p:cNvSpPr txBox="1"/>
          <p:nvPr/>
        </p:nvSpPr>
        <p:spPr>
          <a:xfrm>
            <a:off x="652041" y="755091"/>
            <a:ext cx="10887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400" dirty="0">
                <a:ln>
                  <a:solidFill>
                    <a:srgbClr val="006600"/>
                  </a:solidFill>
                </a:ln>
                <a:solidFill>
                  <a:srgbClr val="33CC33"/>
                </a:solidFill>
                <a:latin typeface="Arial Black" panose="020B0A04020102020204" pitchFamily="34" charset="0"/>
              </a:rPr>
              <a:t>ЯК КЛІМАТ ВИЗНАЧАВ СПОСІБ ЖИТТЯ ТА ЗАНЯТТЯ ЛЮДЕЙ?</a:t>
            </a:r>
            <a:endParaRPr lang="ru-RU" sz="2400" dirty="0">
              <a:ln>
                <a:solidFill>
                  <a:srgbClr val="006600"/>
                </a:solidFill>
              </a:ln>
              <a:solidFill>
                <a:srgbClr val="33CC33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40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Взаємини людини та природи - Твір-роздум, реферат, доповідь">
            <a:extLst>
              <a:ext uri="{FF2B5EF4-FFF2-40B4-BE49-F238E27FC236}">
                <a16:creationId xmlns:a16="http://schemas.microsoft.com/office/drawing/2014/main" id="{DBDD8D2D-F2E5-4675-899B-6EA972546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29" y="978031"/>
            <a:ext cx="5022760" cy="490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11DD9F3-2F0F-48A7-B2B5-A60F7A9E95A9}"/>
              </a:ext>
            </a:extLst>
          </p:cNvPr>
          <p:cNvSpPr txBox="1"/>
          <p:nvPr/>
        </p:nvSpPr>
        <p:spPr>
          <a:xfrm>
            <a:off x="6096000" y="1507051"/>
            <a:ext cx="56609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>
                <a:ln>
                  <a:solidFill>
                    <a:srgbClr val="006600"/>
                  </a:solidFill>
                </a:ln>
                <a:solidFill>
                  <a:srgbClr val="339966"/>
                </a:solidFill>
                <a:latin typeface="Arial Black" panose="020B0A04020102020204" pitchFamily="34" charset="0"/>
              </a:rPr>
              <a:t>ЯК ЛАНДШАФТ ВИЗНАЧАВ СПОСІБ ЖИТТЯ ТА ЗАНЯТТЯ ЛЮДЕЙ?</a:t>
            </a:r>
            <a:endParaRPr lang="ru-RU" sz="2400" dirty="0">
              <a:ln>
                <a:solidFill>
                  <a:srgbClr val="006600"/>
                </a:solidFill>
              </a:ln>
              <a:solidFill>
                <a:srgbClr val="339966"/>
              </a:solidFill>
              <a:latin typeface="Arial Black" panose="020B0A04020102020204" pitchFamily="34" charset="0"/>
            </a:endParaRPr>
          </a:p>
        </p:txBody>
      </p:sp>
      <p:pic>
        <p:nvPicPr>
          <p:cNvPr id="4106" name="Picture 10" descr="Создать мем &amp;quot;узор горы вектор, горы рисунок логотип, вектор горы&amp;quot; -  Картинки - Meme-arsenal.com">
            <a:extLst>
              <a:ext uri="{FF2B5EF4-FFF2-40B4-BE49-F238E27FC236}">
                <a16:creationId xmlns:a16="http://schemas.microsoft.com/office/drawing/2014/main" id="{665EDD4B-09C5-493A-9AFA-EE566DA6B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127" y="3792050"/>
            <a:ext cx="6641652" cy="231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070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24DCA00-48C1-45F6-BB7B-5F1B80E4A83A}"/>
              </a:ext>
            </a:extLst>
          </p:cNvPr>
          <p:cNvSpPr txBox="1"/>
          <p:nvPr/>
        </p:nvSpPr>
        <p:spPr>
          <a:xfrm>
            <a:off x="659505" y="468886"/>
            <a:ext cx="1087299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На </a:t>
            </a:r>
            <a:r>
              <a:rPr kumimoji="0" lang="ru-RU" sz="3600" b="0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рівнинах</a:t>
            </a:r>
            <a:r>
              <a:rPr kumimoji="0" lang="ru-RU" sz="3600" b="0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ru-RU" sz="3600" b="0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поблизу</a:t>
            </a:r>
            <a:r>
              <a:rPr kumimoji="0" lang="ru-RU" sz="3600" b="0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ru-RU" sz="3600" b="0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водойм</a:t>
            </a:r>
            <a:r>
              <a:rPr kumimoji="0" lang="ru-RU" sz="3600" b="0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ru-RU" sz="3600" b="0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розвивалось</a:t>
            </a:r>
            <a:r>
              <a:rPr kumimoji="0" lang="ru-RU" sz="3600" b="0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ru-RU" sz="3600" b="0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землеробство</a:t>
            </a:r>
            <a:r>
              <a:rPr kumimoji="0" lang="ru-RU" sz="3600" b="0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, у </a:t>
            </a:r>
            <a:r>
              <a:rPr kumimoji="0" lang="ru-RU" sz="3600" b="0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більш</a:t>
            </a:r>
            <a:r>
              <a:rPr kumimoji="0" lang="ru-RU" sz="3600" b="0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ru-RU" sz="3600" b="0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посушливих</a:t>
            </a:r>
            <a:r>
              <a:rPr kumimoji="0" lang="ru-RU" sz="3600" b="0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степах — </a:t>
            </a:r>
            <a:r>
              <a:rPr kumimoji="0" lang="ru-RU" sz="3600" b="0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скотарство</a:t>
            </a:r>
            <a:r>
              <a:rPr kumimoji="0" lang="ru-RU" sz="3600" b="0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.</a:t>
            </a:r>
          </a:p>
        </p:txBody>
      </p:sp>
      <p:pic>
        <p:nvPicPr>
          <p:cNvPr id="5122" name="Picture 2" descr="Найближчі 10 років попит на органічне землеробство зростатиме – експерт FiBL">
            <a:extLst>
              <a:ext uri="{FF2B5EF4-FFF2-40B4-BE49-F238E27FC236}">
                <a16:creationId xmlns:a16="http://schemas.microsoft.com/office/drawing/2014/main" id="{49527D79-E425-4B77-BA63-99C41E563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89" y="2673518"/>
            <a:ext cx="6215749" cy="35159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4" name="Picture 4" descr="Оприлюднено обсяги виробництва молока в Україні по регіонам – AgroNews">
            <a:extLst>
              <a:ext uri="{FF2B5EF4-FFF2-40B4-BE49-F238E27FC236}">
                <a16:creationId xmlns:a16="http://schemas.microsoft.com/office/drawing/2014/main" id="{787F5579-E6F7-4DA0-B65D-1BDE65A4B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804" y="2673518"/>
            <a:ext cx="5039007" cy="35159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21314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FC7DF2-7DA4-4124-A201-17122FC138C0}"/>
              </a:ext>
            </a:extLst>
          </p:cNvPr>
          <p:cNvSpPr txBox="1"/>
          <p:nvPr/>
        </p:nvSpPr>
        <p:spPr>
          <a:xfrm>
            <a:off x="833907" y="510688"/>
            <a:ext cx="1070556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На </a:t>
            </a:r>
            <a:r>
              <a:rPr lang="ru-RU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степових</a:t>
            </a:r>
            <a: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 просторах </a:t>
            </a:r>
            <a:r>
              <a:rPr lang="ru-RU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особливу</a:t>
            </a:r>
            <a: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цінність</a:t>
            </a:r>
            <a: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 для людей </a:t>
            </a:r>
            <a:r>
              <a:rPr lang="ru-RU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мали</a:t>
            </a:r>
            <a: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коні</a:t>
            </a:r>
            <a: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, </a:t>
            </a:r>
            <a:r>
              <a:rPr lang="ru-RU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які</a:t>
            </a:r>
            <a: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забезпечували</a:t>
            </a:r>
            <a: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їжею</a:t>
            </a:r>
            <a: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 і </a:t>
            </a:r>
            <a:r>
              <a:rPr lang="ru-RU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можливостями</a:t>
            </a:r>
            <a: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пересування</a:t>
            </a:r>
            <a:endParaRPr lang="ru-RU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7170" name="Picture 2" descr="Обои поле, белый, природа, конь, лошадь, кони, лошади, рыжий, три, трио,  гнедой, вороной, троица картинки на рабочий стол, раздел животные - скачать">
            <a:extLst>
              <a:ext uri="{FF2B5EF4-FFF2-40B4-BE49-F238E27FC236}">
                <a16:creationId xmlns:a16="http://schemas.microsoft.com/office/drawing/2014/main" id="{9D0C69EA-C7A5-43A2-91B1-A5CB534C5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50" y="2438865"/>
            <a:ext cx="6279502" cy="40070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2" name="Picture 4" descr="Обои Две лошади бегут на фоне моря на рабочий стол">
            <a:extLst>
              <a:ext uri="{FF2B5EF4-FFF2-40B4-BE49-F238E27FC236}">
                <a16:creationId xmlns:a16="http://schemas.microsoft.com/office/drawing/2014/main" id="{0A9E7AAB-C658-45EF-BCD7-B05BD5261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535" y="2438865"/>
            <a:ext cx="4946615" cy="40070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33614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1802685-EEB4-480F-8B00-A10CB8D7184E}"/>
              </a:ext>
            </a:extLst>
          </p:cNvPr>
          <p:cNvSpPr txBox="1"/>
          <p:nvPr/>
        </p:nvSpPr>
        <p:spPr>
          <a:xfrm>
            <a:off x="749658" y="456006"/>
            <a:ext cx="106926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n>
                  <a:solidFill>
                    <a:srgbClr val="006600"/>
                  </a:solidFill>
                </a:ln>
                <a:solidFill>
                  <a:srgbClr val="33CC33"/>
                </a:solidFill>
                <a:latin typeface="Arial Black" panose="020B0A04020102020204" pitchFamily="34" charset="0"/>
              </a:rPr>
              <a:t>У </a:t>
            </a:r>
            <a:r>
              <a:rPr lang="ru-RU" sz="3600" dirty="0" err="1">
                <a:ln>
                  <a:solidFill>
                    <a:srgbClr val="006600"/>
                  </a:solidFill>
                </a:ln>
                <a:solidFill>
                  <a:srgbClr val="33CC33"/>
                </a:solidFill>
                <a:latin typeface="Arial Black" panose="020B0A04020102020204" pitchFamily="34" charset="0"/>
              </a:rPr>
              <a:t>гірській</a:t>
            </a:r>
            <a:r>
              <a:rPr lang="ru-RU" sz="3600" dirty="0">
                <a:ln>
                  <a:solidFill>
                    <a:srgbClr val="006600"/>
                  </a:solidFill>
                </a:ln>
                <a:solidFill>
                  <a:srgbClr val="33CC33"/>
                </a:solidFill>
                <a:latin typeface="Arial Black" panose="020B0A04020102020204" pitchFamily="34" charset="0"/>
              </a:rPr>
              <a:t> </a:t>
            </a:r>
            <a:r>
              <a:rPr lang="ru-RU" sz="3600" dirty="0" err="1">
                <a:ln>
                  <a:solidFill>
                    <a:srgbClr val="006600"/>
                  </a:solidFill>
                </a:ln>
                <a:solidFill>
                  <a:srgbClr val="33CC33"/>
                </a:solidFill>
                <a:latin typeface="Arial Black" panose="020B0A04020102020204" pitchFamily="34" charset="0"/>
              </a:rPr>
              <a:t>місцевості</a:t>
            </a:r>
            <a:r>
              <a:rPr lang="ru-RU" sz="3600" dirty="0">
                <a:ln>
                  <a:solidFill>
                    <a:srgbClr val="006600"/>
                  </a:solidFill>
                </a:ln>
                <a:solidFill>
                  <a:srgbClr val="33CC33"/>
                </a:solidFill>
                <a:latin typeface="Arial Black" panose="020B0A04020102020204" pitchFamily="34" charset="0"/>
              </a:rPr>
              <a:t> пасли </a:t>
            </a:r>
            <a:r>
              <a:rPr lang="ru-RU" sz="3600" dirty="0" err="1">
                <a:ln>
                  <a:solidFill>
                    <a:srgbClr val="006600"/>
                  </a:solidFill>
                </a:ln>
                <a:solidFill>
                  <a:srgbClr val="33CC33"/>
                </a:solidFill>
                <a:latin typeface="Arial Black" panose="020B0A04020102020204" pitchFamily="34" charset="0"/>
              </a:rPr>
              <a:t>кіз</a:t>
            </a:r>
            <a:r>
              <a:rPr lang="ru-RU" sz="3600" dirty="0">
                <a:ln>
                  <a:solidFill>
                    <a:srgbClr val="006600"/>
                  </a:solidFill>
                </a:ln>
                <a:solidFill>
                  <a:srgbClr val="33CC33"/>
                </a:solidFill>
                <a:latin typeface="Arial Black" panose="020B0A04020102020204" pitchFamily="34" charset="0"/>
              </a:rPr>
              <a:t> та </a:t>
            </a:r>
            <a:r>
              <a:rPr lang="ru-RU" sz="3600" dirty="0" err="1">
                <a:ln>
                  <a:solidFill>
                    <a:srgbClr val="006600"/>
                  </a:solidFill>
                </a:ln>
                <a:solidFill>
                  <a:srgbClr val="33CC33"/>
                </a:solidFill>
                <a:latin typeface="Arial Black" panose="020B0A04020102020204" pitchFamily="34" charset="0"/>
              </a:rPr>
              <a:t>овець</a:t>
            </a:r>
            <a:r>
              <a:rPr lang="ru-RU" sz="3600" dirty="0">
                <a:ln>
                  <a:solidFill>
                    <a:srgbClr val="006600"/>
                  </a:solidFill>
                </a:ln>
                <a:solidFill>
                  <a:srgbClr val="33CC33"/>
                </a:solidFill>
                <a:latin typeface="Arial Black" panose="020B0A04020102020204" pitchFamily="34" charset="0"/>
              </a:rPr>
              <a:t>, </a:t>
            </a:r>
            <a:r>
              <a:rPr lang="ru-RU" sz="3600" dirty="0" err="1">
                <a:ln>
                  <a:solidFill>
                    <a:srgbClr val="006600"/>
                  </a:solidFill>
                </a:ln>
                <a:solidFill>
                  <a:srgbClr val="33CC33"/>
                </a:solidFill>
                <a:latin typeface="Arial Black" panose="020B0A04020102020204" pitchFamily="34" charset="0"/>
              </a:rPr>
              <a:t>вирощували</a:t>
            </a:r>
            <a:r>
              <a:rPr lang="ru-RU" sz="3600" dirty="0">
                <a:ln>
                  <a:solidFill>
                    <a:srgbClr val="006600"/>
                  </a:solidFill>
                </a:ln>
                <a:solidFill>
                  <a:srgbClr val="33CC33"/>
                </a:solidFill>
                <a:latin typeface="Arial Black" panose="020B0A04020102020204" pitchFamily="34" charset="0"/>
              </a:rPr>
              <a:t> виноград</a:t>
            </a:r>
          </a:p>
        </p:txBody>
      </p:sp>
      <p:pic>
        <p:nvPicPr>
          <p:cNvPr id="8196" name="Picture 4" descr="овца, ягненок, животные, выгон, шерсть | Pikist">
            <a:extLst>
              <a:ext uri="{FF2B5EF4-FFF2-40B4-BE49-F238E27FC236}">
                <a16:creationId xmlns:a16="http://schemas.microsoft.com/office/drawing/2014/main" id="{F1FAE9C1-2DF0-432D-87E7-494AF1B79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16" y="2037397"/>
            <a:ext cx="5991683" cy="39899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81BEA3F-CCD6-4235-A5F9-432C4BCC95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5380" y="1935357"/>
            <a:ext cx="3200677" cy="41939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8" name="Picture 6" descr="Вирощування винограду на ділянці | Cам собі агроном">
            <a:extLst>
              <a:ext uri="{FF2B5EF4-FFF2-40B4-BE49-F238E27FC236}">
                <a16:creationId xmlns:a16="http://schemas.microsoft.com/office/drawing/2014/main" id="{0CBB8537-50D8-4DC9-A51E-42E2538DB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057" y="2037397"/>
            <a:ext cx="4873166" cy="39078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35177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Україна звернулася до Білорусі стосовно можливого забруднення річки –  новини на УНН | 24 січня 2019, 18:21">
            <a:extLst>
              <a:ext uri="{FF2B5EF4-FFF2-40B4-BE49-F238E27FC236}">
                <a16:creationId xmlns:a16="http://schemas.microsoft.com/office/drawing/2014/main" id="{6CBCCB8E-F6B0-40B6-A11A-3DD700DE7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310" y="2562895"/>
            <a:ext cx="4512771" cy="33826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220" name="Picture 4" descr="Стало відомо, де на Черкащині дозволений любительський вилов риби під час  нересту | &amp;quot;ДЗВІН&amp;quot;">
            <a:extLst>
              <a:ext uri="{FF2B5EF4-FFF2-40B4-BE49-F238E27FC236}">
                <a16:creationId xmlns:a16="http://schemas.microsoft.com/office/drawing/2014/main" id="{1F4F709A-22D3-4F7F-BDF4-283992397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474" y="2569140"/>
            <a:ext cx="5064617" cy="33764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635E1C1-8504-417A-9B77-5E1E4B8F56DD}"/>
              </a:ext>
            </a:extLst>
          </p:cNvPr>
          <p:cNvSpPr txBox="1"/>
          <p:nvPr/>
        </p:nvSpPr>
        <p:spPr>
          <a:xfrm>
            <a:off x="743754" y="652358"/>
            <a:ext cx="1073132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Водойми</a:t>
            </a:r>
            <a:r>
              <a:rPr lang="ru-RU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мали</a:t>
            </a:r>
            <a:r>
              <a:rPr lang="ru-RU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важливе</a:t>
            </a:r>
            <a:r>
              <a:rPr lang="ru-RU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значення</a:t>
            </a:r>
            <a:r>
              <a:rPr lang="ru-RU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 для </a:t>
            </a:r>
            <a:r>
              <a:rPr lang="ru-RU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торгівлі</a:t>
            </a:r>
            <a:r>
              <a:rPr lang="ru-RU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 — у </a:t>
            </a:r>
            <a:r>
              <a:rPr lang="ru-RU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середні</a:t>
            </a:r>
            <a:r>
              <a:rPr lang="ru-RU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віки</a:t>
            </a:r>
            <a:r>
              <a:rPr lang="ru-RU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саме</a:t>
            </a:r>
            <a:r>
              <a:rPr lang="ru-RU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 через </a:t>
            </a:r>
            <a:r>
              <a:rPr lang="ru-RU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річки</a:t>
            </a:r>
            <a:r>
              <a:rPr lang="ru-RU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 й моря </a:t>
            </a:r>
            <a:r>
              <a:rPr lang="ru-RU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пролягали</a:t>
            </a:r>
            <a:r>
              <a:rPr lang="ru-RU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основні</a:t>
            </a:r>
            <a:r>
              <a:rPr lang="ru-RU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торговельні</a:t>
            </a:r>
            <a:r>
              <a:rPr lang="ru-RU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маршрути</a:t>
            </a:r>
            <a:endParaRPr lang="ru-RU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50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Замок Хоэнверфен: на страже Зальцбурга более 900 лет | Smapse">
            <a:extLst>
              <a:ext uri="{FF2B5EF4-FFF2-40B4-BE49-F238E27FC236}">
                <a16:creationId xmlns:a16="http://schemas.microsoft.com/office/drawing/2014/main" id="{3C9FE909-4608-449B-B56D-B94F0B8BE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338" y="364064"/>
            <a:ext cx="4426041" cy="2950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ТОП-10 НАЙКРАСИВІШИХ ЗАМКІВ У СВІТІ">
            <a:extLst>
              <a:ext uri="{FF2B5EF4-FFF2-40B4-BE49-F238E27FC236}">
                <a16:creationId xmlns:a16="http://schemas.microsoft.com/office/drawing/2014/main" id="{CAC81FA0-407E-4105-8F08-2ADE7E650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236" y="364064"/>
            <a:ext cx="4430368" cy="2950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20 найбільш вражаючих замків Європи | То є Львів.">
            <a:extLst>
              <a:ext uri="{FF2B5EF4-FFF2-40B4-BE49-F238E27FC236}">
                <a16:creationId xmlns:a16="http://schemas.microsoft.com/office/drawing/2014/main" id="{B876AD37-9C48-4E4A-9C11-2BF13FD97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722" y="3709114"/>
            <a:ext cx="4432657" cy="2784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Lonely Planet: Німеччина на другому місці серед туристичних цілей 2019 року  | Музика й кіно, література й мистецтво з Німеччини | DW | 25.10.2018">
            <a:extLst>
              <a:ext uri="{FF2B5EF4-FFF2-40B4-BE49-F238E27FC236}">
                <a16:creationId xmlns:a16="http://schemas.microsoft.com/office/drawing/2014/main" id="{FA96D84D-004E-4C59-BCF2-FB2361A54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236" y="3709114"/>
            <a:ext cx="4430368" cy="2784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57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343</Words>
  <Application>Microsoft Office PowerPoint</Application>
  <PresentationFormat>Широкий екран</PresentationFormat>
  <Paragraphs>48</Paragraphs>
  <Slides>17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17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Вероника</dc:creator>
  <cp:lastModifiedBy>Вероника</cp:lastModifiedBy>
  <cp:revision>2</cp:revision>
  <dcterms:created xsi:type="dcterms:W3CDTF">2021-10-25T13:41:22Z</dcterms:created>
  <dcterms:modified xsi:type="dcterms:W3CDTF">2021-10-26T13:43:30Z</dcterms:modified>
</cp:coreProperties>
</file>