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3" r:id="rId12"/>
    <p:sldId id="284" r:id="rId13"/>
    <p:sldId id="285" r:id="rId14"/>
    <p:sldId id="270" r:id="rId15"/>
    <p:sldId id="286" r:id="rId16"/>
    <p:sldId id="288" r:id="rId17"/>
    <p:sldId id="289" r:id="rId18"/>
    <p:sldId id="290" r:id="rId19"/>
    <p:sldId id="266" r:id="rId20"/>
    <p:sldId id="267" r:id="rId21"/>
    <p:sldId id="268" r:id="rId22"/>
    <p:sldId id="281" r:id="rId23"/>
  </p:sldIdLst>
  <p:sldSz cx="18288000" cy="10287000"/>
  <p:notesSz cx="6858000" cy="9144000"/>
  <p:embeddedFontLst>
    <p:embeddedFont>
      <p:font typeface="Arimo" panose="020B0604020202020204" charset="0"/>
      <p:regular r:id="rId24"/>
    </p:embeddedFont>
    <p:embeddedFont>
      <p:font typeface="Open Sans Light Bold" panose="020B0604020202020204" charset="0"/>
      <p:regular r:id="rId25"/>
    </p:embeddedFont>
    <p:embeddedFont>
      <p:font typeface="Montserrat Semi-Bold Bold" panose="020B0604020202020204" charset="-52"/>
      <p:regular r:id="rId26"/>
    </p:embeddedFont>
    <p:embeddedFont>
      <p:font typeface="Arial Black" panose="020B0A04020102020204" pitchFamily="34" charset="0"/>
      <p:bold r:id="rId27"/>
    </p:embeddedFont>
    <p:embeddedFont>
      <p:font typeface="Open Sans Light Italics" panose="020B0604020202020204" charset="0"/>
      <p:regular r:id="rId28"/>
    </p:embeddedFont>
    <p:embeddedFont>
      <p:font typeface="Montserrat Semi-Bold" panose="020B0604020202020204" charset="-52"/>
      <p:regular r:id="rId29"/>
    </p:embeddedFont>
    <p:embeddedFont>
      <p:font typeface="Euro Script" panose="020B0604020202020204" charset="0"/>
      <p:regular r:id="rId30"/>
    </p:embeddedFont>
    <p:embeddedFont>
      <p:font typeface="Euro Script Bold" panose="020B0604020202020204" charset="0"/>
      <p:regular r:id="rId31"/>
    </p:embeddedFont>
    <p:embeddedFont>
      <p:font typeface="Lato" panose="020B0604020202020204" charset="0"/>
      <p:regular r:id="rId32"/>
    </p:embeddedFont>
    <p:embeddedFont>
      <p:font typeface="Lato Italics" panose="020B060402020202020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Open Sans Light" panose="020B0604020202020204" charset="0"/>
      <p:regular r:id="rId38"/>
    </p:embeddedFont>
    <p:embeddedFont>
      <p:font typeface="Arimo Bold" panose="020B0604020202020204" charset="0"/>
      <p:regular r:id="rId39"/>
    </p:embeddedFont>
    <p:embeddedFont>
      <p:font typeface="Lato Bold" panose="020B060402020202020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950" y="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sv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4.svg"/><Relationship Id="rId7" Type="http://schemas.openxmlformats.org/officeDocument/2006/relationships/image" Target="../media/image20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6.sv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4.svg"/><Relationship Id="rId7" Type="http://schemas.openxmlformats.org/officeDocument/2006/relationships/image" Target="../media/image20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6.svg"/><Relationship Id="rId4" Type="http://schemas.openxmlformats.org/officeDocument/2006/relationships/image" Target="../media/image18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4.svg"/><Relationship Id="rId7" Type="http://schemas.openxmlformats.org/officeDocument/2006/relationships/image" Target="../media/image20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6.sv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0.png"/><Relationship Id="rId3" Type="http://schemas.openxmlformats.org/officeDocument/2006/relationships/image" Target="../media/image84.svg"/><Relationship Id="rId7" Type="http://schemas.openxmlformats.org/officeDocument/2006/relationships/image" Target="../media/image63.svg"/><Relationship Id="rId12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47.svg"/><Relationship Id="rId5" Type="http://schemas.openxmlformats.org/officeDocument/2006/relationships/image" Target="../media/image86.svg"/><Relationship Id="rId10" Type="http://schemas.openxmlformats.org/officeDocument/2006/relationships/image" Target="../media/image24.png"/><Relationship Id="rId4" Type="http://schemas.openxmlformats.org/officeDocument/2006/relationships/image" Target="../media/image47.png"/><Relationship Id="rId9" Type="http://schemas.openxmlformats.org/officeDocument/2006/relationships/image" Target="../media/image8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3.svg"/><Relationship Id="rId7" Type="http://schemas.openxmlformats.org/officeDocument/2006/relationships/image" Target="../media/image75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5.svg"/><Relationship Id="rId10" Type="http://schemas.openxmlformats.org/officeDocument/2006/relationships/image" Target="../media/image54.png"/><Relationship Id="rId4" Type="http://schemas.openxmlformats.org/officeDocument/2006/relationships/image" Target="../media/image23.png"/><Relationship Id="rId9" Type="http://schemas.openxmlformats.org/officeDocument/2006/relationships/image" Target="../media/image1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3.svg"/><Relationship Id="rId7" Type="http://schemas.openxmlformats.org/officeDocument/2006/relationships/image" Target="../media/image75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5.svg"/><Relationship Id="rId10" Type="http://schemas.openxmlformats.org/officeDocument/2006/relationships/image" Target="../media/image55.png"/><Relationship Id="rId4" Type="http://schemas.openxmlformats.org/officeDocument/2006/relationships/image" Target="../media/image23.png"/><Relationship Id="rId9" Type="http://schemas.openxmlformats.org/officeDocument/2006/relationships/image" Target="../media/image1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84.svg"/><Relationship Id="rId7" Type="http://schemas.openxmlformats.org/officeDocument/2006/relationships/image" Target="../media/image63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47.svg"/><Relationship Id="rId5" Type="http://schemas.openxmlformats.org/officeDocument/2006/relationships/image" Target="../media/image86.svg"/><Relationship Id="rId10" Type="http://schemas.openxmlformats.org/officeDocument/2006/relationships/image" Target="../media/image24.png"/><Relationship Id="rId4" Type="http://schemas.openxmlformats.org/officeDocument/2006/relationships/image" Target="../media/image47.png"/><Relationship Id="rId9" Type="http://schemas.openxmlformats.org/officeDocument/2006/relationships/image" Target="../media/image8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7.svg"/><Relationship Id="rId7" Type="http://schemas.openxmlformats.org/officeDocument/2006/relationships/image" Target="../media/image63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61.svg"/><Relationship Id="rId10" Type="http://schemas.openxmlformats.org/officeDocument/2006/relationships/image" Target="../media/image78.svg"/><Relationship Id="rId4" Type="http://schemas.openxmlformats.org/officeDocument/2006/relationships/image" Target="../media/image37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6.svg"/><Relationship Id="rId18" Type="http://schemas.openxmlformats.org/officeDocument/2006/relationships/image" Target="../media/image16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13.png"/><Relationship Id="rId17" Type="http://schemas.openxmlformats.org/officeDocument/2006/relationships/image" Target="../media/image30.svg"/><Relationship Id="rId2" Type="http://schemas.openxmlformats.org/officeDocument/2006/relationships/image" Target="../media/image8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10" Type="http://schemas.openxmlformats.org/officeDocument/2006/relationships/image" Target="../media/image12.png"/><Relationship Id="rId19" Type="http://schemas.openxmlformats.org/officeDocument/2006/relationships/image" Target="../media/image32.svg"/><Relationship Id="rId4" Type="http://schemas.openxmlformats.org/officeDocument/2006/relationships/image" Target="../media/image9.png"/><Relationship Id="rId9" Type="http://schemas.openxmlformats.org/officeDocument/2006/relationships/image" Target="../media/image22.sv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sv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113.svg"/><Relationship Id="rId3" Type="http://schemas.openxmlformats.org/officeDocument/2006/relationships/image" Target="../media/image18.svg"/><Relationship Id="rId7" Type="http://schemas.openxmlformats.org/officeDocument/2006/relationships/image" Target="../media/image24.svg"/><Relationship Id="rId12" Type="http://schemas.openxmlformats.org/officeDocument/2006/relationships/image" Target="../media/image6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11.svg"/><Relationship Id="rId5" Type="http://schemas.openxmlformats.org/officeDocument/2006/relationships/image" Target="../media/image20.svg"/><Relationship Id="rId15" Type="http://schemas.openxmlformats.org/officeDocument/2006/relationships/image" Target="../media/image115.svg"/><Relationship Id="rId10" Type="http://schemas.openxmlformats.org/officeDocument/2006/relationships/image" Target="../media/image62.png"/><Relationship Id="rId4" Type="http://schemas.openxmlformats.org/officeDocument/2006/relationships/image" Target="../media/image10.png"/><Relationship Id="rId9" Type="http://schemas.openxmlformats.org/officeDocument/2006/relationships/image" Target="../media/image109.svg"/><Relationship Id="rId1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4.svg"/><Relationship Id="rId7" Type="http://schemas.openxmlformats.org/officeDocument/2006/relationships/image" Target="../media/image20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6.svg"/><Relationship Id="rId10" Type="http://schemas.openxmlformats.org/officeDocument/2006/relationships/image" Target="../media/image20.jpeg"/><Relationship Id="rId4" Type="http://schemas.openxmlformats.org/officeDocument/2006/relationships/image" Target="../media/image18.png"/><Relationship Id="rId9" Type="http://schemas.openxmlformats.org/officeDocument/2006/relationships/image" Target="../media/image3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.svg"/><Relationship Id="rId18" Type="http://schemas.openxmlformats.org/officeDocument/2006/relationships/image" Target="../media/image29.pn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12" Type="http://schemas.openxmlformats.org/officeDocument/2006/relationships/image" Target="../media/image26.png"/><Relationship Id="rId17" Type="http://schemas.openxmlformats.org/officeDocument/2006/relationships/image" Target="../media/image53.svg"/><Relationship Id="rId2" Type="http://schemas.openxmlformats.org/officeDocument/2006/relationships/image" Target="../media/image21.png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5" Type="http://schemas.openxmlformats.org/officeDocument/2006/relationships/image" Target="../media/image51.svg"/><Relationship Id="rId10" Type="http://schemas.openxmlformats.org/officeDocument/2006/relationships/image" Target="../media/image25.png"/><Relationship Id="rId19" Type="http://schemas.openxmlformats.org/officeDocument/2006/relationships/image" Target="../media/image55.svg"/><Relationship Id="rId4" Type="http://schemas.openxmlformats.org/officeDocument/2006/relationships/image" Target="../media/image22.png"/><Relationship Id="rId9" Type="http://schemas.openxmlformats.org/officeDocument/2006/relationships/image" Target="../media/image47.sv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png"/><Relationship Id="rId18" Type="http://schemas.openxmlformats.org/officeDocument/2006/relationships/image" Target="../media/image37.png"/><Relationship Id="rId3" Type="http://schemas.openxmlformats.org/officeDocument/2006/relationships/image" Target="../media/image57.svg"/><Relationship Id="rId12" Type="http://schemas.openxmlformats.org/officeDocument/2006/relationships/image" Target="../media/image14.svg"/><Relationship Id="rId17" Type="http://schemas.openxmlformats.org/officeDocument/2006/relationships/image" Target="../media/image36.png"/><Relationship Id="rId7" Type="http://schemas.openxmlformats.org/officeDocument/2006/relationships/image" Target="../media/image61.svg"/><Relationship Id="rId2" Type="http://schemas.openxmlformats.org/officeDocument/2006/relationships/image" Target="../media/image31.png"/><Relationship Id="rId16" Type="http://schemas.openxmlformats.org/officeDocument/2006/relationships/image" Target="../media/image4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microsoft.com/office/2007/relationships/hdphoto" Target="../media/hdphoto1.wdp"/><Relationship Id="rId5" Type="http://schemas.openxmlformats.org/officeDocument/2006/relationships/image" Target="../media/image59.svg"/><Relationship Id="rId15" Type="http://schemas.openxmlformats.org/officeDocument/2006/relationships/image" Target="../media/image22.png"/><Relationship Id="rId10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image" Target="../media/image63.svg"/><Relationship Id="rId14" Type="http://schemas.openxmlformats.org/officeDocument/2006/relationships/image" Target="../media/image6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73.svg"/><Relationship Id="rId3" Type="http://schemas.openxmlformats.org/officeDocument/2006/relationships/image" Target="../media/image67.svg"/><Relationship Id="rId7" Type="http://schemas.openxmlformats.org/officeDocument/2006/relationships/image" Target="../media/image69.svg"/><Relationship Id="rId12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71.svg"/><Relationship Id="rId5" Type="http://schemas.openxmlformats.org/officeDocument/2006/relationships/image" Target="../media/image43.svg"/><Relationship Id="rId15" Type="http://schemas.openxmlformats.org/officeDocument/2006/relationships/image" Target="../media/image12.svg"/><Relationship Id="rId10" Type="http://schemas.openxmlformats.org/officeDocument/2006/relationships/image" Target="../media/image40.png"/><Relationship Id="rId4" Type="http://schemas.openxmlformats.org/officeDocument/2006/relationships/image" Target="../media/image22.png"/><Relationship Id="rId9" Type="http://schemas.openxmlformats.org/officeDocument/2006/relationships/image" Target="../media/image34.svg"/><Relationship Id="rId1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3.svg"/><Relationship Id="rId7" Type="http://schemas.openxmlformats.org/officeDocument/2006/relationships/image" Target="../media/image75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65.svg"/><Relationship Id="rId5" Type="http://schemas.openxmlformats.org/officeDocument/2006/relationships/image" Target="../media/image45.svg"/><Relationship Id="rId10" Type="http://schemas.openxmlformats.org/officeDocument/2006/relationships/image" Target="../media/image35.png"/><Relationship Id="rId4" Type="http://schemas.openxmlformats.org/officeDocument/2006/relationships/image" Target="../media/image23.png"/><Relationship Id="rId9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3.svg"/><Relationship Id="rId7" Type="http://schemas.openxmlformats.org/officeDocument/2006/relationships/image" Target="../media/image75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5.svg"/><Relationship Id="rId4" Type="http://schemas.openxmlformats.org/officeDocument/2006/relationships/image" Target="../media/image23.png"/><Relationship Id="rId9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20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6.sv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20783"/>
          <a:stretch>
            <a:fillRect/>
          </a:stretch>
        </p:blipFill>
        <p:spPr>
          <a:xfrm rot="5400000">
            <a:off x="5727412" y="-135490"/>
            <a:ext cx="6642675" cy="111993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412007">
            <a:off x="-937674" y="6974551"/>
            <a:ext cx="2506139" cy="60721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352294" y="588942"/>
            <a:ext cx="1583412" cy="226201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379775" y="2919023"/>
            <a:ext cx="10016030" cy="4858090"/>
            <a:chOff x="0" y="0"/>
            <a:chExt cx="13354706" cy="6477453"/>
          </a:xfrm>
        </p:grpSpPr>
        <p:sp>
          <p:nvSpPr>
            <p:cNvPr id="6" name="TextBox 6"/>
            <p:cNvSpPr txBox="1"/>
            <p:nvPr/>
          </p:nvSpPr>
          <p:spPr>
            <a:xfrm>
              <a:off x="0" y="-87302"/>
              <a:ext cx="13354706" cy="5776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408"/>
                </a:lnSpc>
              </a:pPr>
              <a:r>
                <a:rPr lang="en-US" sz="9200">
                  <a:solidFill>
                    <a:srgbClr val="2C2C2E"/>
                  </a:solidFill>
                  <a:latin typeface="Euro Script"/>
                </a:rPr>
                <a:t>Урок</a:t>
              </a:r>
            </a:p>
            <a:p>
              <a:pPr algn="ctr">
                <a:lnSpc>
                  <a:spcPts val="11408"/>
                </a:lnSpc>
              </a:pPr>
              <a:r>
                <a:rPr lang="en-US" sz="9200" spc="515">
                  <a:solidFill>
                    <a:srgbClr val="2C2C2E"/>
                  </a:solidFill>
                  <a:latin typeface="Another Shabby"/>
                </a:rPr>
                <a:t>української мови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5771282"/>
              <a:ext cx="13354706" cy="7065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20626">
            <a:off x="7169903" y="7056114"/>
            <a:ext cx="4435774" cy="3306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365178">
            <a:off x="16868972" y="6490419"/>
            <a:ext cx="2838056" cy="68763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478474">
            <a:off x="16974755" y="-1828935"/>
            <a:ext cx="1329320" cy="47786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5895837" y="3784935"/>
            <a:ext cx="3601458" cy="312626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485334" y="3784935"/>
            <a:ext cx="3601458" cy="312626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638463">
            <a:off x="-484764" y="-3529373"/>
            <a:ext cx="969528" cy="65832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2660">
            <a:off x="423484" y="2106406"/>
            <a:ext cx="12449165" cy="58850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151836">
            <a:off x="14575520" y="7152716"/>
            <a:ext cx="4107789" cy="356578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372908"/>
            <a:ext cx="11256876" cy="1633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81"/>
              </a:lnSpc>
            </a:pPr>
            <a:r>
              <a:rPr lang="en-US" sz="4700">
                <a:solidFill>
                  <a:srgbClr val="000000"/>
                </a:solidFill>
                <a:latin typeface="Euro Script Bold"/>
              </a:rPr>
              <a:t>Будова та види словосполучеь за способом вираження головного слова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95396" y="3166091"/>
            <a:ext cx="17692604" cy="5380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Залежно від того, якою частиною мови є головне слово, розрізняються такі типи словосполучень:</a:t>
            </a:r>
          </a:p>
          <a:p>
            <a:pPr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Open Sans Light"/>
            </a:endParaRP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 Light Bold"/>
              </a:rPr>
              <a:t>іменникові:</a:t>
            </a:r>
            <a:r>
              <a:rPr lang="en-US" sz="3399">
                <a:solidFill>
                  <a:srgbClr val="000000"/>
                </a:solidFill>
                <a:latin typeface="Open Sans Light Italics"/>
              </a:rPr>
              <a:t> </a:t>
            </a:r>
            <a:r>
              <a:rPr lang="en-US" sz="3399" u="sng">
                <a:solidFill>
                  <a:srgbClr val="000000"/>
                </a:solidFill>
                <a:latin typeface="Open Sans Light Italics"/>
              </a:rPr>
              <a:t>ручка</a:t>
            </a:r>
            <a:r>
              <a:rPr lang="en-US" sz="3399">
                <a:solidFill>
                  <a:srgbClr val="000000"/>
                </a:solidFill>
                <a:latin typeface="Open Sans Light Italics"/>
              </a:rPr>
              <a:t> дверей, </a:t>
            </a:r>
            <a:r>
              <a:rPr lang="en-US" sz="3399" u="sng">
                <a:solidFill>
                  <a:srgbClr val="000000"/>
                </a:solidFill>
                <a:latin typeface="Open Sans Light Italics"/>
              </a:rPr>
              <a:t>шапка</a:t>
            </a:r>
            <a:r>
              <a:rPr lang="en-US" sz="3399">
                <a:solidFill>
                  <a:srgbClr val="000000"/>
                </a:solidFill>
                <a:latin typeface="Open Sans Light Italics"/>
              </a:rPr>
              <a:t> господаря;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 Light Bold"/>
              </a:rPr>
              <a:t>прикметникові:</a:t>
            </a:r>
            <a:r>
              <a:rPr lang="en-US" sz="3399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399" u="sng">
                <a:solidFill>
                  <a:srgbClr val="000000"/>
                </a:solidFill>
                <a:latin typeface="Open Sans Light Italics"/>
              </a:rPr>
              <a:t>червоний</a:t>
            </a:r>
            <a:r>
              <a:rPr lang="en-US" sz="3399">
                <a:solidFill>
                  <a:srgbClr val="000000"/>
                </a:solidFill>
                <a:latin typeface="Open Sans Light Italics"/>
              </a:rPr>
              <a:t> від сорому, </a:t>
            </a:r>
            <a:r>
              <a:rPr lang="en-US" sz="3399" u="sng">
                <a:solidFill>
                  <a:srgbClr val="000000"/>
                </a:solidFill>
                <a:latin typeface="Open Sans Light Italics"/>
              </a:rPr>
              <a:t>білий</a:t>
            </a:r>
            <a:r>
              <a:rPr lang="en-US" sz="3399">
                <a:solidFill>
                  <a:srgbClr val="000000"/>
                </a:solidFill>
                <a:latin typeface="Open Sans Light Italics"/>
              </a:rPr>
              <a:t> від снігу;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 Light Bold"/>
              </a:rPr>
              <a:t>числівникові:</a:t>
            </a:r>
            <a:r>
              <a:rPr lang="en-US" sz="3399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399">
                <a:solidFill>
                  <a:srgbClr val="000000"/>
                </a:solidFill>
                <a:latin typeface="Open Sans Light Italics"/>
              </a:rPr>
              <a:t>з </a:t>
            </a:r>
            <a:r>
              <a:rPr lang="en-US" sz="3399" u="sng">
                <a:solidFill>
                  <a:srgbClr val="000000"/>
                </a:solidFill>
                <a:latin typeface="Open Sans Light Italics"/>
              </a:rPr>
              <a:t>десяти</a:t>
            </a:r>
            <a:r>
              <a:rPr lang="en-US" sz="3399">
                <a:solidFill>
                  <a:srgbClr val="000000"/>
                </a:solidFill>
                <a:latin typeface="Open Sans Light Italics"/>
              </a:rPr>
              <a:t> ящиків, до </a:t>
            </a:r>
            <a:r>
              <a:rPr lang="en-US" sz="3399" u="sng">
                <a:solidFill>
                  <a:srgbClr val="000000"/>
                </a:solidFill>
                <a:latin typeface="Open Sans Light Italics"/>
              </a:rPr>
              <a:t>сімдесяти</a:t>
            </a:r>
            <a:r>
              <a:rPr lang="en-US" sz="3399">
                <a:solidFill>
                  <a:srgbClr val="000000"/>
                </a:solidFill>
                <a:latin typeface="Open Sans Light Italics"/>
              </a:rPr>
              <a:t> кілометрів;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 Light Bold"/>
              </a:rPr>
              <a:t>займенникові:</a:t>
            </a:r>
            <a:r>
              <a:rPr lang="en-US" sz="3399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399" u="sng">
                <a:solidFill>
                  <a:srgbClr val="000000"/>
                </a:solidFill>
                <a:latin typeface="Open Sans Light Italics"/>
              </a:rPr>
              <a:t>ми</a:t>
            </a:r>
            <a:r>
              <a:rPr lang="en-US" sz="3399">
                <a:solidFill>
                  <a:srgbClr val="000000"/>
                </a:solidFill>
                <a:latin typeface="Open Sans Light Italics"/>
              </a:rPr>
              <a:t> з вами, </a:t>
            </a:r>
            <a:r>
              <a:rPr lang="en-US" sz="3399" u="sng">
                <a:solidFill>
                  <a:srgbClr val="000000"/>
                </a:solidFill>
                <a:latin typeface="Open Sans Light Italics"/>
              </a:rPr>
              <a:t>хтось</a:t>
            </a:r>
            <a:r>
              <a:rPr lang="en-US" sz="3399">
                <a:solidFill>
                  <a:srgbClr val="000000"/>
                </a:solidFill>
                <a:latin typeface="Open Sans Light Italics"/>
              </a:rPr>
              <a:t> із них</a:t>
            </a:r>
            <a:r>
              <a:rPr lang="en-US" sz="3399">
                <a:solidFill>
                  <a:srgbClr val="000000"/>
                </a:solidFill>
                <a:latin typeface="Open Sans Light"/>
              </a:rPr>
              <a:t>;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 Light Bold"/>
              </a:rPr>
              <a:t>дієслівні:</a:t>
            </a:r>
            <a:r>
              <a:rPr lang="en-US" sz="3399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399" u="sng">
                <a:solidFill>
                  <a:srgbClr val="000000"/>
                </a:solidFill>
                <a:latin typeface="Open Sans Light Italics"/>
              </a:rPr>
              <a:t>їхав</a:t>
            </a:r>
            <a:r>
              <a:rPr lang="en-US" sz="3399">
                <a:solidFill>
                  <a:srgbClr val="000000"/>
                </a:solidFill>
                <a:latin typeface="Open Sans Light Italics"/>
              </a:rPr>
              <a:t> на возі, </a:t>
            </a:r>
            <a:r>
              <a:rPr lang="en-US" sz="3399" u="sng">
                <a:solidFill>
                  <a:srgbClr val="000000"/>
                </a:solidFill>
                <a:latin typeface="Open Sans Light Italics"/>
              </a:rPr>
              <a:t>демонстрував</a:t>
            </a:r>
            <a:r>
              <a:rPr lang="en-US" sz="3399">
                <a:solidFill>
                  <a:srgbClr val="000000"/>
                </a:solidFill>
                <a:latin typeface="Open Sans Light Italics"/>
              </a:rPr>
              <a:t> фільм;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 Light Bold"/>
              </a:rPr>
              <a:t>прислівникові:</a:t>
            </a:r>
            <a:r>
              <a:rPr lang="en-US" sz="3399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399" u="sng">
                <a:solidFill>
                  <a:srgbClr val="000000"/>
                </a:solidFill>
                <a:latin typeface="Open Sans Light Italics"/>
              </a:rPr>
              <a:t>далеко</a:t>
            </a:r>
            <a:r>
              <a:rPr lang="en-US" sz="3399">
                <a:solidFill>
                  <a:srgbClr val="000000"/>
                </a:solidFill>
                <a:latin typeface="Open Sans Light Italics"/>
              </a:rPr>
              <a:t> від своїх, утричі</a:t>
            </a:r>
            <a:r>
              <a:rPr lang="en-US" sz="3399" u="sng">
                <a:solidFill>
                  <a:srgbClr val="000000"/>
                </a:solidFill>
                <a:latin typeface="Open Sans Light Italics"/>
              </a:rPr>
              <a:t> швидше</a:t>
            </a:r>
            <a:r>
              <a:rPr lang="en-US" sz="3399">
                <a:solidFill>
                  <a:srgbClr val="000000"/>
                </a:solidFill>
                <a:latin typeface="Open Sans Light Italic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2660">
            <a:off x="235543" y="2160610"/>
            <a:ext cx="12864568" cy="6081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1233" b="84121"/>
          <a:stretch>
            <a:fillRect/>
          </a:stretch>
        </p:blipFill>
        <p:spPr>
          <a:xfrm>
            <a:off x="-578054" y="9258300"/>
            <a:ext cx="19095904" cy="15489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028041" y="-3413121"/>
            <a:ext cx="5424428" cy="5325802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rgbClr val="99CC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43" y="259114"/>
            <a:ext cx="9892977" cy="19439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524000" y="2890689"/>
            <a:ext cx="12859357" cy="517064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ru-RU" sz="4400" dirty="0" err="1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Знайомий</a:t>
            </a:r>
            <a:r>
              <a:rPr lang="ru-RU" sz="4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з </a:t>
            </a:r>
            <a:r>
              <a:rPr lang="ru-RU" sz="4400" dirty="0" err="1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розповіді</a:t>
            </a:r>
            <a:r>
              <a:rPr lang="ru-RU" sz="4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, </a:t>
            </a:r>
            <a:r>
              <a:rPr lang="ru-RU" sz="4400" dirty="0" err="1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любов</a:t>
            </a:r>
            <a:r>
              <a:rPr lang="ru-RU" sz="4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до людей, </a:t>
            </a:r>
            <a:br>
              <a:rPr lang="ru-RU" sz="4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</a:br>
            <a:r>
              <a:rPr lang="ru-RU" sz="4400" dirty="0" err="1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захист</a:t>
            </a:r>
            <a:r>
              <a:rPr lang="ru-RU" sz="4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ru-RU" sz="4400" dirty="0" err="1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Вітчизни</a:t>
            </a:r>
            <a:r>
              <a:rPr lang="ru-RU" sz="4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, </a:t>
            </a:r>
            <a:r>
              <a:rPr lang="ru-RU" sz="4400" dirty="0" err="1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щастя</a:t>
            </a:r>
            <a:r>
              <a:rPr lang="ru-RU" sz="4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ru-RU" sz="4400" dirty="0" err="1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жити</a:t>
            </a:r>
            <a:r>
              <a:rPr lang="ru-RU" sz="4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, </a:t>
            </a:r>
            <a:r>
              <a:rPr lang="ru-RU" sz="4400" dirty="0" err="1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їхати</a:t>
            </a:r>
            <a:r>
              <a:rPr lang="ru-RU" sz="4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ru-RU" sz="4400" dirty="0" err="1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відпочивати</a:t>
            </a:r>
            <a:r>
              <a:rPr lang="ru-RU" sz="4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, буду </a:t>
            </a:r>
            <a:r>
              <a:rPr lang="ru-RU" sz="4400" dirty="0" err="1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любити</a:t>
            </a:r>
            <a:r>
              <a:rPr lang="ru-RU" sz="4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, </a:t>
            </a:r>
            <a:r>
              <a:rPr lang="ru-RU" sz="4400" dirty="0" err="1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вірити</a:t>
            </a:r>
            <a:r>
              <a:rPr lang="ru-RU" sz="4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людям, </a:t>
            </a:r>
            <a:r>
              <a:rPr lang="ru-RU" sz="4400" dirty="0" err="1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пізно</a:t>
            </a:r>
            <a:r>
              <a:rPr lang="ru-RU" sz="4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ru-RU" sz="4400" dirty="0" err="1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ввечері</a:t>
            </a:r>
            <a:r>
              <a:rPr lang="ru-RU" sz="4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, </a:t>
            </a:r>
            <a:br>
              <a:rPr lang="ru-RU" sz="4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</a:br>
            <a:r>
              <a:rPr lang="ru-RU" sz="4400" dirty="0" err="1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сильний</a:t>
            </a:r>
            <a:r>
              <a:rPr lang="ru-RU" sz="4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ru-RU" sz="4400" dirty="0" err="1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вірою</a:t>
            </a:r>
            <a:r>
              <a:rPr lang="ru-RU" sz="4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, </a:t>
            </a:r>
            <a:r>
              <a:rPr lang="ru-RU" sz="4400" dirty="0" err="1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гарний</a:t>
            </a:r>
            <a:r>
              <a:rPr lang="ru-RU" sz="4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собою, </a:t>
            </a:r>
            <a:r>
              <a:rPr lang="ru-RU" sz="4400" dirty="0" err="1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розповідь</a:t>
            </a:r>
            <a:r>
              <a:rPr lang="ru-RU" sz="4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про </a:t>
            </a:r>
            <a:r>
              <a:rPr lang="ru-RU" sz="4400" dirty="0" err="1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нього</a:t>
            </a:r>
            <a:r>
              <a:rPr lang="ru-RU" sz="4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, </a:t>
            </a:r>
            <a:r>
              <a:rPr lang="ru-RU" sz="4400" dirty="0" err="1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плавати</a:t>
            </a:r>
            <a:r>
              <a:rPr lang="ru-RU" sz="4400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ru-RU" sz="4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на </a:t>
            </a:r>
            <a:r>
              <a:rPr lang="ru-RU" sz="4400" dirty="0" err="1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катері</a:t>
            </a:r>
            <a:r>
              <a:rPr lang="ru-RU" sz="4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, </a:t>
            </a:r>
            <a:r>
              <a:rPr lang="ru-RU" sz="4400" dirty="0" err="1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повертаючи</a:t>
            </a:r>
            <a:r>
              <a:rPr lang="ru-RU" sz="44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книгу.</a:t>
            </a:r>
          </a:p>
        </p:txBody>
      </p:sp>
    </p:spTree>
    <p:extLst>
      <p:ext uri="{BB962C8B-B14F-4D97-AF65-F5344CB8AC3E}">
        <p14:creationId xmlns:p14="http://schemas.microsoft.com/office/powerpoint/2010/main" val="358681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2660">
            <a:off x="-374059" y="2160610"/>
            <a:ext cx="12864568" cy="6081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1233" b="84121"/>
          <a:stretch>
            <a:fillRect/>
          </a:stretch>
        </p:blipFill>
        <p:spPr>
          <a:xfrm>
            <a:off x="-578054" y="9791700"/>
            <a:ext cx="19095904" cy="15489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097000" y="-2095500"/>
            <a:ext cx="5424428" cy="5325802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rgbClr val="99CC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43" y="259114"/>
            <a:ext cx="9892977" cy="19439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652" y="2811779"/>
            <a:ext cx="9897728" cy="5826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905652" y="3016681"/>
            <a:ext cx="1089594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25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altLang="en-US" sz="3200" dirty="0">
                <a:solidFill>
                  <a:prstClr val="black"/>
                </a:solidFill>
                <a:latin typeface="Arial" charset="0"/>
                <a:cs typeface="Arial" charset="0"/>
              </a:rPr>
              <a:t>Знайомий з розповіді, любов до людей, </a:t>
            </a:r>
            <a:br>
              <a:rPr lang="uk-UA" altLang="en-US" sz="3200" dirty="0">
                <a:solidFill>
                  <a:prstClr val="black"/>
                </a:solidFill>
                <a:latin typeface="Arial" charset="0"/>
                <a:cs typeface="Arial" charset="0"/>
              </a:rPr>
            </a:br>
            <a:r>
              <a:rPr lang="uk-UA" altLang="en-US" sz="3200" dirty="0">
                <a:solidFill>
                  <a:prstClr val="black"/>
                </a:solidFill>
                <a:latin typeface="Arial" charset="0"/>
                <a:cs typeface="Arial" charset="0"/>
              </a:rPr>
              <a:t>захист Вітчизни, щастя </a:t>
            </a:r>
            <a:r>
              <a:rPr lang="uk-UA" altLang="en-US" sz="32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 жити</a:t>
            </a:r>
            <a:r>
              <a:rPr lang="uk-UA" altLang="en-US" sz="3200" dirty="0">
                <a:solidFill>
                  <a:prstClr val="black"/>
                </a:solidFill>
                <a:latin typeface="Arial" charset="0"/>
                <a:cs typeface="Arial" charset="0"/>
              </a:rPr>
              <a:t>, </a:t>
            </a:r>
            <a:r>
              <a:rPr lang="uk-UA" altLang="en-US" sz="32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   їхати      відпочивати,</a:t>
            </a:r>
          </a:p>
          <a:p>
            <a:pPr lvl="0" fontAlgn="base">
              <a:lnSpc>
                <a:spcPct val="25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altLang="en-US" sz="32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uk-UA" altLang="en-US" sz="3200" dirty="0">
                <a:solidFill>
                  <a:prstClr val="black"/>
                </a:solidFill>
                <a:latin typeface="Arial" charset="0"/>
                <a:cs typeface="Arial" charset="0"/>
              </a:rPr>
              <a:t>буду любити, вірити </a:t>
            </a:r>
            <a:r>
              <a:rPr lang="uk-UA" altLang="en-US" sz="32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  людям</a:t>
            </a:r>
            <a:r>
              <a:rPr lang="uk-UA" altLang="en-US" sz="3200" dirty="0">
                <a:solidFill>
                  <a:prstClr val="black"/>
                </a:solidFill>
                <a:latin typeface="Arial" charset="0"/>
                <a:cs typeface="Arial" charset="0"/>
              </a:rPr>
              <a:t>, </a:t>
            </a:r>
            <a:r>
              <a:rPr lang="uk-UA" altLang="en-US" sz="32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пізно  </a:t>
            </a:r>
            <a:r>
              <a:rPr lang="uk-UA" altLang="en-US" sz="3200" dirty="0">
                <a:solidFill>
                  <a:prstClr val="black"/>
                </a:solidFill>
                <a:latin typeface="Arial" charset="0"/>
                <a:cs typeface="Arial" charset="0"/>
              </a:rPr>
              <a:t>ввечері, </a:t>
            </a:r>
            <a:br>
              <a:rPr lang="uk-UA" altLang="en-US" sz="3200" dirty="0">
                <a:solidFill>
                  <a:prstClr val="black"/>
                </a:solidFill>
                <a:latin typeface="Arial" charset="0"/>
                <a:cs typeface="Arial" charset="0"/>
              </a:rPr>
            </a:br>
            <a:r>
              <a:rPr lang="uk-UA" altLang="en-US" sz="3200" dirty="0">
                <a:solidFill>
                  <a:prstClr val="black"/>
                </a:solidFill>
                <a:latin typeface="Arial" charset="0"/>
                <a:cs typeface="Arial" charset="0"/>
              </a:rPr>
              <a:t>сильний вірою, гарний </a:t>
            </a:r>
            <a:r>
              <a:rPr lang="uk-UA" altLang="en-US" sz="32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  собою</a:t>
            </a:r>
            <a:r>
              <a:rPr lang="uk-UA" altLang="en-US" sz="3200" dirty="0">
                <a:solidFill>
                  <a:prstClr val="black"/>
                </a:solidFill>
                <a:latin typeface="Arial" charset="0"/>
                <a:cs typeface="Arial" charset="0"/>
              </a:rPr>
              <a:t>, розповідь </a:t>
            </a:r>
            <a:r>
              <a:rPr lang="uk-UA" altLang="en-US" sz="32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про  нього</a:t>
            </a:r>
            <a:r>
              <a:rPr lang="uk-UA" altLang="en-US" sz="3200" dirty="0">
                <a:solidFill>
                  <a:prstClr val="black"/>
                </a:solidFill>
                <a:latin typeface="Arial" charset="0"/>
                <a:cs typeface="Arial" charset="0"/>
              </a:rPr>
              <a:t>, </a:t>
            </a:r>
            <a:br>
              <a:rPr lang="uk-UA" altLang="en-US" sz="3200" dirty="0">
                <a:solidFill>
                  <a:prstClr val="black"/>
                </a:solidFill>
                <a:latin typeface="Arial" charset="0"/>
                <a:cs typeface="Arial" charset="0"/>
              </a:rPr>
            </a:br>
            <a:r>
              <a:rPr lang="uk-UA" altLang="en-US" sz="3200" dirty="0">
                <a:solidFill>
                  <a:prstClr val="black"/>
                </a:solidFill>
                <a:latin typeface="Arial" charset="0"/>
                <a:cs typeface="Arial" charset="0"/>
              </a:rPr>
              <a:t>плавати на катері, повертаючи </a:t>
            </a:r>
            <a:r>
              <a:rPr lang="uk-UA" altLang="en-US" sz="32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  книгу</a:t>
            </a:r>
            <a:r>
              <a:rPr lang="uk-UA" altLang="en-US" sz="3200" dirty="0">
                <a:solidFill>
                  <a:prstClr val="black"/>
                </a:solidFill>
                <a:latin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112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2660">
            <a:off x="921342" y="242542"/>
            <a:ext cx="12864568" cy="6081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1233" b="84121"/>
          <a:stretch>
            <a:fillRect/>
          </a:stretch>
        </p:blipFill>
        <p:spPr>
          <a:xfrm>
            <a:off x="-578054" y="9258300"/>
            <a:ext cx="19095904" cy="15489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448824">
            <a:off x="14781808" y="4819028"/>
            <a:ext cx="5424428" cy="5325802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12096"/>
            <a:ext cx="10668000" cy="747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041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59086" t="9333" b="31146"/>
          <a:stretch>
            <a:fillRect/>
          </a:stretch>
        </p:blipFill>
        <p:spPr>
          <a:xfrm rot="5400000">
            <a:off x="-6878318" y="3677104"/>
            <a:ext cx="4159081" cy="80808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8595">
            <a:off x="741864" y="5769983"/>
            <a:ext cx="7937458" cy="15153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8595">
            <a:off x="9526604" y="1856666"/>
            <a:ext cx="7937458" cy="15153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55364">
            <a:off x="8700609" y="8171528"/>
            <a:ext cx="6327477" cy="4716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74243" flipH="1">
            <a:off x="-6239" y="11300389"/>
            <a:ext cx="7286053" cy="5166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74243" flipH="1">
            <a:off x="9964247" y="4203623"/>
            <a:ext cx="7286053" cy="5166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-1136614" y="1852684"/>
            <a:ext cx="1831436" cy="2616337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778" y="515513"/>
            <a:ext cx="8198172" cy="1486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255" y="1994015"/>
            <a:ext cx="11808570" cy="750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685800" y="280800"/>
            <a:ext cx="15620999" cy="5227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uk-UA" altLang="en-US" sz="3600" b="1" dirty="0">
                <a:latin typeface="Arial Black" panose="020B0A04020102020204" pitchFamily="34" charset="0"/>
              </a:rPr>
              <a:t>На основі поданих слів способом керування </a:t>
            </a:r>
            <a:r>
              <a:rPr lang="uk-UA" altLang="en-US" sz="3600" b="1" dirty="0" err="1">
                <a:latin typeface="Arial Black" panose="020B0A04020102020204" pitchFamily="34" charset="0"/>
              </a:rPr>
              <a:t>утворіть</a:t>
            </a:r>
            <a:r>
              <a:rPr lang="uk-UA" altLang="en-US" sz="3600" b="1" dirty="0">
                <a:latin typeface="Arial Black" panose="020B0A04020102020204" pitchFamily="34" charset="0"/>
              </a:rPr>
              <a:t> словосполучення.</a:t>
            </a:r>
          </a:p>
          <a:p>
            <a:pPr algn="ctr">
              <a:lnSpc>
                <a:spcPts val="13859"/>
              </a:lnSpc>
            </a:pPr>
            <a:r>
              <a:rPr lang="ru-RU" sz="4000" dirty="0" err="1">
                <a:solidFill>
                  <a:srgbClr val="000000"/>
                </a:solidFill>
                <a:latin typeface="Euro Script Bold"/>
              </a:rPr>
              <a:t>Розповідати</a:t>
            </a:r>
            <a:r>
              <a:rPr lang="ru-RU" sz="4000" dirty="0">
                <a:solidFill>
                  <a:srgbClr val="000000"/>
                </a:solidFill>
                <a:latin typeface="Euro Script Bold"/>
              </a:rPr>
              <a:t>, </a:t>
            </a:r>
            <a:r>
              <a:rPr lang="ru-RU" sz="4000" dirty="0" err="1">
                <a:solidFill>
                  <a:srgbClr val="000000"/>
                </a:solidFill>
                <a:latin typeface="Euro Script Bold"/>
              </a:rPr>
              <a:t>виховувати</a:t>
            </a:r>
            <a:r>
              <a:rPr lang="ru-RU" sz="4000" dirty="0">
                <a:solidFill>
                  <a:srgbClr val="000000"/>
                </a:solidFill>
                <a:latin typeface="Euro Script Bold"/>
              </a:rPr>
              <a:t>, </a:t>
            </a:r>
            <a:r>
              <a:rPr lang="ru-RU" sz="4000" dirty="0" err="1">
                <a:solidFill>
                  <a:srgbClr val="000000"/>
                </a:solidFill>
                <a:latin typeface="Euro Script Bold"/>
              </a:rPr>
              <a:t>працювати</a:t>
            </a:r>
            <a:r>
              <a:rPr lang="ru-RU" sz="4000" dirty="0">
                <a:solidFill>
                  <a:srgbClr val="000000"/>
                </a:solidFill>
                <a:latin typeface="Euro Script Bold"/>
              </a:rPr>
              <a:t>, </a:t>
            </a:r>
            <a:r>
              <a:rPr lang="ru-RU" sz="4000" dirty="0" err="1">
                <a:solidFill>
                  <a:srgbClr val="000000"/>
                </a:solidFill>
                <a:latin typeface="Euro Script Bold"/>
              </a:rPr>
              <a:t>стояти</a:t>
            </a:r>
            <a:r>
              <a:rPr lang="ru-RU" sz="4000" dirty="0">
                <a:solidFill>
                  <a:srgbClr val="000000"/>
                </a:solidFill>
                <a:latin typeface="Euro Script Bold"/>
              </a:rPr>
              <a:t>, </a:t>
            </a:r>
            <a:r>
              <a:rPr lang="ru-RU" sz="4000" dirty="0" err="1">
                <a:solidFill>
                  <a:srgbClr val="000000"/>
                </a:solidFill>
                <a:latin typeface="Euro Script Bold"/>
              </a:rPr>
              <a:t>написати</a:t>
            </a:r>
            <a:r>
              <a:rPr lang="ru-RU" sz="4000" dirty="0">
                <a:solidFill>
                  <a:srgbClr val="000000"/>
                </a:solidFill>
                <a:latin typeface="Euro Script Bold"/>
              </a:rPr>
              <a:t>.</a:t>
            </a:r>
          </a:p>
          <a:p>
            <a:pPr algn="ctr">
              <a:lnSpc>
                <a:spcPts val="13859"/>
              </a:lnSpc>
            </a:pPr>
            <a:endParaRPr lang="en-US" sz="9899" dirty="0">
              <a:solidFill>
                <a:srgbClr val="000000"/>
              </a:solidFill>
              <a:latin typeface="Euro Script Bold"/>
            </a:endParaRPr>
          </a:p>
        </p:txBody>
      </p:sp>
      <p:sp>
        <p:nvSpPr>
          <p:cNvPr id="8" name="Дуга 7"/>
          <p:cNvSpPr/>
          <p:nvPr/>
        </p:nvSpPr>
        <p:spPr>
          <a:xfrm rot="17459258">
            <a:off x="21768177" y="3805512"/>
            <a:ext cx="2438400" cy="3581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551575"/>
            <a:ext cx="1981200" cy="436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229099"/>
            <a:ext cx="5334000" cy="500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53" y="5985974"/>
            <a:ext cx="2438400" cy="1389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127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652645" y="-2937365"/>
            <a:ext cx="8305628" cy="162388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8389">
            <a:off x="1200913" y="2921781"/>
            <a:ext cx="13436991" cy="63520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018572" y="1108087"/>
            <a:ext cx="14350088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  <a:spcBef>
                <a:spcPct val="0"/>
              </a:spcBef>
            </a:pPr>
            <a:endParaRPr lang="en-US" sz="6399" dirty="0">
              <a:solidFill>
                <a:srgbClr val="2C2C2E"/>
              </a:solidFill>
              <a:latin typeface="Euro Script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632204">
            <a:off x="-2641336" y="-1662447"/>
            <a:ext cx="4107789" cy="35657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047082">
            <a:off x="17164414" y="5301085"/>
            <a:ext cx="1328052" cy="901763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018572" y="2678072"/>
            <a:ext cx="11310443" cy="409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1225" lvl="1">
              <a:lnSpc>
                <a:spcPts val="3583"/>
              </a:lnSpc>
            </a:pPr>
            <a:endParaRPr lang="en-US" sz="2327" dirty="0">
              <a:solidFill>
                <a:srgbClr val="2C2C2E"/>
              </a:solidFill>
              <a:latin typeface="Lato Itali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51413" y="3924300"/>
            <a:ext cx="13016746" cy="4648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/>
              <a:t>(</a:t>
            </a:r>
            <a:r>
              <a:rPr lang="ru-RU" sz="2800" dirty="0" err="1"/>
              <a:t>суспільний</a:t>
            </a:r>
            <a:r>
              <a:rPr lang="ru-RU" sz="2800" dirty="0"/>
              <a:t>, </a:t>
            </a:r>
            <a:r>
              <a:rPr lang="ru-RU" sz="2800" dirty="0" err="1"/>
              <a:t>громадський</a:t>
            </a:r>
            <a:r>
              <a:rPr lang="ru-RU" sz="2800" dirty="0"/>
              <a:t>, </a:t>
            </a:r>
            <a:r>
              <a:rPr lang="ru-RU" sz="2800" dirty="0" err="1"/>
              <a:t>громадянський</a:t>
            </a:r>
            <a:r>
              <a:rPr lang="ru-RU" sz="2800" dirty="0"/>
              <a:t>) </a:t>
            </a:r>
            <a:r>
              <a:rPr lang="ru-RU" sz="2800" dirty="0" err="1"/>
              <a:t>обов’язок</a:t>
            </a:r>
            <a:endParaRPr lang="ru-RU" sz="2800" dirty="0"/>
          </a:p>
          <a:p>
            <a:pPr>
              <a:lnSpc>
                <a:spcPct val="150000"/>
              </a:lnSpc>
            </a:pPr>
            <a:r>
              <a:rPr lang="ru-RU" sz="2800" dirty="0"/>
              <a:t>(</a:t>
            </a:r>
            <a:r>
              <a:rPr lang="ru-RU" sz="2800" dirty="0" err="1"/>
              <a:t>суспільне</a:t>
            </a:r>
            <a:r>
              <a:rPr lang="ru-RU" sz="2800" dirty="0"/>
              <a:t>, </a:t>
            </a:r>
            <a:r>
              <a:rPr lang="ru-RU" sz="2800" dirty="0" err="1"/>
              <a:t>громадське</a:t>
            </a:r>
            <a:r>
              <a:rPr lang="ru-RU" sz="2800" dirty="0"/>
              <a:t>) становище</a:t>
            </a:r>
          </a:p>
          <a:p>
            <a:pPr>
              <a:lnSpc>
                <a:spcPct val="150000"/>
              </a:lnSpc>
            </a:pPr>
            <a:r>
              <a:rPr lang="ru-RU" sz="2800" dirty="0"/>
              <a:t>(</a:t>
            </a:r>
            <a:r>
              <a:rPr lang="ru-RU" sz="2800" dirty="0" err="1"/>
              <a:t>закривати</a:t>
            </a:r>
            <a:r>
              <a:rPr lang="ru-RU" sz="2800" dirty="0"/>
              <a:t>, </a:t>
            </a:r>
            <a:r>
              <a:rPr lang="ru-RU" sz="2800" dirty="0" err="1"/>
              <a:t>зачиняти</a:t>
            </a:r>
            <a:r>
              <a:rPr lang="ru-RU" sz="2800" dirty="0"/>
              <a:t>) </a:t>
            </a:r>
            <a:r>
              <a:rPr lang="ru-RU" sz="2800" dirty="0" err="1"/>
              <a:t>двері</a:t>
            </a:r>
            <a:endParaRPr lang="ru-RU" sz="2800" dirty="0"/>
          </a:p>
          <a:p>
            <a:pPr>
              <a:lnSpc>
                <a:spcPct val="150000"/>
              </a:lnSpc>
            </a:pPr>
            <a:r>
              <a:rPr lang="ru-RU" sz="2800" dirty="0"/>
              <a:t>(</a:t>
            </a:r>
            <a:r>
              <a:rPr lang="ru-RU" sz="2800" dirty="0" err="1"/>
              <a:t>заплющувати</a:t>
            </a:r>
            <a:r>
              <a:rPr lang="ru-RU" sz="2800" dirty="0"/>
              <a:t>, </a:t>
            </a:r>
            <a:r>
              <a:rPr lang="ru-RU" sz="2800" dirty="0" err="1"/>
              <a:t>закривати</a:t>
            </a:r>
            <a:r>
              <a:rPr lang="ru-RU" sz="2800" dirty="0"/>
              <a:t>) </a:t>
            </a:r>
            <a:r>
              <a:rPr lang="ru-RU" sz="2800" dirty="0" err="1"/>
              <a:t>очі</a:t>
            </a:r>
            <a:endParaRPr lang="ru-RU" sz="2800" dirty="0"/>
          </a:p>
          <a:p>
            <a:pPr>
              <a:lnSpc>
                <a:spcPct val="150000"/>
              </a:lnSpc>
            </a:pPr>
            <a:r>
              <a:rPr lang="ru-RU" sz="2800" dirty="0"/>
              <a:t>(</a:t>
            </a:r>
            <a:r>
              <a:rPr lang="ru-RU" sz="2800" dirty="0" err="1"/>
              <a:t>одержувати</a:t>
            </a:r>
            <a:r>
              <a:rPr lang="ru-RU" sz="2800" dirty="0"/>
              <a:t>, </a:t>
            </a:r>
            <a:r>
              <a:rPr lang="ru-RU" sz="2800" dirty="0" err="1"/>
              <a:t>отримувати</a:t>
            </a:r>
            <a:r>
              <a:rPr lang="ru-RU" sz="2800" dirty="0"/>
              <a:t>) </a:t>
            </a:r>
            <a:r>
              <a:rPr lang="ru-RU" sz="2800" dirty="0" err="1"/>
              <a:t>інформацію</a:t>
            </a:r>
            <a:endParaRPr lang="ru-RU" sz="2800" dirty="0"/>
          </a:p>
          <a:p>
            <a:pPr>
              <a:lnSpc>
                <a:spcPct val="150000"/>
              </a:lnSpc>
            </a:pPr>
            <a:r>
              <a:rPr lang="ru-RU" sz="2800" dirty="0"/>
              <a:t>(</a:t>
            </a:r>
            <a:r>
              <a:rPr lang="ru-RU" sz="2800" dirty="0" err="1"/>
              <a:t>незнайомий</a:t>
            </a:r>
            <a:r>
              <a:rPr lang="ru-RU" sz="2800" dirty="0"/>
              <a:t>, </a:t>
            </a:r>
            <a:r>
              <a:rPr lang="ru-RU" sz="2800" dirty="0" err="1"/>
              <a:t>необізнаний</a:t>
            </a:r>
            <a:r>
              <a:rPr lang="ru-RU" sz="2800" dirty="0"/>
              <a:t>) з правилами </a:t>
            </a:r>
            <a:r>
              <a:rPr lang="ru-RU" sz="2800" dirty="0" err="1"/>
              <a:t>руху</a:t>
            </a:r>
            <a:endParaRPr lang="ru-RU" sz="2800" dirty="0"/>
          </a:p>
          <a:p>
            <a:pPr>
              <a:lnSpc>
                <a:spcPct val="150000"/>
              </a:lnSpc>
            </a:pPr>
            <a:r>
              <a:rPr lang="ru-RU" sz="2800" dirty="0"/>
              <a:t>(</a:t>
            </a:r>
            <a:r>
              <a:rPr lang="ru-RU" sz="2800" dirty="0" err="1"/>
              <a:t>робочий</a:t>
            </a:r>
            <a:r>
              <a:rPr lang="ru-RU" sz="2800" dirty="0"/>
              <a:t>, </a:t>
            </a:r>
            <a:r>
              <a:rPr lang="ru-RU" sz="2800" dirty="0" err="1"/>
              <a:t>робітничий</a:t>
            </a:r>
            <a:r>
              <a:rPr lang="ru-RU" sz="2800" dirty="0"/>
              <a:t>) </a:t>
            </a:r>
            <a:r>
              <a:rPr lang="ru-RU" sz="2800" dirty="0" err="1"/>
              <a:t>одяг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151413" y="1319202"/>
            <a:ext cx="124934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altLang="en-US" sz="2800" b="1" dirty="0">
                <a:solidFill>
                  <a:prstClr val="black"/>
                </a:solidFill>
                <a:latin typeface="Arial" charset="0"/>
                <a:cs typeface="Arial" charset="0"/>
              </a:rPr>
              <a:t>З поданими словами </a:t>
            </a:r>
            <a:r>
              <a:rPr lang="uk-UA" altLang="en-US" sz="2800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утворіть</a:t>
            </a:r>
            <a:r>
              <a:rPr lang="uk-UA" altLang="en-US" sz="2800" b="1" dirty="0">
                <a:solidFill>
                  <a:prstClr val="black"/>
                </a:solidFill>
                <a:latin typeface="Arial" charset="0"/>
                <a:cs typeface="Arial" charset="0"/>
              </a:rPr>
              <a:t> прості словосполучення, добираючи до них відповідні слова з дужок. Вибір аргументуйте. Три словосполучення проаналізуйте.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375" y="4000500"/>
            <a:ext cx="8957116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274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652645" y="-2937365"/>
            <a:ext cx="8305628" cy="162388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8389">
            <a:off x="1200913" y="2921781"/>
            <a:ext cx="13436991" cy="63520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018572" y="1108087"/>
            <a:ext cx="14350088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  <a:spcBef>
                <a:spcPct val="0"/>
              </a:spcBef>
            </a:pPr>
            <a:endParaRPr lang="en-US" sz="6399" dirty="0">
              <a:solidFill>
                <a:srgbClr val="2C2C2E"/>
              </a:solidFill>
              <a:latin typeface="Euro Script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632204">
            <a:off x="-2641336" y="-1662447"/>
            <a:ext cx="4107789" cy="35657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047082">
            <a:off x="17164414" y="5301085"/>
            <a:ext cx="1328052" cy="901763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018572" y="2678072"/>
            <a:ext cx="11310443" cy="409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1225" lvl="1">
              <a:lnSpc>
                <a:spcPts val="3583"/>
              </a:lnSpc>
            </a:pPr>
            <a:endParaRPr lang="en-US" sz="2327" dirty="0">
              <a:solidFill>
                <a:srgbClr val="2C2C2E"/>
              </a:solidFill>
              <a:latin typeface="Lato Itali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51413" y="3924300"/>
            <a:ext cx="13016746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696" y="1492169"/>
            <a:ext cx="11334411" cy="1185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018572" y="3931262"/>
            <a:ext cx="10972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За </a:t>
            </a:r>
            <a:r>
              <a:rPr lang="ru-RU" sz="3600" dirty="0" err="1"/>
              <a:t>тридев’ять</a:t>
            </a:r>
            <a:r>
              <a:rPr lang="ru-RU" sz="3600" dirty="0"/>
              <a:t> земель, у </a:t>
            </a:r>
            <a:r>
              <a:rPr lang="ru-RU" sz="3600" dirty="0" err="1"/>
              <a:t>далекій</a:t>
            </a:r>
            <a:r>
              <a:rPr lang="ru-RU" sz="3600" dirty="0"/>
              <a:t> </a:t>
            </a:r>
            <a:r>
              <a:rPr lang="ru-RU" sz="3600" dirty="0" err="1"/>
              <a:t>країні</a:t>
            </a:r>
            <a:r>
              <a:rPr lang="ru-RU" sz="3600" dirty="0"/>
              <a:t>, </a:t>
            </a:r>
            <a:r>
              <a:rPr lang="ru-RU" sz="3600" dirty="0" err="1"/>
              <a:t>кинути</a:t>
            </a:r>
            <a:r>
              <a:rPr lang="ru-RU" sz="3600" dirty="0"/>
              <a:t> лихом </a:t>
            </a:r>
            <a:br>
              <a:rPr lang="ru-RU" sz="3600" dirty="0"/>
            </a:br>
            <a:r>
              <a:rPr lang="ru-RU" sz="3600" dirty="0"/>
              <a:t>об землю, як у рот води </a:t>
            </a:r>
            <a:r>
              <a:rPr lang="ru-RU" sz="3600" dirty="0" err="1"/>
              <a:t>набрати</a:t>
            </a:r>
            <a:r>
              <a:rPr lang="ru-RU" sz="3600" dirty="0"/>
              <a:t>, </a:t>
            </a:r>
            <a:r>
              <a:rPr lang="ru-RU" sz="3600" dirty="0" err="1"/>
              <a:t>нічим</a:t>
            </a:r>
            <a:r>
              <a:rPr lang="ru-RU" sz="3600" dirty="0"/>
              <a:t> не журиться, </a:t>
            </a:r>
            <a:r>
              <a:rPr lang="ru-RU" sz="3600" dirty="0" err="1"/>
              <a:t>прикусити</a:t>
            </a:r>
            <a:r>
              <a:rPr lang="ru-RU" sz="3600" dirty="0"/>
              <a:t> </a:t>
            </a:r>
            <a:r>
              <a:rPr lang="ru-RU" sz="3600" dirty="0" err="1"/>
              <a:t>язика</a:t>
            </a:r>
            <a:r>
              <a:rPr lang="ru-RU" sz="3600" dirty="0"/>
              <a:t>, </a:t>
            </a:r>
            <a:r>
              <a:rPr lang="ru-RU" sz="3600" dirty="0" err="1"/>
              <a:t>потрапити</a:t>
            </a:r>
            <a:r>
              <a:rPr lang="ru-RU" sz="3600" dirty="0"/>
              <a:t> в </a:t>
            </a:r>
            <a:r>
              <a:rPr lang="ru-RU" sz="3600" dirty="0" err="1"/>
              <a:t>халепу</a:t>
            </a:r>
            <a:r>
              <a:rPr lang="ru-RU" sz="3600" dirty="0"/>
              <a:t>, </a:t>
            </a:r>
            <a:r>
              <a:rPr lang="ru-RU" sz="3600" dirty="0" err="1"/>
              <a:t>статися</a:t>
            </a:r>
            <a:r>
              <a:rPr lang="ru-RU" sz="3600" dirty="0"/>
              <a:t> </a:t>
            </a:r>
            <a:r>
              <a:rPr lang="ru-RU" sz="3600" dirty="0" err="1"/>
              <a:t>несподівано</a:t>
            </a:r>
            <a:r>
              <a:rPr lang="ru-RU" sz="3600" dirty="0"/>
              <a:t>, як </a:t>
            </a:r>
            <a:r>
              <a:rPr lang="ru-RU" sz="3600" dirty="0" err="1"/>
              <a:t>сніг</a:t>
            </a:r>
            <a:r>
              <a:rPr lang="ru-RU" sz="3600" dirty="0"/>
              <a:t> на голову, </a:t>
            </a:r>
            <a:r>
              <a:rPr lang="ru-RU" sz="3600" dirty="0" err="1"/>
              <a:t>ні</a:t>
            </a:r>
            <a:r>
              <a:rPr lang="ru-RU" sz="3600" dirty="0"/>
              <a:t> пари з </a:t>
            </a:r>
            <a:r>
              <a:rPr lang="ru-RU" sz="3600" dirty="0" err="1"/>
              <a:t>вуст</a:t>
            </a:r>
            <a:r>
              <a:rPr lang="ru-RU" sz="3600" dirty="0"/>
              <a:t>, </a:t>
            </a:r>
            <a:r>
              <a:rPr lang="ru-RU" sz="3600" dirty="0" err="1"/>
              <a:t>постійно</a:t>
            </a:r>
            <a:r>
              <a:rPr lang="ru-RU" sz="3600" dirty="0"/>
              <a:t> </a:t>
            </a:r>
            <a:r>
              <a:rPr lang="ru-RU" sz="3600" dirty="0" err="1"/>
              <a:t>мовчати</a:t>
            </a:r>
            <a:r>
              <a:rPr lang="ru-RU" sz="3600" dirty="0"/>
              <a:t>, страх </a:t>
            </a:r>
            <a:r>
              <a:rPr lang="ru-RU" sz="3600" dirty="0" err="1"/>
              <a:t>проймає</a:t>
            </a:r>
            <a:r>
              <a:rPr lang="ru-RU" sz="3600" dirty="0"/>
              <a:t>, </a:t>
            </a:r>
            <a:r>
              <a:rPr lang="ru-RU" sz="3600" dirty="0" err="1"/>
              <a:t>боїться</a:t>
            </a:r>
            <a:r>
              <a:rPr lang="ru-RU" sz="3600" dirty="0"/>
              <a:t> </a:t>
            </a:r>
            <a:r>
              <a:rPr lang="ru-RU" sz="3600" dirty="0" err="1"/>
              <a:t>всього</a:t>
            </a:r>
            <a:r>
              <a:rPr lang="ru-RU" sz="3600" dirty="0"/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950692" y="3960985"/>
            <a:ext cx="99822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altLang="en-US" sz="3200" i="1" dirty="0">
                <a:solidFill>
                  <a:srgbClr val="C00000"/>
                </a:solidFill>
                <a:latin typeface="Arial" charset="0"/>
                <a:cs typeface="Arial" charset="0"/>
              </a:rPr>
              <a:t>За тридев’ять земель</a:t>
            </a:r>
            <a:r>
              <a:rPr lang="uk-UA" altLang="en-US" sz="3200" dirty="0">
                <a:solidFill>
                  <a:prstClr val="black"/>
                </a:solidFill>
                <a:latin typeface="Arial" charset="0"/>
                <a:cs typeface="Arial" charset="0"/>
              </a:rPr>
              <a:t>, у далекій країні, </a:t>
            </a:r>
            <a:r>
              <a:rPr lang="uk-UA" altLang="en-US" sz="3200" i="1" dirty="0">
                <a:solidFill>
                  <a:srgbClr val="C00000"/>
                </a:solidFill>
                <a:latin typeface="Arial" charset="0"/>
                <a:cs typeface="Arial" charset="0"/>
              </a:rPr>
              <a:t>кинути лихом об землю</a:t>
            </a:r>
            <a:r>
              <a:rPr lang="uk-UA" altLang="en-US" sz="3200" dirty="0">
                <a:solidFill>
                  <a:prstClr val="black"/>
                </a:solidFill>
                <a:latin typeface="Arial" charset="0"/>
                <a:cs typeface="Arial" charset="0"/>
              </a:rPr>
              <a:t>, </a:t>
            </a:r>
            <a:r>
              <a:rPr lang="uk-UA" altLang="en-US" sz="3200" i="1" dirty="0">
                <a:solidFill>
                  <a:srgbClr val="C00000"/>
                </a:solidFill>
                <a:latin typeface="Arial" charset="0"/>
                <a:cs typeface="Arial" charset="0"/>
              </a:rPr>
              <a:t>як у рот води набрати</a:t>
            </a:r>
            <a:r>
              <a:rPr lang="uk-UA" altLang="en-US" sz="3200" dirty="0">
                <a:solidFill>
                  <a:prstClr val="black"/>
                </a:solidFill>
                <a:latin typeface="Arial" charset="0"/>
                <a:cs typeface="Arial" charset="0"/>
              </a:rPr>
              <a:t>, нічим не журиться, </a:t>
            </a:r>
            <a:r>
              <a:rPr lang="uk-UA" altLang="en-US" sz="3200" i="1" dirty="0">
                <a:solidFill>
                  <a:srgbClr val="C00000"/>
                </a:solidFill>
                <a:latin typeface="Arial" charset="0"/>
                <a:cs typeface="Arial" charset="0"/>
              </a:rPr>
              <a:t>прикусити язика</a:t>
            </a:r>
            <a:r>
              <a:rPr lang="uk-UA" altLang="en-US" sz="3200" dirty="0">
                <a:solidFill>
                  <a:prstClr val="black"/>
                </a:solidFill>
                <a:latin typeface="Arial" charset="0"/>
                <a:cs typeface="Arial" charset="0"/>
              </a:rPr>
              <a:t>, </a:t>
            </a:r>
            <a:r>
              <a:rPr lang="uk-UA" altLang="en-US" sz="3200" i="1" dirty="0">
                <a:solidFill>
                  <a:srgbClr val="C00000"/>
                </a:solidFill>
                <a:latin typeface="Arial" charset="0"/>
                <a:cs typeface="Arial" charset="0"/>
              </a:rPr>
              <a:t>потрапити в халепу</a:t>
            </a:r>
            <a:r>
              <a:rPr lang="uk-UA" altLang="en-US" sz="3200" dirty="0">
                <a:solidFill>
                  <a:prstClr val="black"/>
                </a:solidFill>
                <a:latin typeface="Arial" charset="0"/>
                <a:cs typeface="Arial" charset="0"/>
              </a:rPr>
              <a:t>, статися несподівано, </a:t>
            </a:r>
            <a:r>
              <a:rPr lang="uk-UA" altLang="en-US" sz="3200" i="1" dirty="0">
                <a:solidFill>
                  <a:srgbClr val="C00000"/>
                </a:solidFill>
                <a:latin typeface="Arial" charset="0"/>
                <a:cs typeface="Arial" charset="0"/>
              </a:rPr>
              <a:t>як сніг на голову</a:t>
            </a:r>
            <a:r>
              <a:rPr lang="uk-UA" altLang="en-US" sz="3200" dirty="0">
                <a:solidFill>
                  <a:prstClr val="black"/>
                </a:solidFill>
                <a:latin typeface="Arial" charset="0"/>
                <a:cs typeface="Arial" charset="0"/>
              </a:rPr>
              <a:t>, </a:t>
            </a:r>
            <a:r>
              <a:rPr lang="uk-UA" altLang="en-US" sz="3200" i="1" dirty="0">
                <a:solidFill>
                  <a:srgbClr val="C00000"/>
                </a:solidFill>
                <a:latin typeface="Arial" charset="0"/>
                <a:cs typeface="Arial" charset="0"/>
              </a:rPr>
              <a:t>ні пари з вуст</a:t>
            </a:r>
            <a:r>
              <a:rPr lang="uk-UA" altLang="en-US" sz="3200" dirty="0">
                <a:solidFill>
                  <a:prstClr val="black"/>
                </a:solidFill>
                <a:latin typeface="Arial" charset="0"/>
                <a:cs typeface="Arial" charset="0"/>
              </a:rPr>
              <a:t>, постійно мовчати</a:t>
            </a:r>
            <a:r>
              <a:rPr lang="uk-UA" altLang="en-US" sz="3200" i="1" dirty="0">
                <a:solidFill>
                  <a:prstClr val="black"/>
                </a:solidFill>
                <a:latin typeface="Arial" charset="0"/>
                <a:cs typeface="Arial" charset="0"/>
              </a:rPr>
              <a:t>, </a:t>
            </a:r>
            <a:r>
              <a:rPr lang="uk-UA" altLang="en-US" sz="3200" i="1" dirty="0">
                <a:solidFill>
                  <a:srgbClr val="C00000"/>
                </a:solidFill>
                <a:latin typeface="Arial" charset="0"/>
                <a:cs typeface="Arial" charset="0"/>
              </a:rPr>
              <a:t>страх проймає</a:t>
            </a:r>
            <a:r>
              <a:rPr lang="uk-UA" altLang="en-US" sz="3200" dirty="0">
                <a:solidFill>
                  <a:prstClr val="black"/>
                </a:solidFill>
                <a:latin typeface="Arial" charset="0"/>
                <a:cs typeface="Arial" charset="0"/>
              </a:rPr>
              <a:t>, </a:t>
            </a:r>
            <a:r>
              <a:rPr lang="uk-UA" altLang="en-US" sz="2400" dirty="0">
                <a:solidFill>
                  <a:prstClr val="black"/>
                </a:solidFill>
                <a:latin typeface="Arial" charset="0"/>
                <a:cs typeface="Arial" charset="0"/>
              </a:rPr>
              <a:t>боїться всього.</a:t>
            </a:r>
          </a:p>
        </p:txBody>
      </p:sp>
    </p:spTree>
    <p:extLst>
      <p:ext uri="{BB962C8B-B14F-4D97-AF65-F5344CB8AC3E}">
        <p14:creationId xmlns:p14="http://schemas.microsoft.com/office/powerpoint/2010/main" val="50202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59086" t="9333" b="31146"/>
          <a:stretch>
            <a:fillRect/>
          </a:stretch>
        </p:blipFill>
        <p:spPr>
          <a:xfrm rot="5400000">
            <a:off x="-6878318" y="3677104"/>
            <a:ext cx="4159081" cy="80808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8595">
            <a:off x="741864" y="5769983"/>
            <a:ext cx="7937458" cy="15153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8595">
            <a:off x="9526604" y="1856666"/>
            <a:ext cx="7937458" cy="15153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758356" y="9486899"/>
            <a:ext cx="18360555" cy="4716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74243" flipH="1">
            <a:off x="-6239" y="11300389"/>
            <a:ext cx="7286053" cy="5166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74243" flipH="1">
            <a:off x="9964247" y="4203623"/>
            <a:ext cx="7286053" cy="5166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-1136614" y="1852684"/>
            <a:ext cx="1831436" cy="261633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57203" y="876300"/>
            <a:ext cx="10287000" cy="84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uk-UA" sz="3200" b="1" dirty="0">
                <a:solidFill>
                  <a:srgbClr val="4F81BD">
                    <a:lumMod val="50000"/>
                  </a:srgbClr>
                </a:solidFill>
                <a:latin typeface="Arial"/>
                <a:cs typeface="Arial" charset="0"/>
              </a:rPr>
              <a:t>У побудові словосполучень, особливо зі зв’язком керування, найвиразніше виявляються національні особливості мови.</a:t>
            </a:r>
            <a:r>
              <a:rPr lang="uk-UA" sz="3200" dirty="0">
                <a:solidFill>
                  <a:prstClr val="black"/>
                </a:solidFill>
                <a:latin typeface="Arial"/>
                <a:cs typeface="Arial" charset="0"/>
              </a:rPr>
              <a:t> Наприклад, українською мовою слід казати </a:t>
            </a:r>
            <a:r>
              <a:rPr lang="uk-UA" sz="3200" i="1" dirty="0">
                <a:solidFill>
                  <a:prstClr val="black"/>
                </a:solidFill>
                <a:latin typeface="Arial"/>
                <a:cs typeface="Arial" charset="0"/>
              </a:rPr>
              <a:t>згідно із законом</a:t>
            </a:r>
            <a:r>
              <a:rPr lang="uk-UA" sz="3200" dirty="0">
                <a:solidFill>
                  <a:prstClr val="black"/>
                </a:solidFill>
                <a:latin typeface="Arial"/>
                <a:cs typeface="Arial" charset="0"/>
              </a:rPr>
              <a:t> (а не </a:t>
            </a:r>
            <a:r>
              <a:rPr lang="uk-UA" sz="3200" i="1" dirty="0">
                <a:solidFill>
                  <a:prstClr val="black"/>
                </a:solidFill>
                <a:latin typeface="Arial"/>
                <a:cs typeface="Arial" charset="0"/>
              </a:rPr>
              <a:t>згідно закону</a:t>
            </a:r>
            <a:r>
              <a:rPr lang="uk-UA" sz="3200" dirty="0">
                <a:solidFill>
                  <a:prstClr val="black"/>
                </a:solidFill>
                <a:latin typeface="Arial"/>
                <a:cs typeface="Arial" charset="0"/>
              </a:rPr>
              <a:t>), </a:t>
            </a:r>
            <a:r>
              <a:rPr lang="uk-UA" sz="3200" i="1" dirty="0">
                <a:solidFill>
                  <a:prstClr val="black"/>
                </a:solidFill>
                <a:latin typeface="Arial"/>
                <a:cs typeface="Arial" charset="0"/>
              </a:rPr>
              <a:t>книжка англійською мовою</a:t>
            </a:r>
            <a:r>
              <a:rPr lang="uk-UA" sz="3200" dirty="0">
                <a:solidFill>
                  <a:prstClr val="black"/>
                </a:solidFill>
                <a:latin typeface="Arial"/>
                <a:cs typeface="Arial" charset="0"/>
              </a:rPr>
              <a:t> (а не </a:t>
            </a:r>
            <a:r>
              <a:rPr lang="uk-UA" sz="3200" i="1" dirty="0">
                <a:solidFill>
                  <a:prstClr val="black"/>
                </a:solidFill>
                <a:latin typeface="Arial"/>
                <a:cs typeface="Arial" charset="0"/>
              </a:rPr>
              <a:t>книжка на англійській мові</a:t>
            </a:r>
            <a:r>
              <a:rPr lang="uk-UA" sz="3200" dirty="0">
                <a:solidFill>
                  <a:prstClr val="black"/>
                </a:solidFill>
                <a:latin typeface="Arial"/>
                <a:cs typeface="Arial" charset="0"/>
              </a:rPr>
              <a:t>).</a:t>
            </a:r>
          </a:p>
          <a:p>
            <a:pPr lvl="0">
              <a:defRPr/>
            </a:pPr>
            <a:endParaRPr lang="uk-UA" sz="3200" dirty="0">
              <a:solidFill>
                <a:prstClr val="black"/>
              </a:solidFill>
              <a:latin typeface="Arial"/>
              <a:cs typeface="Arial" charset="0"/>
            </a:endParaRPr>
          </a:p>
          <a:p>
            <a:pPr lvl="0">
              <a:defRPr/>
            </a:pPr>
            <a:r>
              <a:rPr lang="uk-UA" sz="3200" b="1" dirty="0">
                <a:solidFill>
                  <a:srgbClr val="4F81BD">
                    <a:lumMod val="50000"/>
                  </a:srgbClr>
                </a:solidFill>
                <a:latin typeface="Arial"/>
                <a:cs typeface="Arial" charset="0"/>
              </a:rPr>
              <a:t>Запам’ятайте будову таких словосполучень:</a:t>
            </a:r>
          </a:p>
          <a:p>
            <a:pPr marL="342900" lvl="0" indent="-342900">
              <a:buFont typeface="Arial" pitchFamily="34" charset="0"/>
              <a:buChar char="•"/>
              <a:defRPr/>
            </a:pPr>
            <a:r>
              <a:rPr lang="uk-UA" sz="3200" i="1" dirty="0">
                <a:solidFill>
                  <a:prstClr val="black"/>
                </a:solidFill>
                <a:latin typeface="Arial"/>
                <a:cs typeface="Arial" charset="0"/>
              </a:rPr>
              <a:t>пробачте мені</a:t>
            </a:r>
            <a:r>
              <a:rPr lang="uk-UA" sz="3200" dirty="0">
                <a:solidFill>
                  <a:prstClr val="black"/>
                </a:solidFill>
                <a:latin typeface="Arial"/>
                <a:cs typeface="Arial" charset="0"/>
              </a:rPr>
              <a:t> (а не </a:t>
            </a:r>
            <a:r>
              <a:rPr lang="uk-UA" sz="3200" i="1" dirty="0">
                <a:solidFill>
                  <a:prstClr val="black"/>
                </a:solidFill>
                <a:latin typeface="Arial"/>
                <a:cs typeface="Arial" charset="0"/>
              </a:rPr>
              <a:t>мене</a:t>
            </a:r>
            <a:r>
              <a:rPr lang="uk-UA" sz="3200" dirty="0">
                <a:solidFill>
                  <a:prstClr val="black"/>
                </a:solidFill>
                <a:latin typeface="Arial"/>
                <a:cs typeface="Arial" charset="0"/>
              </a:rPr>
              <a:t>);</a:t>
            </a:r>
          </a:p>
          <a:p>
            <a:pPr marL="342900" lvl="0" indent="-342900">
              <a:buFont typeface="Arial" pitchFamily="34" charset="0"/>
              <a:buChar char="•"/>
              <a:defRPr/>
            </a:pPr>
            <a:r>
              <a:rPr lang="uk-UA" sz="3200" i="1" dirty="0">
                <a:solidFill>
                  <a:prstClr val="black"/>
                </a:solidFill>
                <a:latin typeface="Arial"/>
                <a:cs typeface="Arial" charset="0"/>
              </a:rPr>
              <a:t>мені болить</a:t>
            </a:r>
            <a:r>
              <a:rPr lang="uk-UA" sz="3200" dirty="0">
                <a:solidFill>
                  <a:prstClr val="black"/>
                </a:solidFill>
                <a:latin typeface="Arial"/>
                <a:cs typeface="Arial" charset="0"/>
              </a:rPr>
              <a:t> (а не </a:t>
            </a:r>
            <a:r>
              <a:rPr lang="uk-UA" sz="3200" i="1" dirty="0">
                <a:solidFill>
                  <a:prstClr val="black"/>
                </a:solidFill>
                <a:latin typeface="Arial"/>
                <a:cs typeface="Arial" charset="0"/>
              </a:rPr>
              <a:t>мене</a:t>
            </a:r>
            <a:r>
              <a:rPr lang="uk-UA" sz="3200" dirty="0">
                <a:solidFill>
                  <a:prstClr val="black"/>
                </a:solidFill>
                <a:latin typeface="Arial"/>
                <a:cs typeface="Arial" charset="0"/>
              </a:rPr>
              <a:t>);</a:t>
            </a:r>
          </a:p>
          <a:p>
            <a:pPr marL="342900" lvl="0" indent="-342900">
              <a:buFont typeface="Arial" pitchFamily="34" charset="0"/>
              <a:buChar char="•"/>
              <a:defRPr/>
            </a:pPr>
            <a:r>
              <a:rPr lang="uk-UA" sz="3200" i="1" dirty="0">
                <a:solidFill>
                  <a:prstClr val="black"/>
                </a:solidFill>
                <a:latin typeface="Arial"/>
                <a:cs typeface="Arial" charset="0"/>
              </a:rPr>
              <a:t>дотримати слова</a:t>
            </a:r>
            <a:r>
              <a:rPr lang="uk-UA" sz="3200" dirty="0">
                <a:solidFill>
                  <a:prstClr val="black"/>
                </a:solidFill>
                <a:latin typeface="Arial"/>
                <a:cs typeface="Arial" charset="0"/>
              </a:rPr>
              <a:t> (а не </a:t>
            </a:r>
            <a:r>
              <a:rPr lang="uk-UA" sz="3200" i="1" dirty="0">
                <a:solidFill>
                  <a:prstClr val="black"/>
                </a:solidFill>
                <a:latin typeface="Arial"/>
                <a:cs typeface="Arial" charset="0"/>
              </a:rPr>
              <a:t>слово</a:t>
            </a:r>
            <a:r>
              <a:rPr lang="uk-UA" sz="3200" dirty="0">
                <a:solidFill>
                  <a:prstClr val="black"/>
                </a:solidFill>
                <a:latin typeface="Arial"/>
                <a:cs typeface="Arial" charset="0"/>
              </a:rPr>
              <a:t>);</a:t>
            </a:r>
          </a:p>
          <a:p>
            <a:pPr marL="342900" lvl="0" indent="-342900">
              <a:buFont typeface="Arial" pitchFamily="34" charset="0"/>
              <a:buChar char="•"/>
              <a:defRPr/>
            </a:pPr>
            <a:r>
              <a:rPr lang="uk-UA" sz="3200" i="1" dirty="0">
                <a:solidFill>
                  <a:prstClr val="black"/>
                </a:solidFill>
                <a:latin typeface="Arial"/>
                <a:cs typeface="Arial" charset="0"/>
              </a:rPr>
              <a:t>оволодіти знаннями</a:t>
            </a:r>
            <a:r>
              <a:rPr lang="uk-UA" sz="3200" dirty="0">
                <a:solidFill>
                  <a:prstClr val="black"/>
                </a:solidFill>
                <a:latin typeface="Arial"/>
                <a:cs typeface="Arial" charset="0"/>
              </a:rPr>
              <a:t> (а не </a:t>
            </a:r>
            <a:r>
              <a:rPr lang="uk-UA" sz="3200" i="1" dirty="0">
                <a:solidFill>
                  <a:prstClr val="black"/>
                </a:solidFill>
                <a:latin typeface="Arial"/>
                <a:cs typeface="Arial" charset="0"/>
              </a:rPr>
              <a:t>знання</a:t>
            </a:r>
            <a:r>
              <a:rPr lang="uk-UA" sz="3200" dirty="0">
                <a:solidFill>
                  <a:prstClr val="black"/>
                </a:solidFill>
                <a:latin typeface="Arial"/>
                <a:cs typeface="Arial" charset="0"/>
              </a:rPr>
              <a:t>);</a:t>
            </a:r>
          </a:p>
          <a:p>
            <a:pPr marL="342900" lvl="0" indent="-342900">
              <a:buFont typeface="Arial" pitchFamily="34" charset="0"/>
              <a:buChar char="•"/>
              <a:defRPr/>
            </a:pPr>
            <a:r>
              <a:rPr lang="uk-UA" sz="3200" i="1" dirty="0">
                <a:solidFill>
                  <a:prstClr val="black"/>
                </a:solidFill>
                <a:latin typeface="Arial"/>
                <a:cs typeface="Arial" charset="0"/>
              </a:rPr>
              <a:t>опанувати науку</a:t>
            </a:r>
            <a:r>
              <a:rPr lang="uk-UA" sz="3200" dirty="0">
                <a:solidFill>
                  <a:prstClr val="black"/>
                </a:solidFill>
                <a:latin typeface="Arial"/>
                <a:cs typeface="Arial" charset="0"/>
              </a:rPr>
              <a:t> (а не </a:t>
            </a:r>
            <a:r>
              <a:rPr lang="uk-UA" sz="3200" i="1" dirty="0">
                <a:solidFill>
                  <a:prstClr val="black"/>
                </a:solidFill>
                <a:latin typeface="Arial"/>
                <a:cs typeface="Arial" charset="0"/>
              </a:rPr>
              <a:t>наукою</a:t>
            </a:r>
            <a:r>
              <a:rPr lang="uk-UA" sz="3200" dirty="0">
                <a:solidFill>
                  <a:prstClr val="black"/>
                </a:solidFill>
                <a:latin typeface="Arial"/>
                <a:cs typeface="Arial" charset="0"/>
              </a:rPr>
              <a:t>);</a:t>
            </a:r>
          </a:p>
          <a:p>
            <a:pPr marL="342900" lvl="0" indent="-342900">
              <a:buFont typeface="Arial" pitchFamily="34" charset="0"/>
              <a:buChar char="•"/>
              <a:defRPr/>
            </a:pPr>
            <a:r>
              <a:rPr lang="uk-UA" sz="3200" i="1" dirty="0">
                <a:solidFill>
                  <a:prstClr val="black"/>
                </a:solidFill>
                <a:latin typeface="Arial"/>
                <a:cs typeface="Arial" charset="0"/>
              </a:rPr>
              <a:t>учитися ремесла</a:t>
            </a:r>
            <a:r>
              <a:rPr lang="uk-UA" sz="3200" dirty="0">
                <a:solidFill>
                  <a:prstClr val="black"/>
                </a:solidFill>
                <a:latin typeface="Arial"/>
                <a:cs typeface="Arial" charset="0"/>
              </a:rPr>
              <a:t> (а не </a:t>
            </a:r>
            <a:r>
              <a:rPr lang="uk-UA" sz="3200" i="1" dirty="0">
                <a:solidFill>
                  <a:prstClr val="black"/>
                </a:solidFill>
                <a:latin typeface="Arial"/>
                <a:cs typeface="Arial" charset="0"/>
              </a:rPr>
              <a:t>ремеслу</a:t>
            </a:r>
            <a:r>
              <a:rPr lang="uk-UA" sz="3200" dirty="0">
                <a:solidFill>
                  <a:prstClr val="black"/>
                </a:solidFill>
                <a:latin typeface="Arial"/>
                <a:cs typeface="Arial" charset="0"/>
              </a:rPr>
              <a:t>);</a:t>
            </a:r>
          </a:p>
          <a:p>
            <a:pPr marL="342900" lvl="0" indent="-342900">
              <a:buFont typeface="Arial" pitchFamily="34" charset="0"/>
              <a:buChar char="•"/>
              <a:defRPr/>
            </a:pPr>
            <a:r>
              <a:rPr lang="uk-UA" sz="3200" i="1" dirty="0">
                <a:solidFill>
                  <a:prstClr val="black"/>
                </a:solidFill>
                <a:latin typeface="Arial"/>
                <a:cs typeface="Arial" charset="0"/>
              </a:rPr>
              <a:t>зазнати невдачі</a:t>
            </a:r>
            <a:r>
              <a:rPr lang="uk-UA" sz="3200" dirty="0">
                <a:solidFill>
                  <a:prstClr val="black"/>
                </a:solidFill>
                <a:latin typeface="Arial"/>
                <a:cs typeface="Arial" charset="0"/>
              </a:rPr>
              <a:t> (а не </a:t>
            </a:r>
            <a:r>
              <a:rPr lang="uk-UA" sz="3200" i="1" dirty="0">
                <a:solidFill>
                  <a:prstClr val="black"/>
                </a:solidFill>
                <a:latin typeface="Arial"/>
                <a:cs typeface="Arial" charset="0"/>
              </a:rPr>
              <a:t>невдачу</a:t>
            </a:r>
            <a:r>
              <a:rPr lang="uk-UA" sz="3200" dirty="0">
                <a:solidFill>
                  <a:prstClr val="black"/>
                </a:solidFill>
                <a:latin typeface="Arial"/>
                <a:cs typeface="Arial" charset="0"/>
              </a:rPr>
              <a:t>);</a:t>
            </a:r>
          </a:p>
          <a:p>
            <a:pPr marL="342900" lvl="0" indent="-342900">
              <a:buFont typeface="Arial" pitchFamily="34" charset="0"/>
              <a:buChar char="•"/>
              <a:defRPr/>
            </a:pPr>
            <a:r>
              <a:rPr lang="uk-UA" sz="3200" i="1" dirty="0">
                <a:solidFill>
                  <a:prstClr val="black"/>
                </a:solidFill>
                <a:latin typeface="Arial"/>
                <a:cs typeface="Arial" charset="0"/>
              </a:rPr>
              <a:t>називати на ім’я</a:t>
            </a:r>
            <a:r>
              <a:rPr lang="uk-UA" sz="3200" dirty="0">
                <a:solidFill>
                  <a:prstClr val="black"/>
                </a:solidFill>
                <a:latin typeface="Arial"/>
                <a:cs typeface="Arial" charset="0"/>
              </a:rPr>
              <a:t> (а не </a:t>
            </a:r>
            <a:r>
              <a:rPr lang="uk-UA" sz="3200" i="1" dirty="0">
                <a:solidFill>
                  <a:prstClr val="black"/>
                </a:solidFill>
                <a:latin typeface="Arial"/>
                <a:cs typeface="Arial" charset="0"/>
              </a:rPr>
              <a:t>по</a:t>
            </a:r>
            <a:r>
              <a:rPr lang="uk-UA" sz="3200" dirty="0">
                <a:solidFill>
                  <a:prstClr val="black"/>
                </a:solidFill>
                <a:latin typeface="Arial"/>
                <a:cs typeface="Arial" charset="0"/>
              </a:rPr>
              <a:t> </a:t>
            </a:r>
            <a:r>
              <a:rPr lang="uk-UA" sz="3200" i="1" dirty="0">
                <a:solidFill>
                  <a:prstClr val="black"/>
                </a:solidFill>
                <a:latin typeface="Arial"/>
                <a:cs typeface="Arial" charset="0"/>
              </a:rPr>
              <a:t>імені</a:t>
            </a:r>
            <a:r>
              <a:rPr lang="uk-UA" sz="3200" dirty="0">
                <a:solidFill>
                  <a:prstClr val="black"/>
                </a:solidFill>
                <a:latin typeface="Arial"/>
                <a:cs typeface="Arial" charset="0"/>
              </a:rPr>
              <a:t>);</a:t>
            </a:r>
          </a:p>
          <a:p>
            <a:pPr marL="342900" lvl="0" indent="-342900">
              <a:buFont typeface="Arial" pitchFamily="34" charset="0"/>
              <a:buChar char="•"/>
              <a:defRPr/>
            </a:pPr>
            <a:r>
              <a:rPr lang="uk-UA" sz="3200" i="1" dirty="0">
                <a:solidFill>
                  <a:prstClr val="black"/>
                </a:solidFill>
                <a:latin typeface="Arial"/>
                <a:cs typeface="Arial" charset="0"/>
              </a:rPr>
              <a:t>сміятися з себе</a:t>
            </a:r>
            <a:r>
              <a:rPr lang="uk-UA" sz="3200" dirty="0">
                <a:solidFill>
                  <a:prstClr val="black"/>
                </a:solidFill>
                <a:latin typeface="Arial"/>
                <a:cs typeface="Arial" charset="0"/>
              </a:rPr>
              <a:t> (а не </a:t>
            </a:r>
            <a:r>
              <a:rPr lang="uk-UA" sz="3200" i="1" dirty="0">
                <a:solidFill>
                  <a:prstClr val="black"/>
                </a:solidFill>
                <a:latin typeface="Arial"/>
                <a:cs typeface="Arial" charset="0"/>
              </a:rPr>
              <a:t>над</a:t>
            </a:r>
            <a:r>
              <a:rPr lang="uk-UA" sz="3200" dirty="0">
                <a:solidFill>
                  <a:prstClr val="black"/>
                </a:solidFill>
                <a:latin typeface="Arial"/>
                <a:cs typeface="Arial" charset="0"/>
              </a:rPr>
              <a:t> </a:t>
            </a:r>
            <a:r>
              <a:rPr lang="uk-UA" sz="3200" i="1" dirty="0">
                <a:solidFill>
                  <a:prstClr val="black"/>
                </a:solidFill>
                <a:latin typeface="Arial"/>
                <a:cs typeface="Arial" charset="0"/>
              </a:rPr>
              <a:t>собою</a:t>
            </a:r>
            <a:r>
              <a:rPr lang="uk-UA" sz="3200" dirty="0">
                <a:solidFill>
                  <a:prstClr val="black"/>
                </a:solidFill>
                <a:latin typeface="Arial"/>
                <a:cs typeface="Arial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25266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72819">
            <a:off x="-4520281" y="8019361"/>
            <a:ext cx="5415617" cy="678494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92325" y="96678"/>
            <a:ext cx="15659750" cy="969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38"/>
              </a:lnSpc>
              <a:spcBef>
                <a:spcPct val="0"/>
              </a:spcBef>
            </a:pPr>
            <a:r>
              <a:rPr lang="en-US" sz="5598">
                <a:solidFill>
                  <a:srgbClr val="2C2C2E"/>
                </a:solidFill>
                <a:latin typeface="Euro Script"/>
              </a:rPr>
              <a:t>Увага! Типові помилки в будові словосполучень: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365178">
            <a:off x="15936292" y="6848826"/>
            <a:ext cx="2838056" cy="68763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55364">
            <a:off x="174159" y="816129"/>
            <a:ext cx="16096080" cy="11998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l="5529" t="409" r="5529" b="41449"/>
          <a:stretch>
            <a:fillRect/>
          </a:stretch>
        </p:blipFill>
        <p:spPr>
          <a:xfrm>
            <a:off x="2598510" y="1736670"/>
            <a:ext cx="7951849" cy="56506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 l="5924" t="76053" r="5924"/>
          <a:stretch>
            <a:fillRect/>
          </a:stretch>
        </p:blipFill>
        <p:spPr>
          <a:xfrm>
            <a:off x="2598510" y="7387341"/>
            <a:ext cx="7951849" cy="2348104"/>
          </a:xfrm>
          <a:prstGeom prst="rect">
            <a:avLst/>
          </a:prstGeom>
        </p:spPr>
      </p:pic>
      <p:pic>
        <p:nvPicPr>
          <p:cNvPr id="8" name="Picture 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861211" y="4789529"/>
            <a:ext cx="5182668" cy="259781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1273888" y="3981616"/>
            <a:ext cx="589984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u="sng">
                <a:solidFill>
                  <a:srgbClr val="2C2C2E"/>
                </a:solidFill>
                <a:latin typeface="Montserrat Semi-Bold Bold"/>
              </a:rPr>
              <a:t>Мерщій практикуватися</a:t>
            </a:r>
            <a:r>
              <a:rPr lang="en-US" sz="3399">
                <a:solidFill>
                  <a:srgbClr val="2C2C2E"/>
                </a:solidFill>
                <a:latin typeface="Montserrat Semi-Bold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06313" y="6574654"/>
            <a:ext cx="1371136" cy="21608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1233" b="84121"/>
          <a:stretch>
            <a:fillRect/>
          </a:stretch>
        </p:blipFill>
        <p:spPr>
          <a:xfrm>
            <a:off x="4575647" y="9409674"/>
            <a:ext cx="13861436" cy="11243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630185" y="1028700"/>
            <a:ext cx="2492369" cy="24470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30812" b="3179"/>
          <a:stretch>
            <a:fillRect/>
          </a:stretch>
        </p:blipFill>
        <p:spPr>
          <a:xfrm>
            <a:off x="5455176" y="8470439"/>
            <a:ext cx="3176957" cy="106557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028700" y="1896515"/>
            <a:ext cx="9589613" cy="5058531"/>
            <a:chOff x="0" y="0"/>
            <a:chExt cx="12786151" cy="6744708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496776">
              <a:off x="306400" y="819410"/>
              <a:ext cx="11749950" cy="510588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1596688" y="2955743"/>
              <a:ext cx="1189463" cy="960221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821329" y="2638714"/>
            <a:ext cx="9974597" cy="2813348"/>
            <a:chOff x="0" y="0"/>
            <a:chExt cx="13299462" cy="3751130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110582"/>
              <a:ext cx="13299462" cy="11605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80"/>
                </a:lnSpc>
                <a:spcBef>
                  <a:spcPct val="0"/>
                </a:spcBef>
              </a:pPr>
              <a:r>
                <a:rPr lang="en-US" sz="5200">
                  <a:solidFill>
                    <a:srgbClr val="2C2C2E"/>
                  </a:solidFill>
                  <a:latin typeface="Euro Script"/>
                </a:rPr>
                <a:t>Тема сьогоднішньої зустрічі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149417"/>
              <a:ext cx="13299462" cy="2604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  <a:spcBef>
                  <a:spcPct val="0"/>
                </a:spcBef>
              </a:pPr>
              <a:r>
                <a:rPr lang="en-US" sz="5699">
                  <a:solidFill>
                    <a:srgbClr val="2C2C2E"/>
                  </a:solidFill>
                  <a:latin typeface="Lato Bold"/>
                </a:rPr>
                <a:t>"Синтаксис. Словосполучення"</a:t>
              </a: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0" y="8754519"/>
            <a:ext cx="3783762" cy="63836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742037" y="2252227"/>
            <a:ext cx="5106832" cy="773762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5291287" y="4767088"/>
            <a:ext cx="4327318" cy="49791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93780" y="1457885"/>
            <a:ext cx="11204471" cy="8810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5"/>
              </a:lnSpc>
            </a:pPr>
            <a:endParaRPr dirty="0"/>
          </a:p>
          <a:p>
            <a:pPr>
              <a:lnSpc>
                <a:spcPts val="3375"/>
              </a:lnSpc>
            </a:pPr>
            <a:r>
              <a:rPr lang="en-US" sz="2410" dirty="0">
                <a:solidFill>
                  <a:srgbClr val="000000"/>
                </a:solidFill>
                <a:latin typeface="Arimo Bold"/>
              </a:rPr>
              <a:t>- </a:t>
            </a:r>
            <a:r>
              <a:rPr lang="en-US" sz="2410" dirty="0" err="1">
                <a:solidFill>
                  <a:srgbClr val="000000"/>
                </a:solidFill>
                <a:latin typeface="Arimo Bold"/>
              </a:rPr>
              <a:t>захворівший</a:t>
            </a:r>
            <a:r>
              <a:rPr lang="en-US" sz="241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10" dirty="0" err="1">
                <a:solidFill>
                  <a:srgbClr val="000000"/>
                </a:solidFill>
                <a:latin typeface="Arimo Bold"/>
              </a:rPr>
              <a:t>грипом</a:t>
            </a:r>
            <a:r>
              <a:rPr lang="en-US" sz="2410" dirty="0">
                <a:solidFill>
                  <a:srgbClr val="000000"/>
                </a:solidFill>
                <a:latin typeface="Arimo Bold"/>
              </a:rPr>
              <a:t> -</a:t>
            </a:r>
          </a:p>
          <a:p>
            <a:pPr>
              <a:lnSpc>
                <a:spcPts val="3375"/>
              </a:lnSpc>
            </a:pPr>
            <a:r>
              <a:rPr lang="en-US" sz="2410" dirty="0">
                <a:solidFill>
                  <a:srgbClr val="000000"/>
                </a:solidFill>
                <a:latin typeface="Arimo Bold"/>
              </a:rPr>
              <a:t>- </a:t>
            </a:r>
            <a:r>
              <a:rPr lang="en-US" sz="2410" dirty="0" err="1">
                <a:solidFill>
                  <a:srgbClr val="000000"/>
                </a:solidFill>
                <a:latin typeface="Arimo Bold"/>
              </a:rPr>
              <a:t>гостра</a:t>
            </a:r>
            <a:r>
              <a:rPr lang="en-US" sz="241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10" dirty="0" err="1">
                <a:solidFill>
                  <a:srgbClr val="000000"/>
                </a:solidFill>
                <a:latin typeface="Arimo Bold"/>
              </a:rPr>
              <a:t>біль</a:t>
            </a:r>
            <a:r>
              <a:rPr lang="en-US" sz="2410" dirty="0">
                <a:solidFill>
                  <a:srgbClr val="000000"/>
                </a:solidFill>
                <a:latin typeface="Arimo Bold"/>
              </a:rPr>
              <a:t> в </a:t>
            </a:r>
            <a:r>
              <a:rPr lang="en-US" sz="2410" dirty="0" err="1">
                <a:solidFill>
                  <a:srgbClr val="000000"/>
                </a:solidFill>
                <a:latin typeface="Arimo Bold"/>
              </a:rPr>
              <a:t>області</a:t>
            </a:r>
            <a:r>
              <a:rPr lang="en-US" sz="241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10" dirty="0" err="1">
                <a:solidFill>
                  <a:srgbClr val="000000"/>
                </a:solidFill>
                <a:latin typeface="Arimo Bold"/>
              </a:rPr>
              <a:t>серця</a:t>
            </a:r>
            <a:r>
              <a:rPr lang="en-US" sz="2410" dirty="0">
                <a:solidFill>
                  <a:srgbClr val="000000"/>
                </a:solidFill>
                <a:latin typeface="Arimo Bold"/>
              </a:rPr>
              <a:t> -</a:t>
            </a:r>
          </a:p>
          <a:p>
            <a:pPr>
              <a:lnSpc>
                <a:spcPts val="3375"/>
              </a:lnSpc>
            </a:pPr>
            <a:r>
              <a:rPr lang="en-US" sz="2410" dirty="0">
                <a:solidFill>
                  <a:srgbClr val="000000"/>
                </a:solidFill>
                <a:latin typeface="Arimo Bold"/>
              </a:rPr>
              <a:t>- </a:t>
            </a:r>
            <a:r>
              <a:rPr lang="en-US" sz="2410" dirty="0" err="1">
                <a:solidFill>
                  <a:srgbClr val="000000"/>
                </a:solidFill>
                <a:latin typeface="Arimo Bold"/>
              </a:rPr>
              <a:t>виховні</a:t>
            </a:r>
            <a:r>
              <a:rPr lang="en-US" sz="241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10" dirty="0" err="1">
                <a:solidFill>
                  <a:srgbClr val="000000"/>
                </a:solidFill>
                <a:latin typeface="Arimo Bold"/>
              </a:rPr>
              <a:t>міроприємства</a:t>
            </a:r>
            <a:r>
              <a:rPr lang="en-US" sz="2410" dirty="0">
                <a:solidFill>
                  <a:srgbClr val="000000"/>
                </a:solidFill>
                <a:latin typeface="Arimo Bold"/>
              </a:rPr>
              <a:t> -</a:t>
            </a:r>
          </a:p>
          <a:p>
            <a:pPr>
              <a:lnSpc>
                <a:spcPts val="3375"/>
              </a:lnSpc>
            </a:pPr>
            <a:r>
              <a:rPr lang="en-US" sz="2410" dirty="0">
                <a:solidFill>
                  <a:srgbClr val="000000"/>
                </a:solidFill>
                <a:latin typeface="Arimo Bold"/>
              </a:rPr>
              <a:t>- </a:t>
            </a:r>
            <a:r>
              <a:rPr lang="en-US" sz="2410" dirty="0" err="1">
                <a:solidFill>
                  <a:srgbClr val="000000"/>
                </a:solidFill>
                <a:latin typeface="Arimo Bold"/>
              </a:rPr>
              <a:t>дякую</a:t>
            </a:r>
            <a:r>
              <a:rPr lang="en-US" sz="241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10" dirty="0" err="1">
                <a:solidFill>
                  <a:srgbClr val="000000"/>
                </a:solidFill>
                <a:latin typeface="Arimo Bold"/>
              </a:rPr>
              <a:t>вас</a:t>
            </a:r>
            <a:r>
              <a:rPr lang="en-US" sz="2410" dirty="0">
                <a:solidFill>
                  <a:srgbClr val="000000"/>
                </a:solidFill>
                <a:latin typeface="Arimo Bold"/>
              </a:rPr>
              <a:t> -</a:t>
            </a:r>
          </a:p>
          <a:p>
            <a:pPr>
              <a:lnSpc>
                <a:spcPts val="3375"/>
              </a:lnSpc>
            </a:pPr>
            <a:r>
              <a:rPr lang="en-US" sz="2410" dirty="0">
                <a:solidFill>
                  <a:srgbClr val="000000"/>
                </a:solidFill>
                <a:latin typeface="Arimo Bold"/>
              </a:rPr>
              <a:t>- </a:t>
            </a:r>
            <a:r>
              <a:rPr lang="en-US" sz="2410" dirty="0" err="1">
                <a:solidFill>
                  <a:srgbClr val="000000"/>
                </a:solidFill>
                <a:latin typeface="Arimo Bold"/>
              </a:rPr>
              <a:t>українець</a:t>
            </a:r>
            <a:r>
              <a:rPr lang="en-US" sz="241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10" dirty="0" err="1">
                <a:solidFill>
                  <a:srgbClr val="000000"/>
                </a:solidFill>
                <a:latin typeface="Arimo Bold"/>
              </a:rPr>
              <a:t>по</a:t>
            </a:r>
            <a:r>
              <a:rPr lang="en-US" sz="241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10" dirty="0" err="1">
                <a:solidFill>
                  <a:srgbClr val="000000"/>
                </a:solidFill>
                <a:latin typeface="Arimo Bold"/>
              </a:rPr>
              <a:t>походженню</a:t>
            </a:r>
            <a:r>
              <a:rPr lang="en-US" sz="2410" dirty="0">
                <a:solidFill>
                  <a:srgbClr val="000000"/>
                </a:solidFill>
                <a:latin typeface="Arimo Bold"/>
              </a:rPr>
              <a:t> -</a:t>
            </a:r>
          </a:p>
          <a:p>
            <a:pPr>
              <a:lnSpc>
                <a:spcPts val="3375"/>
              </a:lnSpc>
            </a:pPr>
            <a:r>
              <a:rPr lang="en-US" sz="2410" dirty="0">
                <a:solidFill>
                  <a:srgbClr val="000000"/>
                </a:solidFill>
                <a:latin typeface="Arimo Bold"/>
              </a:rPr>
              <a:t>- </a:t>
            </a:r>
            <a:r>
              <a:rPr lang="en-US" sz="2410" dirty="0" err="1">
                <a:solidFill>
                  <a:srgbClr val="000000"/>
                </a:solidFill>
                <a:latin typeface="Arimo Bold"/>
              </a:rPr>
              <a:t>займати</a:t>
            </a:r>
            <a:r>
              <a:rPr lang="en-US" sz="241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10" dirty="0" err="1">
                <a:solidFill>
                  <a:srgbClr val="000000"/>
                </a:solidFill>
                <a:latin typeface="Arimo Bold"/>
              </a:rPr>
              <a:t>посаду</a:t>
            </a:r>
            <a:r>
              <a:rPr lang="en-US" sz="2410" dirty="0">
                <a:solidFill>
                  <a:srgbClr val="000000"/>
                </a:solidFill>
                <a:latin typeface="Arimo Bold"/>
              </a:rPr>
              <a:t> -</a:t>
            </a:r>
          </a:p>
          <a:p>
            <a:pPr marL="342900" indent="-342900">
              <a:lnSpc>
                <a:spcPts val="3375"/>
              </a:lnSpc>
              <a:buFontTx/>
              <a:buChar char="-"/>
            </a:pPr>
            <a:r>
              <a:rPr lang="en-US" sz="2410" dirty="0" err="1" smtClean="0">
                <a:solidFill>
                  <a:srgbClr val="000000"/>
                </a:solidFill>
                <a:latin typeface="Arimo Bold"/>
              </a:rPr>
              <a:t>приймати</a:t>
            </a:r>
            <a:r>
              <a:rPr lang="en-US" sz="2410" dirty="0" smtClean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10" dirty="0" err="1">
                <a:solidFill>
                  <a:srgbClr val="000000"/>
                </a:solidFill>
                <a:latin typeface="Arimo Bold"/>
              </a:rPr>
              <a:t>участь</a:t>
            </a:r>
            <a:r>
              <a:rPr lang="en-US" sz="241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10" dirty="0" smtClean="0">
                <a:solidFill>
                  <a:srgbClr val="000000"/>
                </a:solidFill>
                <a:latin typeface="Arimo Bold"/>
              </a:rPr>
              <a:t>–</a:t>
            </a:r>
            <a:endParaRPr lang="uk-UA" sz="2410" dirty="0" smtClean="0">
              <a:solidFill>
                <a:srgbClr val="000000"/>
              </a:solidFill>
              <a:latin typeface="Arimo Bold"/>
            </a:endParaRPr>
          </a:p>
          <a:p>
            <a:pPr marL="342900" indent="-342900">
              <a:lnSpc>
                <a:spcPts val="3375"/>
              </a:lnSpc>
              <a:buFontTx/>
              <a:buChar char="-"/>
            </a:pPr>
            <a:r>
              <a:rPr lang="uk-UA" sz="2410" dirty="0">
                <a:solidFill>
                  <a:srgbClr val="000000"/>
                </a:solidFill>
                <a:latin typeface="Arimo Bold"/>
              </a:rPr>
              <a:t>завідувач </a:t>
            </a:r>
            <a:r>
              <a:rPr lang="uk-UA" sz="2410" dirty="0" smtClean="0">
                <a:solidFill>
                  <a:srgbClr val="000000"/>
                </a:solidFill>
                <a:latin typeface="Arimo Bold"/>
              </a:rPr>
              <a:t>відділенням</a:t>
            </a:r>
            <a:endParaRPr lang="en-US" sz="2410" dirty="0">
              <a:solidFill>
                <a:srgbClr val="000000"/>
              </a:solidFill>
              <a:latin typeface="Arimo Bold"/>
            </a:endParaRPr>
          </a:p>
          <a:p>
            <a:pPr>
              <a:lnSpc>
                <a:spcPts val="3375"/>
              </a:lnSpc>
            </a:pPr>
            <a:r>
              <a:rPr lang="en-US" sz="2410" dirty="0" smtClean="0">
                <a:solidFill>
                  <a:srgbClr val="000000"/>
                </a:solidFill>
                <a:latin typeface="Arimo Bold"/>
              </a:rPr>
              <a:t>- </a:t>
            </a:r>
            <a:r>
              <a:rPr lang="en-US" sz="2410" dirty="0" err="1">
                <a:solidFill>
                  <a:srgbClr val="000000"/>
                </a:solidFill>
                <a:latin typeface="Arimo Bold"/>
              </a:rPr>
              <a:t>дезінфікуючий</a:t>
            </a:r>
            <a:r>
              <a:rPr lang="en-US" sz="241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10" dirty="0" err="1">
                <a:solidFill>
                  <a:srgbClr val="000000"/>
                </a:solidFill>
                <a:latin typeface="Arimo Bold"/>
              </a:rPr>
              <a:t>засіб</a:t>
            </a:r>
            <a:r>
              <a:rPr lang="en-US" sz="2410" dirty="0">
                <a:solidFill>
                  <a:srgbClr val="000000"/>
                </a:solidFill>
                <a:latin typeface="Arimo Bold"/>
              </a:rPr>
              <a:t> -</a:t>
            </a:r>
          </a:p>
          <a:p>
            <a:pPr>
              <a:lnSpc>
                <a:spcPts val="3375"/>
              </a:lnSpc>
            </a:pPr>
            <a:r>
              <a:rPr lang="en-US" sz="2410" dirty="0">
                <a:solidFill>
                  <a:srgbClr val="000000"/>
                </a:solidFill>
                <a:latin typeface="Arimo Bold"/>
              </a:rPr>
              <a:t>- </a:t>
            </a:r>
            <a:r>
              <a:rPr lang="en-US" sz="2410" dirty="0" err="1">
                <a:solidFill>
                  <a:srgbClr val="000000"/>
                </a:solidFill>
                <a:latin typeface="Arimo Bold"/>
              </a:rPr>
              <a:t>сама</a:t>
            </a:r>
            <a:r>
              <a:rPr lang="en-US" sz="241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10" dirty="0" err="1">
                <a:solidFill>
                  <a:srgbClr val="000000"/>
                </a:solidFill>
                <a:latin typeface="Arimo Bold"/>
              </a:rPr>
              <a:t>складна</a:t>
            </a:r>
            <a:r>
              <a:rPr lang="en-US" sz="241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10" dirty="0" err="1">
                <a:solidFill>
                  <a:srgbClr val="000000"/>
                </a:solidFill>
                <a:latin typeface="Arimo Bold"/>
              </a:rPr>
              <a:t>операція</a:t>
            </a:r>
            <a:r>
              <a:rPr lang="en-US" sz="2410" dirty="0">
                <a:solidFill>
                  <a:srgbClr val="000000"/>
                </a:solidFill>
                <a:latin typeface="Arimo Bold"/>
              </a:rPr>
              <a:t> -</a:t>
            </a:r>
          </a:p>
          <a:p>
            <a:pPr>
              <a:lnSpc>
                <a:spcPts val="3375"/>
              </a:lnSpc>
            </a:pPr>
            <a:r>
              <a:rPr lang="en-US" sz="2410" dirty="0">
                <a:solidFill>
                  <a:srgbClr val="000000"/>
                </a:solidFill>
                <a:latin typeface="Arimo Bold"/>
              </a:rPr>
              <a:t>- </a:t>
            </a:r>
            <a:r>
              <a:rPr lang="en-US" sz="2410" dirty="0" err="1">
                <a:solidFill>
                  <a:srgbClr val="000000"/>
                </a:solidFill>
                <a:latin typeface="Arimo Bold"/>
              </a:rPr>
              <a:t>болезаспокоююча</a:t>
            </a:r>
            <a:r>
              <a:rPr lang="en-US" sz="241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10" dirty="0" err="1">
                <a:solidFill>
                  <a:srgbClr val="000000"/>
                </a:solidFill>
                <a:latin typeface="Arimo Bold"/>
              </a:rPr>
              <a:t>дія</a:t>
            </a:r>
            <a:r>
              <a:rPr lang="en-US" sz="2410" dirty="0">
                <a:solidFill>
                  <a:srgbClr val="000000"/>
                </a:solidFill>
                <a:latin typeface="Arimo Bold"/>
              </a:rPr>
              <a:t> -</a:t>
            </a:r>
          </a:p>
          <a:p>
            <a:pPr>
              <a:lnSpc>
                <a:spcPts val="3375"/>
              </a:lnSpc>
            </a:pPr>
            <a:r>
              <a:rPr lang="en-US" sz="2410" dirty="0">
                <a:solidFill>
                  <a:srgbClr val="000000"/>
                </a:solidFill>
                <a:latin typeface="Arimo Bold"/>
              </a:rPr>
              <a:t>- </a:t>
            </a:r>
            <a:r>
              <a:rPr lang="en-US" sz="2410" dirty="0" err="1">
                <a:solidFill>
                  <a:srgbClr val="000000"/>
                </a:solidFill>
                <a:latin typeface="Arimo Bold"/>
              </a:rPr>
              <a:t>довідник</a:t>
            </a:r>
            <a:r>
              <a:rPr lang="en-US" sz="241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10" dirty="0" err="1">
                <a:solidFill>
                  <a:srgbClr val="000000"/>
                </a:solidFill>
                <a:latin typeface="Arimo Bold"/>
              </a:rPr>
              <a:t>по</a:t>
            </a:r>
            <a:r>
              <a:rPr lang="en-US" sz="241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10" dirty="0" err="1">
                <a:solidFill>
                  <a:srgbClr val="000000"/>
                </a:solidFill>
                <a:latin typeface="Arimo Bold"/>
              </a:rPr>
              <a:t>фітотерапії</a:t>
            </a:r>
            <a:r>
              <a:rPr lang="en-US" sz="2410" dirty="0">
                <a:solidFill>
                  <a:srgbClr val="000000"/>
                </a:solidFill>
                <a:latin typeface="Arimo Bold"/>
              </a:rPr>
              <a:t> -</a:t>
            </a:r>
          </a:p>
          <a:p>
            <a:pPr>
              <a:lnSpc>
                <a:spcPts val="3375"/>
              </a:lnSpc>
            </a:pPr>
            <a:r>
              <a:rPr lang="en-US" sz="2410" dirty="0">
                <a:solidFill>
                  <a:srgbClr val="000000"/>
                </a:solidFill>
                <a:latin typeface="Arimo Bold"/>
              </a:rPr>
              <a:t>- </a:t>
            </a:r>
            <a:r>
              <a:rPr lang="en-US" sz="2410" dirty="0" err="1">
                <a:solidFill>
                  <a:srgbClr val="000000"/>
                </a:solidFill>
                <a:latin typeface="Arimo Bold"/>
              </a:rPr>
              <a:t>діюче</a:t>
            </a:r>
            <a:r>
              <a:rPr lang="en-US" sz="241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10" dirty="0" err="1">
                <a:solidFill>
                  <a:srgbClr val="000000"/>
                </a:solidFill>
                <a:latin typeface="Arimo Bold"/>
              </a:rPr>
              <a:t>законодавство</a:t>
            </a:r>
            <a:r>
              <a:rPr lang="en-US" sz="2410" dirty="0">
                <a:solidFill>
                  <a:srgbClr val="000000"/>
                </a:solidFill>
                <a:latin typeface="Arimo Bold"/>
              </a:rPr>
              <a:t> -</a:t>
            </a:r>
          </a:p>
          <a:p>
            <a:pPr>
              <a:lnSpc>
                <a:spcPts val="3375"/>
              </a:lnSpc>
            </a:pPr>
            <a:r>
              <a:rPr lang="en-US" sz="2410" dirty="0">
                <a:solidFill>
                  <a:srgbClr val="000000"/>
                </a:solidFill>
                <a:latin typeface="Arimo Bold"/>
              </a:rPr>
              <a:t>- </a:t>
            </a:r>
            <a:r>
              <a:rPr lang="en-US" sz="2410" dirty="0" err="1">
                <a:solidFill>
                  <a:srgbClr val="000000"/>
                </a:solidFill>
                <a:latin typeface="Arimo Bold"/>
              </a:rPr>
              <a:t>на</a:t>
            </a:r>
            <a:r>
              <a:rPr lang="en-US" sz="241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10" dirty="0" err="1">
                <a:solidFill>
                  <a:srgbClr val="000000"/>
                </a:solidFill>
                <a:latin typeface="Arimo Bold"/>
              </a:rPr>
              <a:t>протязі</a:t>
            </a:r>
            <a:r>
              <a:rPr lang="en-US" sz="241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10" dirty="0" err="1">
                <a:solidFill>
                  <a:srgbClr val="000000"/>
                </a:solidFill>
                <a:latin typeface="Arimo Bold"/>
              </a:rPr>
              <a:t>року</a:t>
            </a:r>
            <a:r>
              <a:rPr lang="en-US" sz="2410" dirty="0">
                <a:solidFill>
                  <a:srgbClr val="000000"/>
                </a:solidFill>
                <a:latin typeface="Arimo Bold"/>
              </a:rPr>
              <a:t> -</a:t>
            </a:r>
          </a:p>
          <a:p>
            <a:pPr>
              <a:lnSpc>
                <a:spcPts val="3375"/>
              </a:lnSpc>
            </a:pPr>
            <a:r>
              <a:rPr lang="en-US" sz="2410" dirty="0">
                <a:solidFill>
                  <a:srgbClr val="000000"/>
                </a:solidFill>
                <a:latin typeface="Arimo Bold"/>
              </a:rPr>
              <a:t>- </a:t>
            </a:r>
            <a:r>
              <a:rPr lang="en-US" sz="2410" dirty="0" err="1">
                <a:solidFill>
                  <a:srgbClr val="000000"/>
                </a:solidFill>
                <a:latin typeface="Arimo Bold"/>
              </a:rPr>
              <a:t>повістка</a:t>
            </a:r>
            <a:r>
              <a:rPr lang="en-US" sz="241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10" dirty="0" err="1">
                <a:solidFill>
                  <a:srgbClr val="000000"/>
                </a:solidFill>
                <a:latin typeface="Arimo Bold"/>
              </a:rPr>
              <a:t>денна</a:t>
            </a:r>
            <a:r>
              <a:rPr lang="en-US" sz="2410" dirty="0">
                <a:solidFill>
                  <a:srgbClr val="000000"/>
                </a:solidFill>
                <a:latin typeface="Arimo Bold"/>
              </a:rPr>
              <a:t> -</a:t>
            </a:r>
          </a:p>
          <a:p>
            <a:pPr>
              <a:lnSpc>
                <a:spcPts val="3375"/>
              </a:lnSpc>
            </a:pPr>
            <a:r>
              <a:rPr lang="en-US" sz="2410" dirty="0">
                <a:solidFill>
                  <a:srgbClr val="000000"/>
                </a:solidFill>
                <a:latin typeface="Arimo Bold"/>
              </a:rPr>
              <a:t>- </a:t>
            </a:r>
            <a:r>
              <a:rPr lang="en-US" sz="2410" dirty="0" err="1">
                <a:solidFill>
                  <a:srgbClr val="000000"/>
                </a:solidFill>
                <a:latin typeface="Arimo Bold"/>
              </a:rPr>
              <a:t>виписка</a:t>
            </a:r>
            <a:r>
              <a:rPr lang="en-US" sz="2410" dirty="0">
                <a:solidFill>
                  <a:srgbClr val="000000"/>
                </a:solidFill>
                <a:latin typeface="Arimo Bold"/>
              </a:rPr>
              <a:t> з </a:t>
            </a:r>
            <a:r>
              <a:rPr lang="en-US" sz="2410" dirty="0" err="1">
                <a:solidFill>
                  <a:srgbClr val="000000"/>
                </a:solidFill>
                <a:latin typeface="Arimo Bold"/>
              </a:rPr>
              <a:t>протокола</a:t>
            </a:r>
            <a:r>
              <a:rPr lang="en-US" sz="2410" dirty="0">
                <a:solidFill>
                  <a:srgbClr val="000000"/>
                </a:solidFill>
                <a:latin typeface="Arimo Bold"/>
              </a:rPr>
              <a:t> -</a:t>
            </a:r>
          </a:p>
          <a:p>
            <a:pPr>
              <a:lnSpc>
                <a:spcPts val="3375"/>
              </a:lnSpc>
            </a:pPr>
            <a:r>
              <a:rPr lang="en-US" sz="2410" dirty="0">
                <a:solidFill>
                  <a:srgbClr val="000000"/>
                </a:solidFill>
                <a:latin typeface="Arimo Bold"/>
              </a:rPr>
              <a:t>- </a:t>
            </a:r>
            <a:r>
              <a:rPr lang="en-US" sz="2410" dirty="0" err="1">
                <a:solidFill>
                  <a:srgbClr val="000000"/>
                </a:solidFill>
                <a:latin typeface="Arimo Bold"/>
              </a:rPr>
              <a:t>знеболюючий</a:t>
            </a:r>
            <a:r>
              <a:rPr lang="en-US" sz="241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10" dirty="0" err="1">
                <a:solidFill>
                  <a:srgbClr val="000000"/>
                </a:solidFill>
                <a:latin typeface="Arimo Bold"/>
              </a:rPr>
              <a:t>засіб</a:t>
            </a:r>
            <a:r>
              <a:rPr lang="en-US" sz="2410" dirty="0">
                <a:solidFill>
                  <a:srgbClr val="000000"/>
                </a:solidFill>
                <a:latin typeface="Arimo Bold"/>
              </a:rPr>
              <a:t> -</a:t>
            </a:r>
          </a:p>
          <a:p>
            <a:pPr>
              <a:lnSpc>
                <a:spcPts val="3375"/>
              </a:lnSpc>
            </a:pPr>
            <a:r>
              <a:rPr lang="en-US" sz="2410" dirty="0">
                <a:solidFill>
                  <a:srgbClr val="000000"/>
                </a:solidFill>
                <a:latin typeface="Arimo Bold"/>
              </a:rPr>
              <a:t>- </a:t>
            </a:r>
            <a:r>
              <a:rPr lang="en-US" sz="2410" dirty="0" err="1">
                <a:solidFill>
                  <a:srgbClr val="000000"/>
                </a:solidFill>
                <a:latin typeface="Arimo Bold"/>
              </a:rPr>
              <a:t>відсутній</a:t>
            </a:r>
            <a:r>
              <a:rPr lang="en-US" sz="241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10" dirty="0" err="1">
                <a:solidFill>
                  <a:srgbClr val="000000"/>
                </a:solidFill>
                <a:latin typeface="Arimo Bold"/>
              </a:rPr>
              <a:t>по</a:t>
            </a:r>
            <a:r>
              <a:rPr lang="en-US" sz="241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410" dirty="0" err="1">
                <a:solidFill>
                  <a:srgbClr val="000000"/>
                </a:solidFill>
                <a:latin typeface="Arimo Bold"/>
              </a:rPr>
              <a:t>хворобі</a:t>
            </a:r>
            <a:r>
              <a:rPr lang="en-US" sz="2410" dirty="0">
                <a:solidFill>
                  <a:srgbClr val="000000"/>
                </a:solidFill>
                <a:latin typeface="Arimo Bold"/>
              </a:rPr>
              <a:t> -</a:t>
            </a:r>
          </a:p>
          <a:p>
            <a:pPr algn="ctr">
              <a:lnSpc>
                <a:spcPts val="4106"/>
              </a:lnSpc>
            </a:pPr>
            <a:endParaRPr lang="en-US" sz="2410" dirty="0">
              <a:solidFill>
                <a:srgbClr val="000000"/>
              </a:solidFill>
              <a:latin typeface="Arimo Bold"/>
            </a:endParaRPr>
          </a:p>
        </p:txBody>
      </p:sp>
      <p:pic>
        <p:nvPicPr>
          <p:cNvPr id="3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809357" y="4651920"/>
            <a:ext cx="3030884" cy="27050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85180" y="4651920"/>
            <a:ext cx="2767328" cy="270506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831032" y="-66115"/>
            <a:ext cx="14625935" cy="156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Euro Script"/>
              </a:rPr>
              <a:t>Відредагуйте словосполучення: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77846" y="1208818"/>
            <a:ext cx="5289500" cy="8289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4904" lvl="1" indent="-272452">
              <a:lnSpc>
                <a:spcPts val="3533"/>
              </a:lnSpc>
              <a:buFont typeface="Arial"/>
              <a:buChar char="•"/>
            </a:pPr>
            <a:r>
              <a:rPr lang="en-US" sz="2523" dirty="0" err="1">
                <a:solidFill>
                  <a:srgbClr val="000000"/>
                </a:solidFill>
                <a:latin typeface="Open Sans Light"/>
              </a:rPr>
              <a:t>хворий</a:t>
            </a:r>
            <a:r>
              <a:rPr lang="en-US" sz="2523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523" dirty="0" err="1">
                <a:solidFill>
                  <a:srgbClr val="000000"/>
                </a:solidFill>
                <a:latin typeface="Open Sans Light"/>
              </a:rPr>
              <a:t>на</a:t>
            </a:r>
            <a:r>
              <a:rPr lang="en-US" sz="2523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523" dirty="0" err="1">
                <a:solidFill>
                  <a:srgbClr val="000000"/>
                </a:solidFill>
                <a:latin typeface="Open Sans Light"/>
              </a:rPr>
              <a:t>грип</a:t>
            </a:r>
            <a:r>
              <a:rPr lang="en-US" sz="2523" dirty="0">
                <a:solidFill>
                  <a:srgbClr val="000000"/>
                </a:solidFill>
                <a:latin typeface="Open Sans Light"/>
              </a:rPr>
              <a:t>;</a:t>
            </a:r>
          </a:p>
          <a:p>
            <a:pPr marL="544904" lvl="1" indent="-272452">
              <a:lnSpc>
                <a:spcPts val="3533"/>
              </a:lnSpc>
              <a:buFont typeface="Arial"/>
              <a:buChar char="•"/>
            </a:pPr>
            <a:r>
              <a:rPr lang="en-US" sz="252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523" dirty="0" err="1">
                <a:solidFill>
                  <a:srgbClr val="000000"/>
                </a:solidFill>
                <a:latin typeface="Arimo"/>
              </a:rPr>
              <a:t>гострий</a:t>
            </a:r>
            <a:r>
              <a:rPr lang="en-US" sz="252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523" dirty="0" err="1">
                <a:solidFill>
                  <a:srgbClr val="000000"/>
                </a:solidFill>
                <a:latin typeface="Arimo"/>
              </a:rPr>
              <a:t>біль</a:t>
            </a:r>
            <a:r>
              <a:rPr lang="en-US" sz="2523" dirty="0">
                <a:solidFill>
                  <a:srgbClr val="000000"/>
                </a:solidFill>
                <a:latin typeface="Arimo"/>
              </a:rPr>
              <a:t> у </a:t>
            </a:r>
            <a:r>
              <a:rPr lang="en-US" sz="2523" dirty="0" err="1">
                <a:solidFill>
                  <a:srgbClr val="000000"/>
                </a:solidFill>
                <a:latin typeface="Arimo"/>
              </a:rPr>
              <a:t>ділянці</a:t>
            </a:r>
            <a:r>
              <a:rPr lang="en-US" sz="252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523" dirty="0" err="1">
                <a:solidFill>
                  <a:srgbClr val="000000"/>
                </a:solidFill>
                <a:latin typeface="Arimo"/>
              </a:rPr>
              <a:t>серця</a:t>
            </a:r>
            <a:r>
              <a:rPr lang="en-US" sz="2523" dirty="0">
                <a:solidFill>
                  <a:srgbClr val="000000"/>
                </a:solidFill>
                <a:latin typeface="Arimo"/>
              </a:rPr>
              <a:t>;</a:t>
            </a:r>
          </a:p>
          <a:p>
            <a:pPr marL="544904" lvl="1" indent="-272452">
              <a:lnSpc>
                <a:spcPts val="3533"/>
              </a:lnSpc>
              <a:buFont typeface="Arial"/>
              <a:buChar char="•"/>
            </a:pPr>
            <a:r>
              <a:rPr lang="en-US" sz="252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523" dirty="0" err="1">
                <a:solidFill>
                  <a:srgbClr val="000000"/>
                </a:solidFill>
                <a:latin typeface="Arimo"/>
              </a:rPr>
              <a:t>виховні</a:t>
            </a:r>
            <a:r>
              <a:rPr lang="en-US" sz="252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523" dirty="0" err="1">
                <a:solidFill>
                  <a:srgbClr val="000000"/>
                </a:solidFill>
                <a:latin typeface="Arimo"/>
              </a:rPr>
              <a:t>заходи</a:t>
            </a:r>
            <a:r>
              <a:rPr lang="en-US" sz="2523" dirty="0">
                <a:solidFill>
                  <a:srgbClr val="000000"/>
                </a:solidFill>
                <a:latin typeface="Arimo"/>
              </a:rPr>
              <a:t> ;</a:t>
            </a:r>
          </a:p>
          <a:p>
            <a:pPr marL="609674" lvl="1" indent="-304837">
              <a:lnSpc>
                <a:spcPts val="3953"/>
              </a:lnSpc>
              <a:buFont typeface="Arial"/>
              <a:buChar char="•"/>
            </a:pPr>
            <a:r>
              <a:rPr lang="en-US" sz="282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23" dirty="0" err="1">
                <a:solidFill>
                  <a:srgbClr val="000000"/>
                </a:solidFill>
                <a:latin typeface="Arimo"/>
              </a:rPr>
              <a:t>дякую</a:t>
            </a:r>
            <a:r>
              <a:rPr lang="en-US" sz="282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23" dirty="0" err="1">
                <a:solidFill>
                  <a:srgbClr val="000000"/>
                </a:solidFill>
                <a:latin typeface="Arimo"/>
              </a:rPr>
              <a:t>вам</a:t>
            </a:r>
            <a:r>
              <a:rPr lang="en-US" sz="2823" dirty="0">
                <a:solidFill>
                  <a:srgbClr val="000000"/>
                </a:solidFill>
                <a:latin typeface="Arimo"/>
              </a:rPr>
              <a:t>;</a:t>
            </a:r>
          </a:p>
          <a:p>
            <a:pPr marL="609674" lvl="1" indent="-304837">
              <a:lnSpc>
                <a:spcPts val="3953"/>
              </a:lnSpc>
              <a:buFont typeface="Arial"/>
              <a:buChar char="•"/>
            </a:pPr>
            <a:r>
              <a:rPr lang="en-US" sz="282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23" dirty="0" err="1">
                <a:solidFill>
                  <a:srgbClr val="000000"/>
                </a:solidFill>
                <a:latin typeface="Arimo"/>
              </a:rPr>
              <a:t>українець</a:t>
            </a:r>
            <a:r>
              <a:rPr lang="en-US" sz="282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23" dirty="0" err="1">
                <a:solidFill>
                  <a:srgbClr val="000000"/>
                </a:solidFill>
                <a:latin typeface="Arimo"/>
              </a:rPr>
              <a:t>за</a:t>
            </a:r>
            <a:r>
              <a:rPr lang="en-US" sz="282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23" dirty="0" err="1">
                <a:solidFill>
                  <a:srgbClr val="000000"/>
                </a:solidFill>
                <a:latin typeface="Arimo"/>
              </a:rPr>
              <a:t>походженням</a:t>
            </a:r>
            <a:r>
              <a:rPr lang="en-US" sz="2823" dirty="0">
                <a:solidFill>
                  <a:srgbClr val="000000"/>
                </a:solidFill>
                <a:latin typeface="Arimo"/>
              </a:rPr>
              <a:t>;</a:t>
            </a:r>
          </a:p>
          <a:p>
            <a:pPr marL="609674" lvl="1" indent="-304837">
              <a:lnSpc>
                <a:spcPts val="3953"/>
              </a:lnSpc>
              <a:buFont typeface="Arial"/>
              <a:buChar char="•"/>
            </a:pPr>
            <a:r>
              <a:rPr lang="en-US" sz="2823" dirty="0" err="1">
                <a:solidFill>
                  <a:srgbClr val="000000"/>
                </a:solidFill>
                <a:latin typeface="Arimo"/>
              </a:rPr>
              <a:t>обіймати</a:t>
            </a:r>
            <a:r>
              <a:rPr lang="en-US" sz="282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23" dirty="0" err="1">
                <a:solidFill>
                  <a:srgbClr val="000000"/>
                </a:solidFill>
                <a:latin typeface="Arimo"/>
              </a:rPr>
              <a:t>посаду</a:t>
            </a:r>
            <a:r>
              <a:rPr lang="en-US" sz="2823" dirty="0">
                <a:solidFill>
                  <a:srgbClr val="000000"/>
                </a:solidFill>
                <a:latin typeface="Arimo"/>
              </a:rPr>
              <a:t>;</a:t>
            </a:r>
          </a:p>
          <a:p>
            <a:pPr marL="609674" lvl="1" indent="-304837">
              <a:lnSpc>
                <a:spcPts val="3953"/>
              </a:lnSpc>
              <a:buFont typeface="Arial"/>
              <a:buChar char="•"/>
            </a:pPr>
            <a:r>
              <a:rPr lang="en-US" sz="2823" dirty="0" err="1">
                <a:solidFill>
                  <a:srgbClr val="000000"/>
                </a:solidFill>
                <a:latin typeface="Arimo"/>
              </a:rPr>
              <a:t>брати</a:t>
            </a:r>
            <a:r>
              <a:rPr lang="en-US" sz="282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23" dirty="0" err="1">
                <a:solidFill>
                  <a:srgbClr val="000000"/>
                </a:solidFill>
                <a:latin typeface="Arimo"/>
              </a:rPr>
              <a:t>участь</a:t>
            </a:r>
            <a:r>
              <a:rPr lang="en-US" sz="2823" dirty="0">
                <a:solidFill>
                  <a:srgbClr val="000000"/>
                </a:solidFill>
                <a:latin typeface="Arimo"/>
              </a:rPr>
              <a:t>; </a:t>
            </a:r>
          </a:p>
          <a:p>
            <a:pPr marL="609674" lvl="1" indent="-304837">
              <a:lnSpc>
                <a:spcPts val="3953"/>
              </a:lnSpc>
              <a:buFont typeface="Arial"/>
              <a:buChar char="•"/>
            </a:pPr>
            <a:r>
              <a:rPr lang="en-US" sz="282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23" dirty="0" err="1">
                <a:solidFill>
                  <a:srgbClr val="000000"/>
                </a:solidFill>
                <a:latin typeface="Arimo"/>
              </a:rPr>
              <a:t>завідувач</a:t>
            </a:r>
            <a:r>
              <a:rPr lang="en-US" sz="282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23" dirty="0" err="1" smtClean="0">
                <a:solidFill>
                  <a:srgbClr val="000000"/>
                </a:solidFill>
                <a:latin typeface="Arimo"/>
              </a:rPr>
              <a:t>відділення</a:t>
            </a:r>
            <a:r>
              <a:rPr lang="en-US" sz="2823" dirty="0" smtClean="0">
                <a:solidFill>
                  <a:srgbClr val="000000"/>
                </a:solidFill>
                <a:latin typeface="Arimo"/>
              </a:rPr>
              <a:t>;</a:t>
            </a:r>
            <a:endParaRPr lang="en-US" sz="2823" dirty="0">
              <a:solidFill>
                <a:srgbClr val="000000"/>
              </a:solidFill>
              <a:latin typeface="Arimo"/>
            </a:endParaRPr>
          </a:p>
          <a:p>
            <a:pPr marL="544904" lvl="1" indent="-272452">
              <a:lnSpc>
                <a:spcPts val="3533"/>
              </a:lnSpc>
              <a:buFont typeface="Arial"/>
              <a:buChar char="•"/>
            </a:pPr>
            <a:r>
              <a:rPr lang="en-US" sz="252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523" dirty="0" err="1">
                <a:solidFill>
                  <a:srgbClr val="000000"/>
                </a:solidFill>
                <a:latin typeface="Arimo"/>
              </a:rPr>
              <a:t>дезінфекційний</a:t>
            </a:r>
            <a:r>
              <a:rPr lang="en-US" sz="252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523" dirty="0" err="1">
                <a:solidFill>
                  <a:srgbClr val="000000"/>
                </a:solidFill>
                <a:latin typeface="Arimo"/>
              </a:rPr>
              <a:t>засіб</a:t>
            </a:r>
            <a:r>
              <a:rPr lang="en-US" sz="2523" dirty="0">
                <a:solidFill>
                  <a:srgbClr val="000000"/>
                </a:solidFill>
                <a:latin typeface="Arimo"/>
              </a:rPr>
              <a:t>;</a:t>
            </a:r>
          </a:p>
          <a:p>
            <a:pPr marL="544904" lvl="1" indent="-272452">
              <a:lnSpc>
                <a:spcPts val="3533"/>
              </a:lnSpc>
              <a:buFont typeface="Arial"/>
              <a:buChar char="•"/>
            </a:pPr>
            <a:r>
              <a:rPr lang="en-US" sz="2523" dirty="0" err="1">
                <a:solidFill>
                  <a:srgbClr val="000000"/>
                </a:solidFill>
                <a:latin typeface="Arimo"/>
              </a:rPr>
              <a:t>найскладніша</a:t>
            </a:r>
            <a:r>
              <a:rPr lang="en-US" sz="252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523" dirty="0" err="1">
                <a:solidFill>
                  <a:srgbClr val="000000"/>
                </a:solidFill>
                <a:latin typeface="Arimo"/>
              </a:rPr>
              <a:t>операція</a:t>
            </a:r>
            <a:r>
              <a:rPr lang="en-US" sz="2523" dirty="0">
                <a:solidFill>
                  <a:srgbClr val="000000"/>
                </a:solidFill>
                <a:latin typeface="Arimo"/>
              </a:rPr>
              <a:t>;</a:t>
            </a:r>
          </a:p>
          <a:p>
            <a:pPr marL="544904" lvl="1" indent="-272452">
              <a:lnSpc>
                <a:spcPts val="3533"/>
              </a:lnSpc>
              <a:buFont typeface="Arial"/>
              <a:buChar char="•"/>
            </a:pPr>
            <a:r>
              <a:rPr lang="en-US" sz="2523" dirty="0" err="1">
                <a:solidFill>
                  <a:srgbClr val="000000"/>
                </a:solidFill>
                <a:latin typeface="Arimo"/>
              </a:rPr>
              <a:t>болевтамувальна</a:t>
            </a:r>
            <a:r>
              <a:rPr lang="en-US" sz="252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523" dirty="0" err="1">
                <a:solidFill>
                  <a:srgbClr val="000000"/>
                </a:solidFill>
                <a:latin typeface="Arimo"/>
              </a:rPr>
              <a:t>дія</a:t>
            </a:r>
            <a:r>
              <a:rPr lang="en-US" sz="2523" dirty="0">
                <a:solidFill>
                  <a:srgbClr val="000000"/>
                </a:solidFill>
                <a:latin typeface="Arimo"/>
              </a:rPr>
              <a:t>;</a:t>
            </a:r>
          </a:p>
          <a:p>
            <a:pPr marL="544904" lvl="1" indent="-272452">
              <a:lnSpc>
                <a:spcPts val="3533"/>
              </a:lnSpc>
              <a:buFont typeface="Arial"/>
              <a:buChar char="•"/>
            </a:pPr>
            <a:r>
              <a:rPr lang="en-US" sz="252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523" dirty="0" err="1">
                <a:solidFill>
                  <a:srgbClr val="000000"/>
                </a:solidFill>
                <a:latin typeface="Arimo"/>
              </a:rPr>
              <a:t>довідник</a:t>
            </a:r>
            <a:r>
              <a:rPr lang="en-US" sz="2523" dirty="0">
                <a:solidFill>
                  <a:srgbClr val="000000"/>
                </a:solidFill>
                <a:latin typeface="Arimo"/>
              </a:rPr>
              <a:t> з </a:t>
            </a:r>
            <a:r>
              <a:rPr lang="en-US" sz="2523" dirty="0" err="1">
                <a:solidFill>
                  <a:srgbClr val="000000"/>
                </a:solidFill>
                <a:latin typeface="Arimo"/>
              </a:rPr>
              <a:t>фітотерапії</a:t>
            </a:r>
            <a:r>
              <a:rPr lang="en-US" sz="2523" dirty="0">
                <a:solidFill>
                  <a:srgbClr val="000000"/>
                </a:solidFill>
                <a:latin typeface="Arimo"/>
              </a:rPr>
              <a:t>;</a:t>
            </a:r>
          </a:p>
          <a:p>
            <a:pPr marL="544904" lvl="1" indent="-272452">
              <a:lnSpc>
                <a:spcPts val="3533"/>
              </a:lnSpc>
              <a:buFont typeface="Arial"/>
              <a:buChar char="•"/>
            </a:pPr>
            <a:r>
              <a:rPr lang="en-US" sz="2523" dirty="0" err="1">
                <a:solidFill>
                  <a:srgbClr val="000000"/>
                </a:solidFill>
                <a:latin typeface="Arimo"/>
              </a:rPr>
              <a:t>чинне</a:t>
            </a:r>
            <a:r>
              <a:rPr lang="en-US" sz="252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523" dirty="0" err="1">
                <a:solidFill>
                  <a:srgbClr val="000000"/>
                </a:solidFill>
                <a:latin typeface="Arimo"/>
              </a:rPr>
              <a:t>законодавство</a:t>
            </a:r>
            <a:r>
              <a:rPr lang="en-US" sz="2523" dirty="0">
                <a:solidFill>
                  <a:srgbClr val="000000"/>
                </a:solidFill>
                <a:latin typeface="Arimo"/>
              </a:rPr>
              <a:t>;</a:t>
            </a:r>
          </a:p>
          <a:p>
            <a:pPr marL="544904" lvl="1" indent="-272452">
              <a:lnSpc>
                <a:spcPts val="3533"/>
              </a:lnSpc>
              <a:buFont typeface="Arial"/>
              <a:buChar char="•"/>
            </a:pPr>
            <a:r>
              <a:rPr lang="en-US" sz="2523" dirty="0" err="1">
                <a:solidFill>
                  <a:srgbClr val="000000"/>
                </a:solidFill>
                <a:latin typeface="Arimo"/>
              </a:rPr>
              <a:t>протягом</a:t>
            </a:r>
            <a:r>
              <a:rPr lang="en-US" sz="252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523" dirty="0" err="1">
                <a:solidFill>
                  <a:srgbClr val="000000"/>
                </a:solidFill>
                <a:latin typeface="Arimo"/>
              </a:rPr>
              <a:t>року</a:t>
            </a:r>
            <a:r>
              <a:rPr lang="en-US" sz="2523" dirty="0">
                <a:solidFill>
                  <a:srgbClr val="000000"/>
                </a:solidFill>
                <a:latin typeface="Arimo"/>
              </a:rPr>
              <a:t>;</a:t>
            </a:r>
          </a:p>
          <a:p>
            <a:pPr marL="544904" lvl="1" indent="-272452">
              <a:lnSpc>
                <a:spcPts val="3533"/>
              </a:lnSpc>
              <a:buFont typeface="Arial"/>
              <a:buChar char="•"/>
            </a:pPr>
            <a:r>
              <a:rPr lang="en-US" sz="252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523" dirty="0" err="1">
                <a:solidFill>
                  <a:srgbClr val="000000"/>
                </a:solidFill>
                <a:latin typeface="Arimo"/>
              </a:rPr>
              <a:t>повістка</a:t>
            </a:r>
            <a:r>
              <a:rPr lang="en-US" sz="252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523" dirty="0" err="1">
                <a:solidFill>
                  <a:srgbClr val="000000"/>
                </a:solidFill>
                <a:latin typeface="Arimo"/>
              </a:rPr>
              <a:t>дня</a:t>
            </a:r>
            <a:r>
              <a:rPr lang="en-US" sz="2523" dirty="0">
                <a:solidFill>
                  <a:srgbClr val="000000"/>
                </a:solidFill>
                <a:latin typeface="Arimo"/>
              </a:rPr>
              <a:t>;</a:t>
            </a:r>
          </a:p>
          <a:p>
            <a:pPr marL="544904" lvl="1" indent="-272452">
              <a:lnSpc>
                <a:spcPts val="3533"/>
              </a:lnSpc>
              <a:buFont typeface="Arial"/>
              <a:buChar char="•"/>
            </a:pPr>
            <a:r>
              <a:rPr lang="en-US" sz="252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523" dirty="0" err="1">
                <a:solidFill>
                  <a:srgbClr val="000000"/>
                </a:solidFill>
                <a:latin typeface="Arimo"/>
              </a:rPr>
              <a:t>витяг</a:t>
            </a:r>
            <a:r>
              <a:rPr lang="en-US" sz="2523" dirty="0">
                <a:solidFill>
                  <a:srgbClr val="000000"/>
                </a:solidFill>
                <a:latin typeface="Arimo"/>
              </a:rPr>
              <a:t> з </a:t>
            </a:r>
            <a:r>
              <a:rPr lang="en-US" sz="2523" dirty="0" err="1">
                <a:solidFill>
                  <a:srgbClr val="000000"/>
                </a:solidFill>
                <a:latin typeface="Arimo"/>
              </a:rPr>
              <a:t>протоколу</a:t>
            </a:r>
            <a:r>
              <a:rPr lang="en-US" sz="2523" dirty="0">
                <a:solidFill>
                  <a:srgbClr val="000000"/>
                </a:solidFill>
                <a:latin typeface="Arimo"/>
              </a:rPr>
              <a:t>; </a:t>
            </a:r>
          </a:p>
          <a:p>
            <a:pPr marL="544904" lvl="1" indent="-272452">
              <a:lnSpc>
                <a:spcPts val="3533"/>
              </a:lnSpc>
              <a:buFont typeface="Arial"/>
              <a:buChar char="•"/>
            </a:pPr>
            <a:r>
              <a:rPr lang="en-US" sz="252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523" dirty="0" err="1">
                <a:solidFill>
                  <a:srgbClr val="000000"/>
                </a:solidFill>
                <a:latin typeface="Arimo"/>
              </a:rPr>
              <a:t>знеболювальний</a:t>
            </a:r>
            <a:r>
              <a:rPr lang="en-US" sz="252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523" dirty="0" err="1">
                <a:solidFill>
                  <a:srgbClr val="000000"/>
                </a:solidFill>
                <a:latin typeface="Arimo"/>
              </a:rPr>
              <a:t>засіб</a:t>
            </a:r>
            <a:r>
              <a:rPr lang="en-US" sz="2523" dirty="0">
                <a:solidFill>
                  <a:srgbClr val="000000"/>
                </a:solidFill>
                <a:latin typeface="Arimo"/>
              </a:rPr>
              <a:t>;</a:t>
            </a:r>
          </a:p>
          <a:p>
            <a:pPr marL="544904" lvl="1" indent="-272452">
              <a:lnSpc>
                <a:spcPts val="3533"/>
              </a:lnSpc>
              <a:buFont typeface="Arial"/>
              <a:buChar char="•"/>
            </a:pPr>
            <a:r>
              <a:rPr lang="en-US" sz="252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523" dirty="0" err="1">
                <a:solidFill>
                  <a:srgbClr val="000000"/>
                </a:solidFill>
                <a:latin typeface="Arimo"/>
              </a:rPr>
              <a:t>відсутній</a:t>
            </a:r>
            <a:r>
              <a:rPr lang="en-US" sz="252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523" dirty="0" err="1">
                <a:solidFill>
                  <a:srgbClr val="000000"/>
                </a:solidFill>
                <a:latin typeface="Arimo"/>
              </a:rPr>
              <a:t>через</a:t>
            </a:r>
            <a:r>
              <a:rPr lang="en-US" sz="252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523" dirty="0" err="1">
                <a:solidFill>
                  <a:srgbClr val="000000"/>
                </a:solidFill>
                <a:latin typeface="Arimo"/>
              </a:rPr>
              <a:t>хворобу</a:t>
            </a:r>
            <a:r>
              <a:rPr lang="en-US" sz="2523" dirty="0">
                <a:solidFill>
                  <a:srgbClr val="000000"/>
                </a:solidFill>
                <a:latin typeface="Arimo"/>
              </a:rPr>
              <a:t>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440424" y="651806"/>
            <a:ext cx="6760071" cy="1720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59"/>
              </a:lnSpc>
            </a:pPr>
            <a:r>
              <a:rPr lang="en-US" sz="9899">
                <a:solidFill>
                  <a:srgbClr val="000000"/>
                </a:solidFill>
                <a:latin typeface="Euro Script Bold"/>
              </a:rPr>
              <a:t>Перевір себе!</a:t>
            </a:r>
          </a:p>
        </p:txBody>
      </p:sp>
      <p:sp>
        <p:nvSpPr>
          <p:cNvPr id="8" name="Дуга 7"/>
          <p:cNvSpPr/>
          <p:nvPr/>
        </p:nvSpPr>
        <p:spPr>
          <a:xfrm rot="17459258">
            <a:off x="21768177" y="3805512"/>
            <a:ext cx="2438400" cy="3581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309" y="2962582"/>
            <a:ext cx="5267259" cy="52672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233" b="84121"/>
          <a:stretch>
            <a:fillRect/>
          </a:stretch>
        </p:blipFill>
        <p:spPr>
          <a:xfrm>
            <a:off x="-578054" y="9258300"/>
            <a:ext cx="19095904" cy="15489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863572" y="2019300"/>
            <a:ext cx="5424428" cy="53258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44161">
            <a:off x="2575877" y="-203438"/>
            <a:ext cx="8733133" cy="37949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028042" y="8221290"/>
            <a:ext cx="4114800" cy="14125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62144" y="3834966"/>
            <a:ext cx="5610378" cy="60385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129852" y="6507360"/>
            <a:ext cx="2341983" cy="31264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28600" y="1186714"/>
            <a:ext cx="3208526" cy="254556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6400800" y="314827"/>
            <a:ext cx="6849403" cy="6924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dirty="0" err="1">
                <a:solidFill>
                  <a:srgbClr val="2C2C2E"/>
                </a:solidFill>
                <a:latin typeface="Euro Script"/>
              </a:rPr>
              <a:t>Дякую</a:t>
            </a:r>
            <a:r>
              <a:rPr lang="en-US" sz="6399" dirty="0">
                <a:solidFill>
                  <a:srgbClr val="2C2C2E"/>
                </a:solidFill>
                <a:latin typeface="Euro Script"/>
              </a:rPr>
              <a:t> </a:t>
            </a:r>
            <a:r>
              <a:rPr lang="en-US" sz="6399" dirty="0" err="1">
                <a:solidFill>
                  <a:srgbClr val="2C2C2E"/>
                </a:solidFill>
                <a:latin typeface="Euro Script"/>
              </a:rPr>
              <a:t>за</a:t>
            </a:r>
            <a:r>
              <a:rPr lang="en-US" sz="6399" dirty="0">
                <a:solidFill>
                  <a:srgbClr val="2C2C2E"/>
                </a:solidFill>
                <a:latin typeface="Euro Script"/>
              </a:rPr>
              <a:t> </a:t>
            </a:r>
            <a:r>
              <a:rPr lang="en-US" sz="6399" dirty="0" err="1">
                <a:solidFill>
                  <a:srgbClr val="2C2C2E"/>
                </a:solidFill>
                <a:latin typeface="Euro Script"/>
              </a:rPr>
              <a:t>урок</a:t>
            </a:r>
            <a:r>
              <a:rPr lang="en-US" sz="6399" dirty="0">
                <a:solidFill>
                  <a:srgbClr val="2C2C2E"/>
                </a:solidFill>
                <a:latin typeface="Euro Script"/>
              </a:rPr>
              <a:t>!</a:t>
            </a:r>
          </a:p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6400" dirty="0">
                <a:solidFill>
                  <a:srgbClr val="2C2C2E"/>
                </a:solidFill>
                <a:latin typeface="Euro Script"/>
              </a:rPr>
              <a:t>А </a:t>
            </a:r>
            <a:r>
              <a:rPr lang="en-US" sz="6400" dirty="0" err="1">
                <a:solidFill>
                  <a:srgbClr val="2C2C2E"/>
                </a:solidFill>
                <a:latin typeface="Euro Script"/>
              </a:rPr>
              <a:t>ось</a:t>
            </a:r>
            <a:r>
              <a:rPr lang="en-US" sz="6400" dirty="0">
                <a:solidFill>
                  <a:srgbClr val="2C2C2E"/>
                </a:solidFill>
                <a:latin typeface="Euro Script"/>
              </a:rPr>
              <a:t> </a:t>
            </a:r>
            <a:r>
              <a:rPr lang="en-US" sz="6400" dirty="0" err="1">
                <a:solidFill>
                  <a:srgbClr val="2C2C2E"/>
                </a:solidFill>
                <a:latin typeface="Euro Script"/>
              </a:rPr>
              <a:t>ваше</a:t>
            </a:r>
            <a:r>
              <a:rPr lang="en-US" sz="6400" dirty="0">
                <a:solidFill>
                  <a:srgbClr val="2C2C2E"/>
                </a:solidFill>
                <a:latin typeface="Euro Script"/>
              </a:rPr>
              <a:t> ДЗ</a:t>
            </a:r>
            <a:r>
              <a:rPr lang="en-US" sz="6400" dirty="0" smtClean="0">
                <a:solidFill>
                  <a:srgbClr val="2C2C2E"/>
                </a:solidFill>
                <a:latin typeface="Euro Script"/>
              </a:rPr>
              <a:t>:</a:t>
            </a:r>
            <a:endParaRPr lang="uk-UA" sz="6400" dirty="0" smtClean="0">
              <a:solidFill>
                <a:srgbClr val="2C2C2E"/>
              </a:solidFill>
              <a:latin typeface="Euro Script"/>
            </a:endParaRPr>
          </a:p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uk-UA" sz="6400" dirty="0" smtClean="0">
                <a:solidFill>
                  <a:srgbClr val="2C2C2E"/>
                </a:solidFill>
                <a:latin typeface="Euro Script"/>
              </a:rPr>
              <a:t>Створити тест на 12 запитань за матеріалами презентації</a:t>
            </a:r>
            <a:endParaRPr lang="en-US" sz="6400" dirty="0">
              <a:solidFill>
                <a:srgbClr val="2C2C2E"/>
              </a:solidFill>
              <a:latin typeface="Euro Scrip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31588" y="2937603"/>
            <a:ext cx="8608667" cy="4047366"/>
            <a:chOff x="0" y="0"/>
            <a:chExt cx="11478222" cy="5396488"/>
          </a:xfrm>
        </p:grpSpPr>
        <p:sp>
          <p:nvSpPr>
            <p:cNvPr id="3" name="TextBox 3"/>
            <p:cNvSpPr txBox="1"/>
            <p:nvPr/>
          </p:nvSpPr>
          <p:spPr>
            <a:xfrm>
              <a:off x="25592" y="-99060"/>
              <a:ext cx="11452631" cy="1022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440"/>
                </a:lnSpc>
                <a:spcBef>
                  <a:spcPct val="0"/>
                </a:spcBef>
              </a:pPr>
              <a:r>
                <a:rPr lang="en-US" sz="4600">
                  <a:solidFill>
                    <a:srgbClr val="2C2C2E"/>
                  </a:solidFill>
                  <a:latin typeface="Euro Script"/>
                </a:rPr>
                <a:t>Будьмо знайомі!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74343"/>
              <a:ext cx="11471693" cy="3357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40"/>
                </a:lnSpc>
              </a:pPr>
              <a:r>
                <a:rPr lang="en-US" sz="3600">
                  <a:solidFill>
                    <a:srgbClr val="2C2C2E"/>
                  </a:solidFill>
                  <a:latin typeface="Lato Bold"/>
                </a:rPr>
                <a:t>Словосполучення</a:t>
              </a:r>
              <a:r>
                <a:rPr lang="en-US" sz="3600">
                  <a:solidFill>
                    <a:srgbClr val="2C2C2E"/>
                  </a:solidFill>
                  <a:latin typeface="Lato"/>
                </a:rPr>
                <a:t> - це Я,</a:t>
              </a:r>
            </a:p>
            <a:p>
              <a:pPr>
                <a:lnSpc>
                  <a:spcPts val="5040"/>
                </a:lnSpc>
              </a:pPr>
              <a:r>
                <a:rPr lang="en-US" sz="3600">
                  <a:solidFill>
                    <a:srgbClr val="2C2C2E"/>
                  </a:solidFill>
                  <a:latin typeface="Lato"/>
                </a:rPr>
                <a:t>А </a:t>
              </a:r>
              <a:r>
                <a:rPr lang="en-US" sz="3600">
                  <a:solidFill>
                    <a:srgbClr val="2C2C2E"/>
                  </a:solidFill>
                  <a:latin typeface="Lato Bold"/>
                </a:rPr>
                <a:t>синтаксис</a:t>
              </a:r>
              <a:r>
                <a:rPr lang="en-US" sz="3600">
                  <a:solidFill>
                    <a:srgbClr val="2C2C2E"/>
                  </a:solidFill>
                  <a:latin typeface="Lato"/>
                </a:rPr>
                <a:t> - сім'я моя!</a:t>
              </a:r>
            </a:p>
            <a:p>
              <a:pPr>
                <a:lnSpc>
                  <a:spcPts val="5040"/>
                </a:lnSpc>
              </a:pPr>
              <a:r>
                <a:rPr lang="en-US" sz="3600">
                  <a:solidFill>
                    <a:srgbClr val="2C2C2E"/>
                  </a:solidFill>
                  <a:latin typeface="Lato"/>
                </a:rPr>
                <a:t>З двох й більше слів складаюся</a:t>
              </a:r>
            </a:p>
            <a:p>
              <a:pPr>
                <a:lnSpc>
                  <a:spcPts val="5040"/>
                </a:lnSpc>
              </a:pPr>
              <a:r>
                <a:rPr lang="en-US" sz="3600">
                  <a:solidFill>
                    <a:srgbClr val="2C2C2E"/>
                  </a:solidFill>
                  <a:latin typeface="Lato"/>
                </a:rPr>
                <a:t>І з словом все змагаюся.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2660">
            <a:off x="8052223" y="3626137"/>
            <a:ext cx="8767397" cy="4144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1233" b="84121"/>
          <a:stretch>
            <a:fillRect/>
          </a:stretch>
        </p:blipFill>
        <p:spPr>
          <a:xfrm>
            <a:off x="-578054" y="9258300"/>
            <a:ext cx="19095904" cy="15489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028041" y="-3413121"/>
            <a:ext cx="5424428" cy="53258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93052">
            <a:off x="1136907" y="2275182"/>
            <a:ext cx="5841834" cy="5406352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481746" y="2498860"/>
            <a:ext cx="5152157" cy="4958996"/>
            <a:chOff x="30480" y="591820"/>
            <a:chExt cx="12736830" cy="12259310"/>
          </a:xfrm>
        </p:grpSpPr>
        <p:sp>
          <p:nvSpPr>
            <p:cNvPr id="10" name="Freeform 10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10"/>
              <a:stretch>
                <a:fillRect l="-19480" t="-5134" r="-18993" b="5134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271401" y="-3090301"/>
            <a:ext cx="8305628" cy="162388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5444" r="24646" b="38806"/>
          <a:stretch>
            <a:fillRect/>
          </a:stretch>
        </p:blipFill>
        <p:spPr>
          <a:xfrm rot="5400000">
            <a:off x="2267265" y="944413"/>
            <a:ext cx="6440343" cy="878593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8389">
            <a:off x="1903707" y="3782146"/>
            <a:ext cx="7141348" cy="33759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155626" y="2946988"/>
            <a:ext cx="6885504" cy="4604308"/>
            <a:chOff x="0" y="0"/>
            <a:chExt cx="9180672" cy="6139077"/>
          </a:xfrm>
        </p:grpSpPr>
        <p:sp>
          <p:nvSpPr>
            <p:cNvPr id="6" name="TextBox 6"/>
            <p:cNvSpPr txBox="1"/>
            <p:nvPr/>
          </p:nvSpPr>
          <p:spPr>
            <a:xfrm>
              <a:off x="0" y="1679950"/>
              <a:ext cx="8848055" cy="39921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75"/>
                </a:lnSpc>
              </a:pPr>
              <a:r>
                <a:rPr lang="en-US" sz="2553">
                  <a:solidFill>
                    <a:srgbClr val="2C2C2E"/>
                  </a:solidFill>
                  <a:latin typeface="Lato Bold"/>
                </a:rPr>
                <a:t>Синтаксис  </a:t>
              </a:r>
              <a:r>
                <a:rPr lang="en-US" sz="2553">
                  <a:solidFill>
                    <a:srgbClr val="2C2C2E"/>
                  </a:solidFill>
                  <a:latin typeface="Lato"/>
                </a:rPr>
                <a:t>- це розділ граматики, який вивчає будову та значення словосполучень і речень. Основними одиницями синтаксису є словосполучення, речення і складне синтаксичне ціле (текст).</a:t>
              </a:r>
            </a:p>
            <a:p>
              <a:pPr>
                <a:lnSpc>
                  <a:spcPts val="3015"/>
                </a:lnSpc>
              </a:pPr>
              <a:endParaRPr lang="en-US" sz="2553">
                <a:solidFill>
                  <a:srgbClr val="2C2C2E"/>
                </a:solidFill>
                <a:latin typeface="Lato"/>
              </a:endParaRPr>
            </a:p>
            <a:p>
              <a:pPr>
                <a:lnSpc>
                  <a:spcPts val="3155"/>
                </a:lnSpc>
              </a:pPr>
              <a:endParaRPr lang="en-US" sz="2553">
                <a:solidFill>
                  <a:srgbClr val="2C2C2E"/>
                </a:solidFill>
                <a:latin typeface="Lato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9180672" cy="10227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439"/>
                </a:lnSpc>
                <a:spcBef>
                  <a:spcPct val="0"/>
                </a:spcBef>
              </a:pPr>
              <a:r>
                <a:rPr lang="en-US" sz="4600">
                  <a:solidFill>
                    <a:srgbClr val="2C2C2E"/>
                  </a:solidFill>
                  <a:latin typeface="Euro Script"/>
                </a:rPr>
                <a:t>Теоретична частина: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26961" b="2089"/>
          <a:stretch>
            <a:fillRect/>
          </a:stretch>
        </p:blipFill>
        <p:spPr>
          <a:xfrm rot="-118389">
            <a:off x="2750583" y="7056544"/>
            <a:ext cx="5215924" cy="3305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-763759" y="2343254"/>
            <a:ext cx="1831436" cy="26163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-763759" y="5327409"/>
            <a:ext cx="1831436" cy="2616337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 rot="21176210">
            <a:off x="11230371" y="5029114"/>
            <a:ext cx="4189083" cy="3957042"/>
            <a:chOff x="0" y="0"/>
            <a:chExt cx="7373959" cy="7695195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879459">
              <a:off x="619086" y="249503"/>
              <a:ext cx="2338859" cy="2852267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1676546" flipH="1">
              <a:off x="5256253" y="4165211"/>
              <a:ext cx="1403033" cy="3399418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-1249229">
              <a:off x="548839" y="4083432"/>
              <a:ext cx="905354" cy="3254541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135862">
              <a:off x="2598743" y="3382914"/>
              <a:ext cx="1653855" cy="3567138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1285669">
              <a:off x="4655270" y="405425"/>
              <a:ext cx="2073998" cy="2830519"/>
            </a:xfrm>
            <a:prstGeom prst="rect">
              <a:avLst/>
            </a:prstGeom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43" y="1918354"/>
            <a:ext cx="5584825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72819">
            <a:off x="21070365" y="1126913"/>
            <a:ext cx="5415617" cy="67849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11155">
            <a:off x="-4487313" y="1021049"/>
            <a:ext cx="2806999" cy="266409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57200" y="298195"/>
            <a:ext cx="8293965" cy="4257543"/>
            <a:chOff x="0" y="239518"/>
            <a:chExt cx="15616464" cy="5676723"/>
          </a:xfrm>
        </p:grpSpPr>
        <p:sp>
          <p:nvSpPr>
            <p:cNvPr id="5" name="TextBox 5"/>
            <p:cNvSpPr txBox="1"/>
            <p:nvPr/>
          </p:nvSpPr>
          <p:spPr>
            <a:xfrm>
              <a:off x="911695" y="239518"/>
              <a:ext cx="13286851" cy="12508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838"/>
                </a:lnSpc>
                <a:spcBef>
                  <a:spcPct val="0"/>
                </a:spcBef>
              </a:pPr>
              <a:r>
                <a:rPr lang="en-US" sz="5598" dirty="0" err="1">
                  <a:solidFill>
                    <a:srgbClr val="2C2C2E"/>
                  </a:solidFill>
                  <a:latin typeface="Euro Script"/>
                </a:rPr>
                <a:t>Словосполучення</a:t>
              </a:r>
              <a:endParaRPr lang="en-US" sz="5598" dirty="0">
                <a:solidFill>
                  <a:srgbClr val="2C2C2E"/>
                </a:solidFill>
                <a:latin typeface="Euro Script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449349"/>
              <a:ext cx="15616464" cy="1060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96"/>
                </a:lnSpc>
                <a:spcBef>
                  <a:spcPct val="0"/>
                </a:spcBef>
              </a:pPr>
              <a:r>
                <a:rPr lang="en-US" sz="2354" dirty="0" err="1">
                  <a:solidFill>
                    <a:srgbClr val="2C2C2E"/>
                  </a:solidFill>
                  <a:latin typeface="Montserrat Semi-Bold Bold"/>
                </a:rPr>
                <a:t>це</a:t>
              </a:r>
              <a:r>
                <a:rPr lang="en-US" sz="2354" dirty="0">
                  <a:solidFill>
                    <a:srgbClr val="2C2C2E"/>
                  </a:solidFill>
                  <a:latin typeface="Montserrat Semi-Bold Bold"/>
                </a:rPr>
                <a:t> </a:t>
              </a:r>
              <a:r>
                <a:rPr lang="en-US" sz="2354" dirty="0" err="1">
                  <a:solidFill>
                    <a:srgbClr val="2C2C2E"/>
                  </a:solidFill>
                  <a:latin typeface="Montserrat Semi-Bold Bold"/>
                </a:rPr>
                <a:t>два</a:t>
              </a:r>
              <a:r>
                <a:rPr lang="en-US" sz="2354" dirty="0">
                  <a:solidFill>
                    <a:srgbClr val="2C2C2E"/>
                  </a:solidFill>
                  <a:latin typeface="Montserrat Semi-Bold Bold"/>
                </a:rPr>
                <a:t> (</a:t>
              </a:r>
              <a:r>
                <a:rPr lang="en-US" sz="2354" dirty="0" err="1">
                  <a:solidFill>
                    <a:srgbClr val="2C2C2E"/>
                  </a:solidFill>
                  <a:latin typeface="Montserrat Semi-Bold Bold"/>
                </a:rPr>
                <a:t>чи</a:t>
              </a:r>
              <a:r>
                <a:rPr lang="en-US" sz="2354" dirty="0">
                  <a:solidFill>
                    <a:srgbClr val="2C2C2E"/>
                  </a:solidFill>
                  <a:latin typeface="Montserrat Semi-Bold Bold"/>
                </a:rPr>
                <a:t> </a:t>
              </a:r>
              <a:r>
                <a:rPr lang="en-US" sz="2354" dirty="0" err="1">
                  <a:solidFill>
                    <a:srgbClr val="2C2C2E"/>
                  </a:solidFill>
                  <a:latin typeface="Montserrat Semi-Bold Bold"/>
                </a:rPr>
                <a:t>більше</a:t>
              </a:r>
              <a:r>
                <a:rPr lang="en-US" sz="2354" dirty="0">
                  <a:solidFill>
                    <a:srgbClr val="2C2C2E"/>
                  </a:solidFill>
                  <a:latin typeface="Montserrat Semi-Bold Bold"/>
                </a:rPr>
                <a:t>) </a:t>
              </a:r>
              <a:r>
                <a:rPr lang="en-US" sz="2354" dirty="0" err="1">
                  <a:solidFill>
                    <a:srgbClr val="2C2C2E"/>
                  </a:solidFill>
                  <a:latin typeface="Montserrat Semi-Bold Bold"/>
                </a:rPr>
                <a:t>слів</a:t>
              </a:r>
              <a:r>
                <a:rPr lang="en-US" sz="2354" dirty="0">
                  <a:solidFill>
                    <a:srgbClr val="2C2C2E"/>
                  </a:solidFill>
                  <a:latin typeface="Montserrat Semi-Bold Bold"/>
                </a:rPr>
                <a:t> (</a:t>
              </a:r>
              <a:r>
                <a:rPr lang="en-US" sz="2354" dirty="0" err="1">
                  <a:solidFill>
                    <a:srgbClr val="2C2C2E"/>
                  </a:solidFill>
                  <a:latin typeface="Montserrat Semi-Bold Bold"/>
                </a:rPr>
                <a:t>самостійні</a:t>
              </a:r>
              <a:r>
                <a:rPr lang="en-US" sz="2354" dirty="0">
                  <a:solidFill>
                    <a:srgbClr val="2C2C2E"/>
                  </a:solidFill>
                  <a:latin typeface="Montserrat Semi-Bold Bold"/>
                </a:rPr>
                <a:t> </a:t>
              </a:r>
              <a:r>
                <a:rPr lang="en-US" sz="2354" dirty="0" err="1">
                  <a:solidFill>
                    <a:srgbClr val="2C2C2E"/>
                  </a:solidFill>
                  <a:latin typeface="Montserrat Semi-Bold Bold"/>
                </a:rPr>
                <a:t>частини</a:t>
              </a:r>
              <a:r>
                <a:rPr lang="en-US" sz="2354" dirty="0">
                  <a:solidFill>
                    <a:srgbClr val="2C2C2E"/>
                  </a:solidFill>
                  <a:latin typeface="Montserrat Semi-Bold Bold"/>
                </a:rPr>
                <a:t> </a:t>
              </a:r>
              <a:r>
                <a:rPr lang="en-US" sz="2354" dirty="0" err="1">
                  <a:solidFill>
                    <a:srgbClr val="2C2C2E"/>
                  </a:solidFill>
                  <a:latin typeface="Montserrat Semi-Bold Bold"/>
                </a:rPr>
                <a:t>мови</a:t>
              </a:r>
              <a:r>
                <a:rPr lang="en-US" sz="2354" dirty="0">
                  <a:solidFill>
                    <a:srgbClr val="2C2C2E"/>
                  </a:solidFill>
                  <a:latin typeface="Montserrat Semi-Bold Bold"/>
                </a:rPr>
                <a:t>), </a:t>
              </a:r>
              <a:r>
                <a:rPr lang="en-US" sz="2354" dirty="0" err="1">
                  <a:solidFill>
                    <a:srgbClr val="2C2C2E"/>
                  </a:solidFill>
                  <a:latin typeface="Montserrat Semi-Bold Bold"/>
                </a:rPr>
                <a:t>пов'язаних</a:t>
              </a:r>
              <a:r>
                <a:rPr lang="en-US" sz="2354" dirty="0">
                  <a:solidFill>
                    <a:srgbClr val="2C2C2E"/>
                  </a:solidFill>
                  <a:latin typeface="Montserrat Semi-Bold Bold"/>
                </a:rPr>
                <a:t> </a:t>
              </a:r>
              <a:r>
                <a:rPr lang="en-US" sz="2354" dirty="0" err="1">
                  <a:solidFill>
                    <a:srgbClr val="2C2C2E"/>
                  </a:solidFill>
                  <a:latin typeface="Montserrat Semi-Bold Bold"/>
                </a:rPr>
                <a:t>між</a:t>
              </a:r>
              <a:r>
                <a:rPr lang="en-US" sz="2354" dirty="0">
                  <a:solidFill>
                    <a:srgbClr val="2C2C2E"/>
                  </a:solidFill>
                  <a:latin typeface="Montserrat Semi-Bold Bold"/>
                </a:rPr>
                <a:t> </a:t>
              </a:r>
              <a:r>
                <a:rPr lang="en-US" sz="2354" dirty="0" err="1">
                  <a:solidFill>
                    <a:srgbClr val="2C2C2E"/>
                  </a:solidFill>
                  <a:latin typeface="Montserrat Semi-Bold Bold"/>
                </a:rPr>
                <a:t>собою</a:t>
              </a:r>
              <a:r>
                <a:rPr lang="en-US" sz="2354" dirty="0">
                  <a:solidFill>
                    <a:srgbClr val="2C2C2E"/>
                  </a:solidFill>
                  <a:latin typeface="Montserrat Semi-Bold Bold"/>
                </a:rPr>
                <a:t> </a:t>
              </a:r>
              <a:r>
                <a:rPr lang="en-US" sz="2354" dirty="0" err="1">
                  <a:solidFill>
                    <a:srgbClr val="2C2C2E"/>
                  </a:solidFill>
                  <a:latin typeface="Montserrat Semi-Bold Bold"/>
                </a:rPr>
                <a:t>граматично</a:t>
              </a:r>
              <a:r>
                <a:rPr lang="en-US" sz="2354" dirty="0">
                  <a:solidFill>
                    <a:srgbClr val="2C2C2E"/>
                  </a:solidFill>
                  <a:latin typeface="Montserrat Semi-Bold Bold"/>
                </a:rPr>
                <a:t> </a:t>
              </a:r>
              <a:r>
                <a:rPr lang="en-US" sz="2354" dirty="0" err="1">
                  <a:solidFill>
                    <a:srgbClr val="2C2C2E"/>
                  </a:solidFill>
                  <a:latin typeface="Montserrat Semi-Bold Bold"/>
                </a:rPr>
                <a:t>або</a:t>
              </a:r>
              <a:r>
                <a:rPr lang="en-US" sz="2354" dirty="0">
                  <a:solidFill>
                    <a:srgbClr val="2C2C2E"/>
                  </a:solidFill>
                  <a:latin typeface="Montserrat Semi-Bold Bold"/>
                </a:rPr>
                <a:t> </a:t>
              </a:r>
              <a:r>
                <a:rPr lang="en-US" sz="2354" dirty="0" err="1">
                  <a:solidFill>
                    <a:srgbClr val="2C2C2E"/>
                  </a:solidFill>
                  <a:latin typeface="Montserrat Semi-Bold Bold"/>
                </a:rPr>
                <a:t>за</a:t>
              </a:r>
              <a:r>
                <a:rPr lang="en-US" sz="2354" dirty="0">
                  <a:solidFill>
                    <a:srgbClr val="2C2C2E"/>
                  </a:solidFill>
                  <a:latin typeface="Montserrat Semi-Bold Bold"/>
                </a:rPr>
                <a:t> </a:t>
              </a:r>
              <a:r>
                <a:rPr lang="en-US" sz="2354" dirty="0" err="1">
                  <a:solidFill>
                    <a:srgbClr val="2C2C2E"/>
                  </a:solidFill>
                  <a:latin typeface="Montserrat Semi-Bold Bold"/>
                </a:rPr>
                <a:t>змістом</a:t>
              </a:r>
              <a:r>
                <a:rPr lang="en-US" sz="2354" dirty="0">
                  <a:solidFill>
                    <a:srgbClr val="2C2C2E"/>
                  </a:solidFill>
                  <a:latin typeface="Montserrat Semi-Bold Bold"/>
                </a:rPr>
                <a:t>, </a:t>
              </a:r>
              <a:r>
                <a:rPr lang="en-US" sz="2354" dirty="0" err="1">
                  <a:solidFill>
                    <a:srgbClr val="2C2C2E"/>
                  </a:solidFill>
                  <a:latin typeface="Montserrat Semi-Bold Bold"/>
                </a:rPr>
                <a:t>одне</a:t>
              </a:r>
              <a:r>
                <a:rPr lang="en-US" sz="2354" dirty="0">
                  <a:solidFill>
                    <a:srgbClr val="2C2C2E"/>
                  </a:solidFill>
                  <a:latin typeface="Montserrat Semi-Bold Bold"/>
                </a:rPr>
                <a:t> з </a:t>
              </a:r>
              <a:r>
                <a:rPr lang="en-US" sz="2354" dirty="0" err="1">
                  <a:solidFill>
                    <a:srgbClr val="2C2C2E"/>
                  </a:solidFill>
                  <a:latin typeface="Montserrat Semi-Bold Bold"/>
                </a:rPr>
                <a:t>яких</a:t>
              </a:r>
              <a:r>
                <a:rPr lang="en-US" sz="2354" dirty="0">
                  <a:solidFill>
                    <a:srgbClr val="2C2C2E"/>
                  </a:solidFill>
                  <a:latin typeface="Montserrat Semi-Bold Bold"/>
                </a:rPr>
                <a:t> </a:t>
              </a:r>
              <a:r>
                <a:rPr lang="en-US" sz="2354" u="sng" dirty="0" err="1">
                  <a:solidFill>
                    <a:srgbClr val="2C2C2E"/>
                  </a:solidFill>
                  <a:latin typeface="Montserrat Semi-Bold Bold"/>
                </a:rPr>
                <a:t>головне</a:t>
              </a:r>
              <a:r>
                <a:rPr lang="en-US" sz="2354" dirty="0">
                  <a:solidFill>
                    <a:srgbClr val="2C2C2E"/>
                  </a:solidFill>
                  <a:latin typeface="Montserrat Semi-Bold Bold"/>
                </a:rPr>
                <a:t>, а </a:t>
              </a:r>
              <a:r>
                <a:rPr lang="en-US" sz="2354" dirty="0" err="1">
                  <a:solidFill>
                    <a:srgbClr val="2C2C2E"/>
                  </a:solidFill>
                  <a:latin typeface="Montserrat Semi-Bold Bold"/>
                </a:rPr>
                <a:t>інші</a:t>
              </a:r>
              <a:r>
                <a:rPr lang="en-US" sz="2354" dirty="0">
                  <a:solidFill>
                    <a:srgbClr val="2C2C2E"/>
                  </a:solidFill>
                  <a:latin typeface="Montserrat Semi-Bold Bold"/>
                </a:rPr>
                <a:t>- </a:t>
              </a:r>
              <a:r>
                <a:rPr lang="en-US" sz="2354" u="sng" dirty="0" err="1">
                  <a:solidFill>
                    <a:srgbClr val="2C2C2E"/>
                  </a:solidFill>
                  <a:latin typeface="Montserrat Semi-Bold Bold"/>
                </a:rPr>
                <a:t>залежні</a:t>
              </a:r>
              <a:r>
                <a:rPr lang="en-US" sz="2354" dirty="0">
                  <a:solidFill>
                    <a:srgbClr val="2C2C2E"/>
                  </a:solidFill>
                  <a:latin typeface="Montserrat Semi-Bold Bold"/>
                </a:rPr>
                <a:t>.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4326063"/>
              <a:ext cx="15616464" cy="15901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86"/>
                </a:lnSpc>
              </a:pPr>
              <a:r>
                <a:rPr lang="en-US" sz="2204" dirty="0" err="1">
                  <a:solidFill>
                    <a:srgbClr val="2C2C2E"/>
                  </a:solidFill>
                  <a:latin typeface="Lato"/>
                </a:rPr>
                <a:t>Головним</a:t>
              </a:r>
              <a:r>
                <a:rPr lang="en-US" sz="2204" dirty="0">
                  <a:solidFill>
                    <a:srgbClr val="2C2C2E"/>
                  </a:solidFill>
                  <a:latin typeface="Lato"/>
                </a:rPr>
                <a:t> є </a:t>
              </a:r>
              <a:r>
                <a:rPr lang="en-US" sz="2204" dirty="0" err="1">
                  <a:solidFill>
                    <a:srgbClr val="2C2C2E"/>
                  </a:solidFill>
                  <a:latin typeface="Lato"/>
                </a:rPr>
                <a:t>те</a:t>
              </a:r>
              <a:r>
                <a:rPr lang="en-US" sz="2204" dirty="0">
                  <a:solidFill>
                    <a:srgbClr val="2C2C2E"/>
                  </a:solidFill>
                  <a:latin typeface="Lato"/>
                </a:rPr>
                <a:t> </a:t>
              </a:r>
              <a:r>
                <a:rPr lang="en-US" sz="2204" dirty="0" err="1">
                  <a:solidFill>
                    <a:srgbClr val="2C2C2E"/>
                  </a:solidFill>
                  <a:latin typeface="Lato"/>
                </a:rPr>
                <a:t>слово</a:t>
              </a:r>
              <a:r>
                <a:rPr lang="en-US" sz="2204" dirty="0">
                  <a:solidFill>
                    <a:srgbClr val="2C2C2E"/>
                  </a:solidFill>
                  <a:latin typeface="Lato"/>
                </a:rPr>
                <a:t>, </a:t>
              </a:r>
              <a:r>
                <a:rPr lang="en-US" sz="2204" dirty="0" err="1">
                  <a:solidFill>
                    <a:srgbClr val="2C2C2E"/>
                  </a:solidFill>
                  <a:latin typeface="Lato"/>
                </a:rPr>
                <a:t>від</a:t>
              </a:r>
              <a:r>
                <a:rPr lang="en-US" sz="2204" dirty="0">
                  <a:solidFill>
                    <a:srgbClr val="2C2C2E"/>
                  </a:solidFill>
                  <a:latin typeface="Lato"/>
                </a:rPr>
                <a:t> </a:t>
              </a:r>
              <a:r>
                <a:rPr lang="en-US" sz="2204" dirty="0" err="1">
                  <a:solidFill>
                    <a:srgbClr val="2C2C2E"/>
                  </a:solidFill>
                  <a:latin typeface="Lato"/>
                </a:rPr>
                <a:t>якого</a:t>
              </a:r>
              <a:r>
                <a:rPr lang="en-US" sz="2204" dirty="0">
                  <a:solidFill>
                    <a:srgbClr val="2C2C2E"/>
                  </a:solidFill>
                  <a:latin typeface="Lato"/>
                </a:rPr>
                <a:t> </a:t>
              </a:r>
              <a:r>
                <a:rPr lang="en-US" sz="2204" dirty="0" err="1">
                  <a:solidFill>
                    <a:srgbClr val="2C2C2E"/>
                  </a:solidFill>
                  <a:latin typeface="Lato"/>
                </a:rPr>
                <a:t>ставимо</a:t>
              </a:r>
              <a:r>
                <a:rPr lang="en-US" sz="2204" dirty="0">
                  <a:solidFill>
                    <a:srgbClr val="2C2C2E"/>
                  </a:solidFill>
                  <a:latin typeface="Lato"/>
                </a:rPr>
                <a:t> </a:t>
              </a:r>
              <a:r>
                <a:rPr lang="uk-UA" sz="2204" dirty="0" smtClean="0">
                  <a:solidFill>
                    <a:srgbClr val="2C2C2E"/>
                  </a:solidFill>
                  <a:latin typeface="Lato"/>
                </a:rPr>
                <a:t>за</a:t>
              </a:r>
              <a:r>
                <a:rPr lang="en-US" sz="2204" dirty="0" err="1" smtClean="0">
                  <a:solidFill>
                    <a:srgbClr val="2C2C2E"/>
                  </a:solidFill>
                  <a:latin typeface="Lato"/>
                </a:rPr>
                <a:t>питання</a:t>
              </a:r>
              <a:r>
                <a:rPr lang="en-US" sz="2204" dirty="0">
                  <a:solidFill>
                    <a:srgbClr val="2C2C2E"/>
                  </a:solidFill>
                  <a:latin typeface="Lato"/>
                </a:rPr>
                <a:t>, а </a:t>
              </a:r>
              <a:r>
                <a:rPr lang="en-US" sz="2204" dirty="0" err="1">
                  <a:solidFill>
                    <a:srgbClr val="2C2C2E"/>
                  </a:solidFill>
                  <a:latin typeface="Lato"/>
                </a:rPr>
                <a:t>залежне</a:t>
              </a:r>
              <a:r>
                <a:rPr lang="en-US" sz="2204" dirty="0">
                  <a:solidFill>
                    <a:srgbClr val="2C2C2E"/>
                  </a:solidFill>
                  <a:latin typeface="Lato"/>
                </a:rPr>
                <a:t> </a:t>
              </a:r>
              <a:r>
                <a:rPr lang="en-US" sz="2204" dirty="0" err="1">
                  <a:solidFill>
                    <a:srgbClr val="2C2C2E"/>
                  </a:solidFill>
                  <a:latin typeface="Lato"/>
                </a:rPr>
                <a:t>відповідає</a:t>
              </a:r>
              <a:r>
                <a:rPr lang="en-US" sz="2204" dirty="0">
                  <a:solidFill>
                    <a:srgbClr val="2C2C2E"/>
                  </a:solidFill>
                  <a:latin typeface="Lato"/>
                </a:rPr>
                <a:t> </a:t>
              </a:r>
              <a:r>
                <a:rPr lang="en-US" sz="2204" dirty="0" err="1">
                  <a:solidFill>
                    <a:srgbClr val="2C2C2E"/>
                  </a:solidFill>
                  <a:latin typeface="Lato"/>
                </a:rPr>
                <a:t>на</a:t>
              </a:r>
              <a:r>
                <a:rPr lang="en-US" sz="2204" dirty="0">
                  <a:solidFill>
                    <a:srgbClr val="2C2C2E"/>
                  </a:solidFill>
                  <a:latin typeface="Lato"/>
                </a:rPr>
                <a:t> </a:t>
              </a:r>
              <a:r>
                <a:rPr lang="en-US" sz="2204" dirty="0" err="1">
                  <a:solidFill>
                    <a:srgbClr val="2C2C2E"/>
                  </a:solidFill>
                  <a:latin typeface="Lato"/>
                </a:rPr>
                <a:t>нього</a:t>
              </a:r>
              <a:r>
                <a:rPr lang="en-US" sz="2204" dirty="0">
                  <a:solidFill>
                    <a:srgbClr val="2C2C2E"/>
                  </a:solidFill>
                  <a:latin typeface="Lato"/>
                </a:rPr>
                <a:t>:</a:t>
              </a:r>
            </a:p>
            <a:p>
              <a:pPr>
                <a:lnSpc>
                  <a:spcPts val="3086"/>
                </a:lnSpc>
                <a:spcBef>
                  <a:spcPct val="0"/>
                </a:spcBef>
              </a:pPr>
              <a:r>
                <a:rPr lang="en-US" sz="2204" dirty="0" err="1">
                  <a:solidFill>
                    <a:srgbClr val="2C2C2E"/>
                  </a:solidFill>
                  <a:latin typeface="Lato"/>
                </a:rPr>
                <a:t>косити</a:t>
              </a:r>
              <a:r>
                <a:rPr lang="en-US" sz="2204" dirty="0">
                  <a:solidFill>
                    <a:srgbClr val="2C2C2E"/>
                  </a:solidFill>
                  <a:latin typeface="Lato"/>
                </a:rPr>
                <a:t> (</a:t>
              </a:r>
              <a:r>
                <a:rPr lang="en-US" sz="2204" dirty="0" err="1">
                  <a:solidFill>
                    <a:srgbClr val="2C2C2E"/>
                  </a:solidFill>
                  <a:latin typeface="Lato Bold"/>
                </a:rPr>
                <a:t>що</a:t>
              </a:r>
              <a:r>
                <a:rPr lang="en-US" sz="2204" dirty="0">
                  <a:solidFill>
                    <a:srgbClr val="2C2C2E"/>
                  </a:solidFill>
                  <a:latin typeface="Lato Bold"/>
                </a:rPr>
                <a:t>?</a:t>
              </a:r>
              <a:r>
                <a:rPr lang="en-US" sz="2204" dirty="0">
                  <a:solidFill>
                    <a:srgbClr val="2C2C2E"/>
                  </a:solidFill>
                  <a:latin typeface="Lato"/>
                </a:rPr>
                <a:t>) </a:t>
              </a:r>
              <a:r>
                <a:rPr lang="en-US" sz="2204" dirty="0" err="1">
                  <a:solidFill>
                    <a:srgbClr val="2C2C2E"/>
                  </a:solidFill>
                  <a:latin typeface="Lato"/>
                </a:rPr>
                <a:t>траву</a:t>
              </a:r>
              <a:r>
                <a:rPr lang="en-US" sz="2204" dirty="0">
                  <a:solidFill>
                    <a:srgbClr val="2C2C2E"/>
                  </a:solidFill>
                  <a:latin typeface="Lato"/>
                </a:rPr>
                <a:t>, </a:t>
              </a:r>
              <a:r>
                <a:rPr lang="en-US" sz="2204" dirty="0" err="1">
                  <a:solidFill>
                    <a:srgbClr val="2C2C2E"/>
                  </a:solidFill>
                  <a:latin typeface="Lato"/>
                </a:rPr>
                <a:t>ранок</a:t>
              </a:r>
              <a:r>
                <a:rPr lang="en-US" sz="2204" dirty="0">
                  <a:solidFill>
                    <a:srgbClr val="2C2C2E"/>
                  </a:solidFill>
                  <a:latin typeface="Lato"/>
                </a:rPr>
                <a:t> (</a:t>
              </a:r>
              <a:r>
                <a:rPr lang="en-US" sz="2204" dirty="0" err="1">
                  <a:solidFill>
                    <a:srgbClr val="2C2C2E"/>
                  </a:solidFill>
                  <a:latin typeface="Lato Bold"/>
                </a:rPr>
                <a:t>який</a:t>
              </a:r>
              <a:r>
                <a:rPr lang="en-US" sz="2204" dirty="0">
                  <a:solidFill>
                    <a:srgbClr val="2C2C2E"/>
                  </a:solidFill>
                  <a:latin typeface="Lato Bold"/>
                </a:rPr>
                <a:t>?)</a:t>
              </a:r>
              <a:r>
                <a:rPr lang="en-US" sz="2204" dirty="0">
                  <a:solidFill>
                    <a:srgbClr val="2C2C2E"/>
                  </a:solidFill>
                  <a:latin typeface="Lato"/>
                </a:rPr>
                <a:t> </a:t>
              </a:r>
              <a:r>
                <a:rPr lang="en-US" sz="2204" dirty="0" err="1">
                  <a:solidFill>
                    <a:srgbClr val="2C2C2E"/>
                  </a:solidFill>
                  <a:latin typeface="Lato"/>
                </a:rPr>
                <a:t>ясний</a:t>
              </a:r>
              <a:r>
                <a:rPr lang="en-US" sz="2204" dirty="0">
                  <a:solidFill>
                    <a:srgbClr val="2C2C2E"/>
                  </a:solidFill>
                  <a:latin typeface="Lato"/>
                </a:rPr>
                <a:t>, </a:t>
              </a:r>
              <a:r>
                <a:rPr lang="en-US" sz="2204" dirty="0" err="1">
                  <a:solidFill>
                    <a:srgbClr val="2C2C2E"/>
                  </a:solidFill>
                  <a:latin typeface="Lato"/>
                </a:rPr>
                <a:t>співати</a:t>
              </a:r>
              <a:r>
                <a:rPr lang="en-US" sz="2204" dirty="0">
                  <a:solidFill>
                    <a:srgbClr val="2C2C2E"/>
                  </a:solidFill>
                  <a:latin typeface="Lato"/>
                </a:rPr>
                <a:t> (</a:t>
              </a:r>
              <a:r>
                <a:rPr lang="en-US" sz="2204" dirty="0" err="1">
                  <a:solidFill>
                    <a:srgbClr val="2C2C2E"/>
                  </a:solidFill>
                  <a:latin typeface="Lato Bold"/>
                </a:rPr>
                <a:t>як</a:t>
              </a:r>
              <a:r>
                <a:rPr lang="en-US" sz="2204" dirty="0">
                  <a:solidFill>
                    <a:srgbClr val="2C2C2E"/>
                  </a:solidFill>
                  <a:latin typeface="Lato Bold"/>
                </a:rPr>
                <a:t>?</a:t>
              </a:r>
              <a:r>
                <a:rPr lang="en-US" sz="2204" dirty="0">
                  <a:solidFill>
                    <a:srgbClr val="2C2C2E"/>
                  </a:solidFill>
                  <a:latin typeface="Lato"/>
                </a:rPr>
                <a:t>) </a:t>
              </a:r>
              <a:r>
                <a:rPr lang="en-US" sz="2204" dirty="0" err="1">
                  <a:solidFill>
                    <a:srgbClr val="2C2C2E"/>
                  </a:solidFill>
                  <a:latin typeface="Lato"/>
                </a:rPr>
                <a:t>тихо</a:t>
              </a:r>
              <a:r>
                <a:rPr lang="en-US" sz="2204" dirty="0">
                  <a:solidFill>
                    <a:srgbClr val="2C2C2E"/>
                  </a:solidFill>
                  <a:latin typeface="Lato"/>
                </a:rPr>
                <a:t>.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55364">
            <a:off x="467609" y="1240788"/>
            <a:ext cx="7503140" cy="5593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7757191" flipH="1">
            <a:off x="23114147" y="2511771"/>
            <a:ext cx="1328052" cy="11158885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340816" y="4859257"/>
            <a:ext cx="8745972" cy="1923604"/>
            <a:chOff x="-775711" y="20019"/>
            <a:chExt cx="16392227" cy="2564805"/>
          </a:xfrm>
        </p:grpSpPr>
        <p:sp>
          <p:nvSpPr>
            <p:cNvPr id="12" name="TextBox 12"/>
            <p:cNvSpPr txBox="1"/>
            <p:nvPr/>
          </p:nvSpPr>
          <p:spPr>
            <a:xfrm>
              <a:off x="848292" y="20019"/>
              <a:ext cx="14768224" cy="2564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6"/>
                </a:lnSpc>
              </a:pPr>
              <a:r>
                <a:rPr lang="en-US" sz="2154" dirty="0">
                  <a:solidFill>
                    <a:srgbClr val="2C2C2E"/>
                  </a:solidFill>
                  <a:latin typeface="Lato"/>
                </a:rPr>
                <a:t>У </a:t>
              </a:r>
              <a:r>
                <a:rPr lang="en-US" sz="2154" dirty="0" err="1">
                  <a:solidFill>
                    <a:srgbClr val="2C2C2E"/>
                  </a:solidFill>
                  <a:latin typeface="Lato"/>
                </a:rPr>
                <a:t>словосполученні</a:t>
              </a:r>
              <a:r>
                <a:rPr lang="en-US" sz="2154" dirty="0">
                  <a:solidFill>
                    <a:srgbClr val="2C2C2E"/>
                  </a:solidFill>
                  <a:latin typeface="Lato"/>
                </a:rPr>
                <a:t> </a:t>
              </a:r>
              <a:r>
                <a:rPr lang="en-US" sz="2154" dirty="0" err="1">
                  <a:solidFill>
                    <a:srgbClr val="2C2C2E"/>
                  </a:solidFill>
                  <a:latin typeface="Lato"/>
                </a:rPr>
                <a:t>залежне</a:t>
              </a:r>
              <a:r>
                <a:rPr lang="en-US" sz="2154" dirty="0">
                  <a:solidFill>
                    <a:srgbClr val="2C2C2E"/>
                  </a:solidFill>
                  <a:latin typeface="Lato"/>
                </a:rPr>
                <a:t> </a:t>
              </a:r>
              <a:r>
                <a:rPr lang="en-US" sz="2154" dirty="0" err="1">
                  <a:solidFill>
                    <a:srgbClr val="2C2C2E"/>
                  </a:solidFill>
                  <a:latin typeface="Lato"/>
                </a:rPr>
                <a:t>слово</a:t>
              </a:r>
              <a:r>
                <a:rPr lang="en-US" sz="2154" dirty="0">
                  <a:solidFill>
                    <a:srgbClr val="2C2C2E"/>
                  </a:solidFill>
                  <a:latin typeface="Lato"/>
                </a:rPr>
                <a:t> з </a:t>
              </a:r>
              <a:r>
                <a:rPr lang="en-US" sz="2154" dirty="0" err="1">
                  <a:solidFill>
                    <a:srgbClr val="2C2C2E"/>
                  </a:solidFill>
                  <a:latin typeface="Lato"/>
                </a:rPr>
                <a:t>головним</a:t>
              </a:r>
              <a:r>
                <a:rPr lang="en-US" sz="2154" dirty="0">
                  <a:solidFill>
                    <a:srgbClr val="2C2C2E"/>
                  </a:solidFill>
                  <a:latin typeface="Lato"/>
                </a:rPr>
                <a:t> </a:t>
              </a:r>
              <a:r>
                <a:rPr lang="en-US" sz="2154" dirty="0" err="1">
                  <a:solidFill>
                    <a:srgbClr val="2C2C2E"/>
                  </a:solidFill>
                  <a:latin typeface="Lato"/>
                </a:rPr>
                <a:t>може</a:t>
              </a:r>
              <a:r>
                <a:rPr lang="en-US" sz="2154" dirty="0">
                  <a:solidFill>
                    <a:srgbClr val="2C2C2E"/>
                  </a:solidFill>
                  <a:latin typeface="Lato"/>
                </a:rPr>
                <a:t> </a:t>
              </a:r>
              <a:r>
                <a:rPr lang="en-US" sz="2154" dirty="0" err="1">
                  <a:solidFill>
                    <a:srgbClr val="2C2C2E"/>
                  </a:solidFill>
                  <a:latin typeface="Lato"/>
                </a:rPr>
                <a:t>з'єднуватися</a:t>
              </a:r>
              <a:r>
                <a:rPr lang="en-US" sz="2154" dirty="0">
                  <a:solidFill>
                    <a:srgbClr val="2C2C2E"/>
                  </a:solidFill>
                  <a:latin typeface="Lato"/>
                </a:rPr>
                <a:t> </a:t>
              </a:r>
              <a:r>
                <a:rPr lang="en-US" sz="2154" u="sng" dirty="0" err="1">
                  <a:solidFill>
                    <a:srgbClr val="2C2C2E"/>
                  </a:solidFill>
                  <a:latin typeface="Lato"/>
                </a:rPr>
                <a:t>безпосередньо</a:t>
              </a:r>
              <a:r>
                <a:rPr lang="en-US" sz="2154" u="sng" dirty="0">
                  <a:solidFill>
                    <a:srgbClr val="2C2C2E"/>
                  </a:solidFill>
                  <a:latin typeface="Lato"/>
                </a:rPr>
                <a:t> </a:t>
              </a:r>
              <a:endParaRPr lang="ru-RU" sz="2154" u="sng" dirty="0" smtClean="0">
                <a:solidFill>
                  <a:srgbClr val="2C2C2E"/>
                </a:solidFill>
                <a:latin typeface="Lato"/>
              </a:endParaRPr>
            </a:p>
            <a:p>
              <a:pPr>
                <a:lnSpc>
                  <a:spcPts val="3016"/>
                </a:lnSpc>
              </a:pPr>
              <a:r>
                <a:rPr lang="en-US" sz="2154" dirty="0" smtClean="0">
                  <a:solidFill>
                    <a:srgbClr val="2C2C2E"/>
                  </a:solidFill>
                  <a:latin typeface="Lato Bold"/>
                </a:rPr>
                <a:t>( </a:t>
              </a:r>
              <a:r>
                <a:rPr lang="en-US" sz="2154" dirty="0" err="1">
                  <a:solidFill>
                    <a:srgbClr val="2C2C2E"/>
                  </a:solidFill>
                  <a:latin typeface="Lato Bold"/>
                </a:rPr>
                <a:t>цікава</a:t>
              </a:r>
              <a:r>
                <a:rPr lang="en-US" sz="2154" dirty="0">
                  <a:solidFill>
                    <a:srgbClr val="2C2C2E"/>
                  </a:solidFill>
                  <a:latin typeface="Lato Bold"/>
                </a:rPr>
                <a:t> </a:t>
              </a:r>
              <a:r>
                <a:rPr lang="en-US" sz="2154" dirty="0" err="1">
                  <a:solidFill>
                    <a:srgbClr val="2C2C2E"/>
                  </a:solidFill>
                  <a:latin typeface="Lato Bold"/>
                </a:rPr>
                <a:t>книга</a:t>
              </a:r>
              <a:r>
                <a:rPr lang="en-US" sz="2154" dirty="0">
                  <a:solidFill>
                    <a:srgbClr val="2C2C2E"/>
                  </a:solidFill>
                  <a:latin typeface="Lato Bold"/>
                </a:rPr>
                <a:t>, </a:t>
              </a:r>
              <a:r>
                <a:rPr lang="en-US" sz="2154" dirty="0" err="1">
                  <a:solidFill>
                    <a:srgbClr val="2C2C2E"/>
                  </a:solidFill>
                  <a:latin typeface="Lato Bold"/>
                </a:rPr>
                <a:t>дари</a:t>
              </a:r>
              <a:r>
                <a:rPr lang="en-US" sz="2154" dirty="0">
                  <a:solidFill>
                    <a:srgbClr val="2C2C2E"/>
                  </a:solidFill>
                  <a:latin typeface="Lato Bold"/>
                </a:rPr>
                <a:t> </a:t>
              </a:r>
              <a:r>
                <a:rPr lang="en-US" sz="2154" dirty="0" err="1">
                  <a:solidFill>
                    <a:srgbClr val="2C2C2E"/>
                  </a:solidFill>
                  <a:latin typeface="Lato Bold"/>
                </a:rPr>
                <a:t>лісу</a:t>
              </a:r>
              <a:r>
                <a:rPr lang="en-US" sz="2154" dirty="0">
                  <a:solidFill>
                    <a:srgbClr val="2C2C2E"/>
                  </a:solidFill>
                  <a:latin typeface="Lato Bold"/>
                </a:rPr>
                <a:t> )</a:t>
              </a:r>
            </a:p>
            <a:p>
              <a:pPr>
                <a:lnSpc>
                  <a:spcPts val="3016"/>
                </a:lnSpc>
              </a:pPr>
              <a:r>
                <a:rPr lang="en-US" sz="2154" dirty="0">
                  <a:solidFill>
                    <a:srgbClr val="2C2C2E"/>
                  </a:solidFill>
                  <a:latin typeface="Lato"/>
                </a:rPr>
                <a:t>і </a:t>
              </a:r>
              <a:r>
                <a:rPr lang="en-US" sz="2154" dirty="0" err="1">
                  <a:solidFill>
                    <a:srgbClr val="2C2C2E"/>
                  </a:solidFill>
                  <a:latin typeface="Lato"/>
                </a:rPr>
                <a:t>за</a:t>
              </a:r>
              <a:r>
                <a:rPr lang="en-US" sz="2154" dirty="0">
                  <a:solidFill>
                    <a:srgbClr val="2C2C2E"/>
                  </a:solidFill>
                  <a:latin typeface="Lato"/>
                </a:rPr>
                <a:t> </a:t>
              </a:r>
              <a:r>
                <a:rPr lang="en-US" sz="2154" dirty="0" err="1">
                  <a:solidFill>
                    <a:srgbClr val="2C2C2E"/>
                  </a:solidFill>
                  <a:latin typeface="Lato"/>
                </a:rPr>
                <a:t>допомогою</a:t>
              </a:r>
              <a:r>
                <a:rPr lang="en-US" sz="2154" dirty="0">
                  <a:solidFill>
                    <a:srgbClr val="2C2C2E"/>
                  </a:solidFill>
                  <a:latin typeface="Lato"/>
                </a:rPr>
                <a:t> </a:t>
              </a:r>
              <a:r>
                <a:rPr lang="en-US" sz="2154" u="sng" dirty="0" err="1">
                  <a:solidFill>
                    <a:srgbClr val="2C2C2E"/>
                  </a:solidFill>
                  <a:latin typeface="Lato"/>
                </a:rPr>
                <a:t>прийменників</a:t>
              </a:r>
              <a:r>
                <a:rPr lang="en-US" sz="2154" dirty="0">
                  <a:solidFill>
                    <a:srgbClr val="2C2C2E"/>
                  </a:solidFill>
                  <a:latin typeface="Lato"/>
                </a:rPr>
                <a:t> </a:t>
              </a:r>
              <a:endParaRPr lang="ru-RU" sz="2154" dirty="0" smtClean="0">
                <a:solidFill>
                  <a:srgbClr val="2C2C2E"/>
                </a:solidFill>
                <a:latin typeface="Lato"/>
              </a:endParaRPr>
            </a:p>
            <a:p>
              <a:pPr>
                <a:lnSpc>
                  <a:spcPts val="3016"/>
                </a:lnSpc>
              </a:pPr>
              <a:r>
                <a:rPr lang="en-US" sz="2154" dirty="0" smtClean="0">
                  <a:solidFill>
                    <a:srgbClr val="2C2C2E"/>
                  </a:solidFill>
                  <a:latin typeface="Lato"/>
                </a:rPr>
                <a:t>(</a:t>
              </a:r>
              <a:r>
                <a:rPr lang="en-US" sz="2154" dirty="0" err="1">
                  <a:solidFill>
                    <a:srgbClr val="2C2C2E"/>
                  </a:solidFill>
                  <a:latin typeface="Lato"/>
                </a:rPr>
                <a:t>стежка</a:t>
              </a:r>
              <a:r>
                <a:rPr lang="en-US" sz="2154" dirty="0">
                  <a:solidFill>
                    <a:srgbClr val="2C2C2E"/>
                  </a:solidFill>
                  <a:latin typeface="Lato"/>
                </a:rPr>
                <a:t> </a:t>
              </a:r>
              <a:r>
                <a:rPr lang="en-US" sz="2154" dirty="0" err="1">
                  <a:solidFill>
                    <a:srgbClr val="2C2C2E"/>
                  </a:solidFill>
                  <a:latin typeface="Lato Bold"/>
                </a:rPr>
                <a:t>до</a:t>
              </a:r>
              <a:r>
                <a:rPr lang="en-US" sz="2154" dirty="0">
                  <a:solidFill>
                    <a:srgbClr val="2C2C2E"/>
                  </a:solidFill>
                  <a:latin typeface="Lato"/>
                </a:rPr>
                <a:t> </a:t>
              </a:r>
              <a:r>
                <a:rPr lang="en-US" sz="2154" dirty="0" err="1">
                  <a:solidFill>
                    <a:srgbClr val="2C2C2E"/>
                  </a:solidFill>
                  <a:latin typeface="Lato"/>
                </a:rPr>
                <a:t>лісу</a:t>
              </a:r>
              <a:r>
                <a:rPr lang="en-US" sz="2154" dirty="0">
                  <a:solidFill>
                    <a:srgbClr val="2C2C2E"/>
                  </a:solidFill>
                  <a:latin typeface="Lato"/>
                </a:rPr>
                <a:t>, </a:t>
              </a:r>
              <a:r>
                <a:rPr lang="en-US" sz="2154" dirty="0" err="1">
                  <a:solidFill>
                    <a:srgbClr val="2C2C2E"/>
                  </a:solidFill>
                  <a:latin typeface="Lato"/>
                </a:rPr>
                <a:t>дивитися</a:t>
              </a:r>
              <a:r>
                <a:rPr lang="en-US" sz="2154" dirty="0">
                  <a:solidFill>
                    <a:srgbClr val="2C2C2E"/>
                  </a:solidFill>
                  <a:latin typeface="Lato"/>
                </a:rPr>
                <a:t> </a:t>
              </a:r>
              <a:r>
                <a:rPr lang="en-US" sz="2154" dirty="0">
                  <a:solidFill>
                    <a:srgbClr val="2C2C2E"/>
                  </a:solidFill>
                  <a:latin typeface="Lato Bold"/>
                </a:rPr>
                <a:t>у</a:t>
              </a:r>
              <a:r>
                <a:rPr lang="en-US" sz="2154" dirty="0">
                  <a:solidFill>
                    <a:srgbClr val="2C2C2E"/>
                  </a:solidFill>
                  <a:latin typeface="Lato"/>
                </a:rPr>
                <a:t> </a:t>
              </a:r>
              <a:r>
                <a:rPr lang="en-US" sz="2154" dirty="0" err="1">
                  <a:solidFill>
                    <a:srgbClr val="2C2C2E"/>
                  </a:solidFill>
                  <a:latin typeface="Lato"/>
                </a:rPr>
                <a:t>вікно</a:t>
              </a:r>
              <a:r>
                <a:rPr lang="en-US" sz="2154" dirty="0">
                  <a:solidFill>
                    <a:srgbClr val="2C2C2E"/>
                  </a:solidFill>
                  <a:latin typeface="Lato"/>
                </a:rPr>
                <a:t>).</a:t>
              </a:r>
            </a:p>
          </p:txBody>
        </p: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775711" y="218159"/>
              <a:ext cx="776883" cy="744395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 b="78157"/>
          <a:stretch/>
        </p:blipFill>
        <p:spPr>
          <a:xfrm>
            <a:off x="1151035" y="7108497"/>
            <a:ext cx="10895388" cy="3178503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457199" y="7291022"/>
            <a:ext cx="11125201" cy="3063391"/>
            <a:chOff x="0" y="0"/>
            <a:chExt cx="16398521" cy="4084522"/>
          </a:xfrm>
        </p:grpSpPr>
        <p:sp>
          <p:nvSpPr>
            <p:cNvPr id="16" name="TextBox 16"/>
            <p:cNvSpPr txBox="1"/>
            <p:nvPr/>
          </p:nvSpPr>
          <p:spPr>
            <a:xfrm>
              <a:off x="1317931" y="-47625"/>
              <a:ext cx="15080591" cy="4138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80"/>
                </a:lnSpc>
              </a:pPr>
              <a:r>
                <a:rPr lang="en-US" sz="2200" dirty="0">
                  <a:solidFill>
                    <a:srgbClr val="2C2C2E"/>
                  </a:solidFill>
                  <a:latin typeface="Lato Bold"/>
                </a:rPr>
                <a:t>I.</a:t>
              </a:r>
              <a:r>
                <a:rPr lang="en-US" sz="2200" dirty="0">
                  <a:solidFill>
                    <a:srgbClr val="2C2C2E"/>
                  </a:solidFill>
                  <a:latin typeface="Lato"/>
                </a:rPr>
                <a:t> </a:t>
              </a:r>
              <a:r>
                <a:rPr lang="en-US" sz="2200" dirty="0" err="1">
                  <a:solidFill>
                    <a:srgbClr val="2C2C2E"/>
                  </a:solidFill>
                  <a:latin typeface="Lato Bold"/>
                </a:rPr>
                <a:t>Поставте</a:t>
              </a:r>
              <a:r>
                <a:rPr lang="en-US" sz="2200" dirty="0">
                  <a:solidFill>
                    <a:srgbClr val="2C2C2E"/>
                  </a:solidFill>
                  <a:latin typeface="Lato Bold"/>
                </a:rPr>
                <a:t> </a:t>
              </a:r>
              <a:r>
                <a:rPr lang="en-US" sz="2200" dirty="0" err="1">
                  <a:solidFill>
                    <a:srgbClr val="2C2C2E"/>
                  </a:solidFill>
                  <a:latin typeface="Lato Bold"/>
                </a:rPr>
                <a:t>запитання</a:t>
              </a:r>
              <a:r>
                <a:rPr lang="en-US" sz="2200" dirty="0">
                  <a:solidFill>
                    <a:srgbClr val="2C2C2E"/>
                  </a:solidFill>
                  <a:latin typeface="Lato Bold"/>
                </a:rPr>
                <a:t> </a:t>
              </a:r>
              <a:r>
                <a:rPr lang="en-US" sz="2200" dirty="0" err="1">
                  <a:solidFill>
                    <a:srgbClr val="2C2C2E"/>
                  </a:solidFill>
                  <a:latin typeface="Lato Bold"/>
                </a:rPr>
                <a:t>від</a:t>
              </a:r>
              <a:r>
                <a:rPr lang="en-US" sz="2200" dirty="0">
                  <a:solidFill>
                    <a:srgbClr val="2C2C2E"/>
                  </a:solidFill>
                  <a:latin typeface="Lato Bold"/>
                </a:rPr>
                <a:t> </a:t>
              </a:r>
              <a:r>
                <a:rPr lang="en-US" sz="2200" dirty="0" err="1">
                  <a:solidFill>
                    <a:srgbClr val="2C2C2E"/>
                  </a:solidFill>
                  <a:latin typeface="Lato Bold"/>
                </a:rPr>
                <a:t>головного</a:t>
              </a:r>
              <a:r>
                <a:rPr lang="en-US" sz="2200" dirty="0">
                  <a:solidFill>
                    <a:srgbClr val="2C2C2E"/>
                  </a:solidFill>
                  <a:latin typeface="Lato Bold"/>
                </a:rPr>
                <a:t> </a:t>
              </a:r>
              <a:r>
                <a:rPr lang="en-US" sz="2200" dirty="0" err="1">
                  <a:solidFill>
                    <a:srgbClr val="2C2C2E"/>
                  </a:solidFill>
                  <a:latin typeface="Lato Bold"/>
                </a:rPr>
                <a:t>до</a:t>
              </a:r>
              <a:r>
                <a:rPr lang="en-US" sz="2200" dirty="0">
                  <a:solidFill>
                    <a:srgbClr val="2C2C2E"/>
                  </a:solidFill>
                  <a:latin typeface="Lato Bold"/>
                </a:rPr>
                <a:t> </a:t>
              </a:r>
              <a:r>
                <a:rPr lang="en-US" sz="2200" dirty="0" err="1">
                  <a:solidFill>
                    <a:srgbClr val="2C2C2E"/>
                  </a:solidFill>
                  <a:latin typeface="Lato Bold"/>
                </a:rPr>
                <a:t>залежного</a:t>
              </a:r>
              <a:r>
                <a:rPr lang="en-US" sz="2200" dirty="0">
                  <a:solidFill>
                    <a:srgbClr val="2C2C2E"/>
                  </a:solidFill>
                  <a:latin typeface="Lato Bold"/>
                </a:rPr>
                <a:t> </a:t>
              </a:r>
              <a:r>
                <a:rPr lang="en-US" sz="2200" dirty="0" err="1">
                  <a:solidFill>
                    <a:srgbClr val="2C2C2E"/>
                  </a:solidFill>
                  <a:latin typeface="Lato Bold"/>
                </a:rPr>
                <a:t>слова</a:t>
              </a:r>
              <a:r>
                <a:rPr lang="en-US" sz="2200" dirty="0">
                  <a:solidFill>
                    <a:srgbClr val="2C2C2E"/>
                  </a:solidFill>
                  <a:latin typeface="Lato Bold"/>
                </a:rPr>
                <a:t>:</a:t>
              </a:r>
            </a:p>
            <a:p>
              <a:pPr>
                <a:lnSpc>
                  <a:spcPts val="3080"/>
                </a:lnSpc>
              </a:pPr>
              <a:endParaRPr lang="en-US" sz="2200" dirty="0">
                <a:solidFill>
                  <a:srgbClr val="2C2C2E"/>
                </a:solidFill>
                <a:latin typeface="Lato Bold"/>
              </a:endParaRPr>
            </a:p>
            <a:p>
              <a:pPr>
                <a:lnSpc>
                  <a:spcPts val="3080"/>
                </a:lnSpc>
              </a:pPr>
              <a:r>
                <a:rPr lang="en-US" sz="2200" dirty="0" err="1">
                  <a:solidFill>
                    <a:srgbClr val="2C2C2E"/>
                  </a:solidFill>
                  <a:latin typeface="Lato"/>
                </a:rPr>
                <a:t>Багата</a:t>
              </a:r>
              <a:r>
                <a:rPr lang="en-US" sz="2200" dirty="0">
                  <a:solidFill>
                    <a:srgbClr val="2C2C2E"/>
                  </a:solidFill>
                  <a:latin typeface="Lato"/>
                </a:rPr>
                <a:t> </a:t>
              </a:r>
              <a:r>
                <a:rPr lang="en-US" sz="2200" dirty="0" err="1">
                  <a:solidFill>
                    <a:srgbClr val="2C2C2E"/>
                  </a:solidFill>
                  <a:latin typeface="Lato"/>
                </a:rPr>
                <a:t>уява</a:t>
              </a:r>
              <a:r>
                <a:rPr lang="en-US" sz="2200" dirty="0">
                  <a:solidFill>
                    <a:srgbClr val="2C2C2E"/>
                  </a:solidFill>
                  <a:latin typeface="Lato"/>
                </a:rPr>
                <a:t>, </a:t>
              </a:r>
              <a:r>
                <a:rPr lang="en-US" sz="2200" dirty="0" err="1">
                  <a:solidFill>
                    <a:srgbClr val="2C2C2E"/>
                  </a:solidFill>
                  <a:latin typeface="Lato"/>
                </a:rPr>
                <a:t>схожий</a:t>
              </a:r>
              <a:r>
                <a:rPr lang="en-US" sz="2200" dirty="0">
                  <a:solidFill>
                    <a:srgbClr val="2C2C2E"/>
                  </a:solidFill>
                  <a:latin typeface="Lato"/>
                </a:rPr>
                <a:t> </a:t>
              </a:r>
              <a:r>
                <a:rPr lang="en-US" sz="2200" dirty="0" err="1">
                  <a:solidFill>
                    <a:srgbClr val="2C2C2E"/>
                  </a:solidFill>
                  <a:latin typeface="Lato"/>
                </a:rPr>
                <a:t>на</a:t>
              </a:r>
              <a:r>
                <a:rPr lang="en-US" sz="2200" dirty="0">
                  <a:solidFill>
                    <a:srgbClr val="2C2C2E"/>
                  </a:solidFill>
                  <a:latin typeface="Lato"/>
                </a:rPr>
                <a:t> </a:t>
              </a:r>
              <a:r>
                <a:rPr lang="en-US" sz="2200" dirty="0" err="1">
                  <a:solidFill>
                    <a:srgbClr val="2C2C2E"/>
                  </a:solidFill>
                  <a:latin typeface="Lato"/>
                </a:rPr>
                <a:t>батька</a:t>
              </a:r>
              <a:r>
                <a:rPr lang="en-US" sz="2200" dirty="0">
                  <a:solidFill>
                    <a:srgbClr val="2C2C2E"/>
                  </a:solidFill>
                  <a:latin typeface="Lato"/>
                </a:rPr>
                <a:t>, </a:t>
              </a:r>
              <a:r>
                <a:rPr lang="en-US" sz="2200" dirty="0" err="1">
                  <a:solidFill>
                    <a:srgbClr val="2C2C2E"/>
                  </a:solidFill>
                  <a:latin typeface="Lato"/>
                </a:rPr>
                <a:t>швидко</a:t>
              </a:r>
              <a:r>
                <a:rPr lang="en-US" sz="2200" dirty="0">
                  <a:solidFill>
                    <a:srgbClr val="2C2C2E"/>
                  </a:solidFill>
                  <a:latin typeface="Lato"/>
                </a:rPr>
                <a:t> </a:t>
              </a:r>
              <a:r>
                <a:rPr lang="en-US" sz="2200" dirty="0" err="1">
                  <a:solidFill>
                    <a:srgbClr val="2C2C2E"/>
                  </a:solidFill>
                  <a:latin typeface="Lato"/>
                </a:rPr>
                <a:t>бігти</a:t>
              </a:r>
              <a:r>
                <a:rPr lang="en-US" sz="2200" dirty="0">
                  <a:solidFill>
                    <a:srgbClr val="2C2C2E"/>
                  </a:solidFill>
                  <a:latin typeface="Lato"/>
                </a:rPr>
                <a:t>, </a:t>
              </a:r>
              <a:r>
                <a:rPr lang="en-US" sz="2200" dirty="0" err="1">
                  <a:solidFill>
                    <a:srgbClr val="2C2C2E"/>
                  </a:solidFill>
                  <a:latin typeface="Lato"/>
                </a:rPr>
                <a:t>спортивний</a:t>
              </a:r>
              <a:r>
                <a:rPr lang="en-US" sz="2200" dirty="0">
                  <a:solidFill>
                    <a:srgbClr val="2C2C2E"/>
                  </a:solidFill>
                  <a:latin typeface="Lato"/>
                </a:rPr>
                <a:t> </a:t>
              </a:r>
              <a:r>
                <a:rPr lang="en-US" sz="2200" dirty="0" err="1">
                  <a:solidFill>
                    <a:srgbClr val="2C2C2E"/>
                  </a:solidFill>
                  <a:latin typeface="Lato"/>
                </a:rPr>
                <a:t>зал</a:t>
              </a:r>
              <a:r>
                <a:rPr lang="en-US" sz="2200" dirty="0">
                  <a:solidFill>
                    <a:srgbClr val="2C2C2E"/>
                  </a:solidFill>
                  <a:latin typeface="Lato"/>
                </a:rPr>
                <a:t>, </a:t>
              </a:r>
              <a:r>
                <a:rPr lang="en-US" sz="2200" dirty="0" err="1">
                  <a:solidFill>
                    <a:srgbClr val="2C2C2E"/>
                  </a:solidFill>
                  <a:latin typeface="Lato"/>
                </a:rPr>
                <a:t>відчути</a:t>
              </a:r>
              <a:r>
                <a:rPr lang="en-US" sz="2200" dirty="0">
                  <a:solidFill>
                    <a:srgbClr val="2C2C2E"/>
                  </a:solidFill>
                  <a:latin typeface="Lato"/>
                </a:rPr>
                <a:t> </a:t>
              </a:r>
              <a:r>
                <a:rPr lang="en-US" sz="2200" dirty="0" err="1">
                  <a:solidFill>
                    <a:srgbClr val="2C2C2E"/>
                  </a:solidFill>
                  <a:latin typeface="Lato"/>
                </a:rPr>
                <a:t>спрагу</a:t>
              </a:r>
              <a:r>
                <a:rPr lang="en-US" sz="2200" dirty="0">
                  <a:solidFill>
                    <a:srgbClr val="2C2C2E"/>
                  </a:solidFill>
                  <a:latin typeface="Lato"/>
                </a:rPr>
                <a:t>, </a:t>
              </a:r>
              <a:r>
                <a:rPr lang="en-US" sz="2200" dirty="0" err="1">
                  <a:solidFill>
                    <a:srgbClr val="2C2C2E"/>
                  </a:solidFill>
                  <a:latin typeface="Lato"/>
                </a:rPr>
                <a:t>повернутися</a:t>
              </a:r>
              <a:r>
                <a:rPr lang="en-US" sz="2200" dirty="0">
                  <a:solidFill>
                    <a:srgbClr val="2C2C2E"/>
                  </a:solidFill>
                  <a:latin typeface="Lato"/>
                </a:rPr>
                <a:t> </a:t>
              </a:r>
              <a:r>
                <a:rPr lang="en-US" sz="2200" dirty="0" err="1">
                  <a:solidFill>
                    <a:srgbClr val="2C2C2E"/>
                  </a:solidFill>
                  <a:latin typeface="Lato"/>
                </a:rPr>
                <a:t>вчора</a:t>
              </a:r>
              <a:r>
                <a:rPr lang="en-US" sz="2200" dirty="0">
                  <a:solidFill>
                    <a:srgbClr val="2C2C2E"/>
                  </a:solidFill>
                  <a:latin typeface="Lato"/>
                </a:rPr>
                <a:t>, </a:t>
              </a:r>
              <a:r>
                <a:rPr lang="en-US" sz="2200" dirty="0" err="1">
                  <a:solidFill>
                    <a:srgbClr val="2C2C2E"/>
                  </a:solidFill>
                  <a:latin typeface="Lato"/>
                </a:rPr>
                <a:t>звернутися</a:t>
              </a:r>
              <a:r>
                <a:rPr lang="en-US" sz="2200" dirty="0">
                  <a:solidFill>
                    <a:srgbClr val="2C2C2E"/>
                  </a:solidFill>
                  <a:latin typeface="Lato"/>
                </a:rPr>
                <a:t> з </a:t>
              </a:r>
              <a:r>
                <a:rPr lang="en-US" sz="2200" dirty="0" err="1">
                  <a:solidFill>
                    <a:srgbClr val="2C2C2E"/>
                  </a:solidFill>
                  <a:latin typeface="Lato"/>
                </a:rPr>
                <a:t>проханням</a:t>
              </a:r>
              <a:r>
                <a:rPr lang="en-US" sz="2200" dirty="0">
                  <a:solidFill>
                    <a:srgbClr val="2C2C2E"/>
                  </a:solidFill>
                  <a:latin typeface="Lato"/>
                </a:rPr>
                <a:t>, </a:t>
              </a:r>
              <a:r>
                <a:rPr lang="en-US" sz="2200" dirty="0" err="1">
                  <a:solidFill>
                    <a:srgbClr val="2C2C2E"/>
                  </a:solidFill>
                  <a:latin typeface="Lato"/>
                </a:rPr>
                <a:t>швидше</a:t>
              </a:r>
              <a:r>
                <a:rPr lang="en-US" sz="2200" dirty="0">
                  <a:solidFill>
                    <a:srgbClr val="2C2C2E"/>
                  </a:solidFill>
                  <a:latin typeface="Lato"/>
                </a:rPr>
                <a:t> </a:t>
              </a:r>
              <a:r>
                <a:rPr lang="en-US" sz="2200" dirty="0" err="1">
                  <a:solidFill>
                    <a:srgbClr val="2C2C2E"/>
                  </a:solidFill>
                  <a:latin typeface="Lato"/>
                </a:rPr>
                <a:t>за</a:t>
              </a:r>
              <a:r>
                <a:rPr lang="en-US" sz="2200" dirty="0">
                  <a:solidFill>
                    <a:srgbClr val="2C2C2E"/>
                  </a:solidFill>
                  <a:latin typeface="Lato"/>
                </a:rPr>
                <a:t> </a:t>
              </a:r>
              <a:r>
                <a:rPr lang="en-US" sz="2200" dirty="0" err="1">
                  <a:solidFill>
                    <a:srgbClr val="2C2C2E"/>
                  </a:solidFill>
                  <a:latin typeface="Lato"/>
                </a:rPr>
                <a:t>всіх</a:t>
              </a:r>
              <a:r>
                <a:rPr lang="en-US" sz="2200" dirty="0">
                  <a:solidFill>
                    <a:srgbClr val="2C2C2E"/>
                  </a:solidFill>
                  <a:latin typeface="Lato"/>
                </a:rPr>
                <a:t>.</a:t>
              </a:r>
            </a:p>
            <a:p>
              <a:pPr>
                <a:lnSpc>
                  <a:spcPts val="3080"/>
                </a:lnSpc>
              </a:pPr>
              <a:endParaRPr lang="en-US" sz="2200" dirty="0">
                <a:solidFill>
                  <a:srgbClr val="2C2C2E"/>
                </a:solidFill>
                <a:latin typeface="Lato"/>
              </a:endParaRPr>
            </a:p>
            <a:p>
              <a:pPr>
                <a:lnSpc>
                  <a:spcPts val="3080"/>
                </a:lnSpc>
              </a:pPr>
              <a:r>
                <a:rPr lang="en-US" sz="2200" dirty="0">
                  <a:solidFill>
                    <a:srgbClr val="2C2C2E"/>
                  </a:solidFill>
                  <a:latin typeface="Lato Bold"/>
                </a:rPr>
                <a:t>II. </a:t>
              </a:r>
              <a:r>
                <a:rPr lang="en-US" sz="2200" dirty="0" err="1">
                  <a:solidFill>
                    <a:srgbClr val="2C2C2E"/>
                  </a:solidFill>
                  <a:latin typeface="Lato Bold"/>
                </a:rPr>
                <a:t>Складіть</a:t>
              </a:r>
              <a:r>
                <a:rPr lang="en-US" sz="2200" dirty="0">
                  <a:solidFill>
                    <a:srgbClr val="2C2C2E"/>
                  </a:solidFill>
                  <a:latin typeface="Lato Bold"/>
                </a:rPr>
                <a:t> і </a:t>
              </a:r>
              <a:r>
                <a:rPr lang="en-US" sz="2200" dirty="0" err="1">
                  <a:solidFill>
                    <a:srgbClr val="2C2C2E"/>
                  </a:solidFill>
                  <a:latin typeface="Lato Bold"/>
                </a:rPr>
                <a:t>запишіть</a:t>
              </a:r>
              <a:r>
                <a:rPr lang="en-US" sz="2200" dirty="0">
                  <a:solidFill>
                    <a:srgbClr val="2C2C2E"/>
                  </a:solidFill>
                  <a:latin typeface="Lato Bold"/>
                </a:rPr>
                <a:t> </a:t>
              </a:r>
              <a:r>
                <a:rPr lang="en-US" sz="2200" dirty="0" err="1">
                  <a:solidFill>
                    <a:srgbClr val="2C2C2E"/>
                  </a:solidFill>
                  <a:latin typeface="Lato Bold"/>
                </a:rPr>
                <a:t>речення</a:t>
              </a:r>
              <a:r>
                <a:rPr lang="en-US" sz="2200" dirty="0">
                  <a:solidFill>
                    <a:srgbClr val="2C2C2E"/>
                  </a:solidFill>
                  <a:latin typeface="Lato Bold"/>
                </a:rPr>
                <a:t> з </a:t>
              </a:r>
              <a:r>
                <a:rPr lang="en-US" sz="2200" dirty="0" err="1">
                  <a:solidFill>
                    <a:srgbClr val="2C2C2E"/>
                  </a:solidFill>
                  <a:latin typeface="Lato Bold"/>
                </a:rPr>
                <a:t>двома</a:t>
              </a:r>
              <a:r>
                <a:rPr lang="en-US" sz="2200" dirty="0">
                  <a:solidFill>
                    <a:srgbClr val="2C2C2E"/>
                  </a:solidFill>
                  <a:latin typeface="Lato Bold"/>
                </a:rPr>
                <a:t> </a:t>
              </a:r>
              <a:r>
                <a:rPr lang="en-US" sz="2200" dirty="0" err="1">
                  <a:solidFill>
                    <a:srgbClr val="2C2C2E"/>
                  </a:solidFill>
                  <a:latin typeface="Lato Bold"/>
                </a:rPr>
                <a:t>словосполученнями</a:t>
              </a:r>
              <a:r>
                <a:rPr lang="en-US" sz="2200" dirty="0">
                  <a:solidFill>
                    <a:srgbClr val="2C2C2E"/>
                  </a:solidFill>
                  <a:latin typeface="Lato Bold"/>
                </a:rPr>
                <a:t> (</a:t>
              </a:r>
              <a:r>
                <a:rPr lang="en-US" sz="2200" dirty="0" err="1">
                  <a:solidFill>
                    <a:srgbClr val="2C2C2E"/>
                  </a:solidFill>
                  <a:latin typeface="Lato Bold"/>
                </a:rPr>
                <a:t>на</a:t>
              </a:r>
              <a:r>
                <a:rPr lang="en-US" sz="2200" dirty="0">
                  <a:solidFill>
                    <a:srgbClr val="2C2C2E"/>
                  </a:solidFill>
                  <a:latin typeface="Lato Bold"/>
                </a:rPr>
                <a:t> </a:t>
              </a:r>
              <a:r>
                <a:rPr lang="en-US" sz="2200" dirty="0" err="1">
                  <a:solidFill>
                    <a:srgbClr val="2C2C2E"/>
                  </a:solidFill>
                  <a:latin typeface="Lato Bold"/>
                </a:rPr>
                <a:t>вибір</a:t>
              </a:r>
              <a:r>
                <a:rPr lang="en-US" sz="2200" dirty="0">
                  <a:solidFill>
                    <a:srgbClr val="2C2C2E"/>
                  </a:solidFill>
                  <a:latin typeface="Lato Bold"/>
                </a:rPr>
                <a:t>).</a:t>
              </a:r>
            </a:p>
            <a:p>
              <a:pPr>
                <a:lnSpc>
                  <a:spcPts val="3080"/>
                </a:lnSpc>
              </a:pPr>
              <a:endParaRPr lang="en-US" sz="2200" dirty="0">
                <a:solidFill>
                  <a:srgbClr val="2C2C2E"/>
                </a:solidFill>
                <a:latin typeface="Lato Bold"/>
              </a:endParaRPr>
            </a:p>
            <a:p>
              <a:pPr>
                <a:lnSpc>
                  <a:spcPts val="3080"/>
                </a:lnSpc>
              </a:pPr>
              <a:endParaRPr lang="en-US" sz="2200" dirty="0">
                <a:solidFill>
                  <a:srgbClr val="2C2C2E"/>
                </a:solidFill>
                <a:latin typeface="Lato Bold"/>
              </a:endParaRPr>
            </a:p>
          </p:txBody>
        </p: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0" y="28416"/>
              <a:ext cx="793315" cy="760140"/>
            </a:xfrm>
            <a:prstGeom prst="rect">
              <a:avLst/>
            </a:prstGeom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7202" y="2077762"/>
            <a:ext cx="5591175" cy="608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843981">
            <a:off x="15498970" y="-3921716"/>
            <a:ext cx="2838056" cy="68763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18218">
            <a:off x="12219234" y="4617252"/>
            <a:ext cx="4759704" cy="25356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88558" y="1047750"/>
            <a:ext cx="10110885" cy="1350368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595330" y="4020927"/>
            <a:ext cx="7097341" cy="3902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03"/>
              </a:lnSpc>
              <a:spcBef>
                <a:spcPct val="0"/>
              </a:spcBef>
            </a:pPr>
            <a:r>
              <a:rPr lang="en-US" sz="6212">
                <a:solidFill>
                  <a:srgbClr val="2C2C2E"/>
                </a:solidFill>
                <a:latin typeface="Euro Script"/>
              </a:rPr>
              <a:t>Словосполучення не ототожнюється ні зі словом, ні з реченням!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11168" y="1018973"/>
            <a:ext cx="3188275" cy="29042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32660">
            <a:off x="5693681" y="8062368"/>
            <a:ext cx="7205700" cy="3406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32660">
            <a:off x="5700953" y="8250724"/>
            <a:ext cx="7205700" cy="34063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412007">
            <a:off x="-1253070" y="6222228"/>
            <a:ext cx="2506139" cy="60721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65178">
            <a:off x="16868972" y="5820126"/>
            <a:ext cx="2838056" cy="68763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5458571" y="-515383"/>
            <a:ext cx="3601458" cy="31262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772029" y="-515383"/>
            <a:ext cx="3601458" cy="31262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652645" y="-2907182"/>
            <a:ext cx="8305628" cy="162388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8389">
            <a:off x="2643040" y="2346531"/>
            <a:ext cx="13436991" cy="63520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145740" y="1290014"/>
            <a:ext cx="12100816" cy="1107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2C2C2E"/>
                </a:solidFill>
                <a:latin typeface="Euro Script"/>
              </a:rPr>
              <a:t>Ознаки словосполучення: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632204">
            <a:off x="-2053895" y="-999744"/>
            <a:ext cx="4107789" cy="35657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047082">
            <a:off x="15163223" y="4068523"/>
            <a:ext cx="1328052" cy="901763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3212090" y="2901786"/>
            <a:ext cx="12298891" cy="695259"/>
            <a:chOff x="0" y="0"/>
            <a:chExt cx="16398521" cy="927012"/>
          </a:xfrm>
        </p:grpSpPr>
        <p:sp>
          <p:nvSpPr>
            <p:cNvPr id="8" name="TextBox 8"/>
            <p:cNvSpPr txBox="1"/>
            <p:nvPr/>
          </p:nvSpPr>
          <p:spPr>
            <a:xfrm>
              <a:off x="1317931" y="-57150"/>
              <a:ext cx="15080591" cy="5244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58"/>
                </a:lnSpc>
              </a:pPr>
              <a:r>
                <a:rPr lang="en-US" sz="2327">
                  <a:solidFill>
                    <a:srgbClr val="2C2C2E"/>
                  </a:solidFill>
                  <a:latin typeface="Lato"/>
                </a:rPr>
                <a:t>складається з двох (кількох) </a:t>
              </a:r>
              <a:r>
                <a:rPr lang="en-US" sz="2327" u="sng">
                  <a:solidFill>
                    <a:srgbClr val="2C2C2E"/>
                  </a:solidFill>
                  <a:latin typeface="Lato"/>
                </a:rPr>
                <a:t>повнозначних</a:t>
              </a:r>
              <a:r>
                <a:rPr lang="en-US" sz="2327">
                  <a:solidFill>
                    <a:srgbClr val="2C2C2E"/>
                  </a:solidFill>
                  <a:latin typeface="Lato"/>
                </a:rPr>
                <a:t> слів;            </a:t>
              </a:r>
            </a:p>
          </p:txBody>
        </p: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124158"/>
              <a:ext cx="793315" cy="760140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3212090" y="3933451"/>
            <a:ext cx="12298891" cy="586488"/>
            <a:chOff x="0" y="0"/>
            <a:chExt cx="16398521" cy="781984"/>
          </a:xfrm>
        </p:grpSpPr>
        <p:sp>
          <p:nvSpPr>
            <p:cNvPr id="11" name="TextBox 11"/>
            <p:cNvSpPr txBox="1"/>
            <p:nvPr/>
          </p:nvSpPr>
          <p:spPr>
            <a:xfrm>
              <a:off x="1317931" y="-47625"/>
              <a:ext cx="15080591" cy="5331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2399">
                  <a:solidFill>
                    <a:srgbClr val="2C2C2E"/>
                  </a:solidFill>
                  <a:latin typeface="Lato"/>
                </a:rPr>
                <a:t>називає предмет, дію, їхні ознаки;</a:t>
              </a:r>
              <a:r>
                <a:rPr lang="en-US" sz="2399">
                  <a:solidFill>
                    <a:srgbClr val="2C2C2E"/>
                  </a:solidFill>
                  <a:latin typeface="Arimo"/>
                </a:rPr>
                <a:t> </a:t>
              </a:r>
            </a:p>
          </p:txBody>
        </p: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28416"/>
              <a:ext cx="793315" cy="760140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3212090" y="4918989"/>
            <a:ext cx="12298891" cy="586488"/>
            <a:chOff x="0" y="0"/>
            <a:chExt cx="16398521" cy="781984"/>
          </a:xfrm>
        </p:grpSpPr>
        <p:sp>
          <p:nvSpPr>
            <p:cNvPr id="14" name="TextBox 14"/>
            <p:cNvSpPr txBox="1"/>
            <p:nvPr/>
          </p:nvSpPr>
          <p:spPr>
            <a:xfrm>
              <a:off x="1317931" y="-47625"/>
              <a:ext cx="15080591" cy="5331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2399">
                  <a:solidFill>
                    <a:srgbClr val="2C2C2E"/>
                  </a:solidFill>
                  <a:latin typeface="Lato"/>
                </a:rPr>
                <a:t>становить розчленовану конкретизовану назву певного явища;</a:t>
              </a:r>
              <a:r>
                <a:rPr lang="en-US" sz="2399">
                  <a:solidFill>
                    <a:srgbClr val="2C2C2E"/>
                  </a:solidFill>
                  <a:latin typeface="Arimo"/>
                </a:rPr>
                <a:t> </a:t>
              </a:r>
            </a:p>
          </p:txBody>
        </p: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28416"/>
              <a:ext cx="793315" cy="760140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3212090" y="6010302"/>
            <a:ext cx="12298891" cy="586488"/>
            <a:chOff x="0" y="0"/>
            <a:chExt cx="16398521" cy="781984"/>
          </a:xfrm>
        </p:grpSpPr>
        <p:sp>
          <p:nvSpPr>
            <p:cNvPr id="17" name="TextBox 17"/>
            <p:cNvSpPr txBox="1"/>
            <p:nvPr/>
          </p:nvSpPr>
          <p:spPr>
            <a:xfrm>
              <a:off x="1317931" y="-47625"/>
              <a:ext cx="15080591" cy="5331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2399">
                  <a:solidFill>
                    <a:srgbClr val="2C2C2E"/>
                  </a:solidFill>
                  <a:latin typeface="Lato"/>
                </a:rPr>
                <a:t>виступає елементом речення;</a:t>
              </a:r>
              <a:r>
                <a:rPr lang="en-US" sz="2399">
                  <a:solidFill>
                    <a:srgbClr val="2C2C2E"/>
                  </a:solidFill>
                  <a:latin typeface="Arimo"/>
                </a:rPr>
                <a:t> </a:t>
              </a:r>
            </a:p>
          </p:txBody>
        </p:sp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28416"/>
              <a:ext cx="793315" cy="760140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3212090" y="7101615"/>
            <a:ext cx="12298891" cy="586488"/>
            <a:chOff x="0" y="0"/>
            <a:chExt cx="16398521" cy="781984"/>
          </a:xfrm>
        </p:grpSpPr>
        <p:sp>
          <p:nvSpPr>
            <p:cNvPr id="20" name="TextBox 20"/>
            <p:cNvSpPr txBox="1"/>
            <p:nvPr/>
          </p:nvSpPr>
          <p:spPr>
            <a:xfrm>
              <a:off x="1317931" y="-47625"/>
              <a:ext cx="15080591" cy="5331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2399">
                  <a:solidFill>
                    <a:srgbClr val="2C2C2E"/>
                  </a:solidFill>
                  <a:latin typeface="Lato"/>
                </a:rPr>
                <a:t>позбавлене завершеного інтонаційного оформлювання;</a:t>
              </a:r>
            </a:p>
          </p:txBody>
        </p:sp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28416"/>
              <a:ext cx="793315" cy="760140"/>
            </a:xfrm>
            <a:prstGeom prst="rect">
              <a:avLst/>
            </a:prstGeom>
          </p:spPr>
        </p:pic>
      </p:grpSp>
      <p:grpSp>
        <p:nvGrpSpPr>
          <p:cNvPr id="22" name="Group 22"/>
          <p:cNvGrpSpPr/>
          <p:nvPr/>
        </p:nvGrpSpPr>
        <p:grpSpPr>
          <a:xfrm>
            <a:off x="3212090" y="8192928"/>
            <a:ext cx="12298891" cy="586488"/>
            <a:chOff x="0" y="0"/>
            <a:chExt cx="16398521" cy="781984"/>
          </a:xfrm>
        </p:grpSpPr>
        <p:sp>
          <p:nvSpPr>
            <p:cNvPr id="23" name="TextBox 23"/>
            <p:cNvSpPr txBox="1"/>
            <p:nvPr/>
          </p:nvSpPr>
          <p:spPr>
            <a:xfrm>
              <a:off x="1317931" y="-47625"/>
              <a:ext cx="15080591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2400" u="sng">
                  <a:solidFill>
                    <a:srgbClr val="2C2C2E"/>
                  </a:solidFill>
                  <a:latin typeface="Lato Bold"/>
                </a:rPr>
                <a:t>не є самостійною</a:t>
              </a:r>
              <a:r>
                <a:rPr lang="en-US" sz="2400">
                  <a:solidFill>
                    <a:srgbClr val="2C2C2E"/>
                  </a:solidFill>
                  <a:latin typeface="Lato"/>
                </a:rPr>
                <a:t> одиницею мовного спілкування.</a:t>
              </a:r>
            </a:p>
          </p:txBody>
        </p:sp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28416"/>
              <a:ext cx="793315" cy="760140"/>
            </a:xfrm>
            <a:prstGeom prst="rect">
              <a:avLst/>
            </a:prstGeom>
          </p:spPr>
        </p:pic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349923" y="8010571"/>
            <a:ext cx="10110885" cy="13503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652645" y="-2907182"/>
            <a:ext cx="8305628" cy="162388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8389">
            <a:off x="1220706" y="2081911"/>
            <a:ext cx="13436991" cy="63520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018572" y="1108087"/>
            <a:ext cx="14350088" cy="1107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2C2C2E"/>
                </a:solidFill>
                <a:latin typeface="Euro Script"/>
              </a:rPr>
              <a:t>Не вважаються словосполученнями: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632204">
            <a:off x="-2641336" y="-1662447"/>
            <a:ext cx="4107789" cy="35657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047082">
            <a:off x="17164414" y="5301085"/>
            <a:ext cx="1328052" cy="901763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018572" y="2678072"/>
            <a:ext cx="11310443" cy="5854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2450" lvl="1" indent="-251225">
              <a:lnSpc>
                <a:spcPts val="3583"/>
              </a:lnSpc>
              <a:buFont typeface="Arial"/>
              <a:buChar char="•"/>
            </a:pPr>
            <a:r>
              <a:rPr lang="en-US" sz="2327">
                <a:solidFill>
                  <a:srgbClr val="2C2C2E"/>
                </a:solidFill>
                <a:latin typeface="Lato"/>
              </a:rPr>
              <a:t>поєднання службового слова (прийменника, сполучника, частки) з повнозначним :  </a:t>
            </a:r>
            <a:r>
              <a:rPr lang="en-US" sz="2327">
                <a:solidFill>
                  <a:srgbClr val="2C2C2E"/>
                </a:solidFill>
                <a:latin typeface="Lato Italics"/>
              </a:rPr>
              <a:t>навколо озера, якби проспівав;</a:t>
            </a:r>
          </a:p>
          <a:p>
            <a:pPr>
              <a:lnSpc>
                <a:spcPts val="3583"/>
              </a:lnSpc>
            </a:pPr>
            <a:endParaRPr lang="en-US" sz="2327">
              <a:solidFill>
                <a:srgbClr val="2C2C2E"/>
              </a:solidFill>
              <a:latin typeface="Lato Italics"/>
            </a:endParaRPr>
          </a:p>
          <a:p>
            <a:pPr marL="502450" lvl="1" indent="-251225">
              <a:lnSpc>
                <a:spcPts val="3258"/>
              </a:lnSpc>
              <a:buFont typeface="Arial"/>
              <a:buChar char="•"/>
            </a:pPr>
            <a:r>
              <a:rPr lang="en-US" sz="2327">
                <a:solidFill>
                  <a:srgbClr val="2C2C2E"/>
                </a:solidFill>
                <a:latin typeface="Lato"/>
              </a:rPr>
              <a:t> підмет і присудок : </a:t>
            </a:r>
            <a:r>
              <a:rPr lang="en-US" sz="2327">
                <a:solidFill>
                  <a:srgbClr val="2C2C2E"/>
                </a:solidFill>
                <a:latin typeface="Lato Italics"/>
              </a:rPr>
              <a:t>учень читає, бджоли гудуть</a:t>
            </a:r>
            <a:r>
              <a:rPr lang="en-US" sz="2327">
                <a:solidFill>
                  <a:srgbClr val="2C2C2E"/>
                </a:solidFill>
                <a:latin typeface="Lato"/>
              </a:rPr>
              <a:t>;</a:t>
            </a:r>
          </a:p>
          <a:p>
            <a:pPr>
              <a:lnSpc>
                <a:spcPts val="3258"/>
              </a:lnSpc>
            </a:pPr>
            <a:endParaRPr lang="en-US" sz="2327">
              <a:solidFill>
                <a:srgbClr val="2C2C2E"/>
              </a:solidFill>
              <a:latin typeface="Lato"/>
            </a:endParaRPr>
          </a:p>
          <a:p>
            <a:pPr marL="502450" lvl="1" indent="-251225">
              <a:lnSpc>
                <a:spcPts val="3258"/>
              </a:lnSpc>
              <a:buFont typeface="Arial"/>
              <a:buChar char="•"/>
            </a:pPr>
            <a:r>
              <a:rPr lang="en-US" sz="2327">
                <a:solidFill>
                  <a:srgbClr val="2C2C2E"/>
                </a:solidFill>
                <a:latin typeface="Lato"/>
              </a:rPr>
              <a:t>фразеологізми : </a:t>
            </a:r>
            <a:r>
              <a:rPr lang="en-US" sz="2327">
                <a:solidFill>
                  <a:srgbClr val="2C2C2E"/>
                </a:solidFill>
                <a:latin typeface="Lato Italics"/>
              </a:rPr>
              <a:t>тихою сапою, ахіллесова п'ята;</a:t>
            </a:r>
          </a:p>
          <a:p>
            <a:pPr>
              <a:lnSpc>
                <a:spcPts val="3258"/>
              </a:lnSpc>
            </a:pPr>
            <a:endParaRPr lang="en-US" sz="2327">
              <a:solidFill>
                <a:srgbClr val="2C2C2E"/>
              </a:solidFill>
              <a:latin typeface="Lato Italics"/>
            </a:endParaRPr>
          </a:p>
          <a:p>
            <a:pPr marL="502450" lvl="1" indent="-251225">
              <a:lnSpc>
                <a:spcPts val="3258"/>
              </a:lnSpc>
              <a:buFont typeface="Arial"/>
              <a:buChar char="•"/>
            </a:pPr>
            <a:r>
              <a:rPr lang="en-US" sz="2327">
                <a:solidFill>
                  <a:srgbClr val="2C2C2E"/>
                </a:solidFill>
                <a:latin typeface="Lato"/>
              </a:rPr>
              <a:t> сполуки слів із сурядним зв'язком( </a:t>
            </a:r>
            <a:r>
              <a:rPr lang="en-US" sz="2327">
                <a:solidFill>
                  <a:srgbClr val="2C2C2E"/>
                </a:solidFill>
                <a:latin typeface="Lato Bold"/>
              </a:rPr>
              <a:t>однорідні члени</a:t>
            </a:r>
            <a:r>
              <a:rPr lang="en-US" sz="2327">
                <a:solidFill>
                  <a:srgbClr val="2C2C2E"/>
                </a:solidFill>
                <a:latin typeface="Lato"/>
              </a:rPr>
              <a:t> ) : </a:t>
            </a:r>
            <a:r>
              <a:rPr lang="en-US" sz="2327">
                <a:solidFill>
                  <a:srgbClr val="2C2C2E"/>
                </a:solidFill>
                <a:latin typeface="Lato Italics"/>
              </a:rPr>
              <a:t>небо і земля, братик і сестричка;</a:t>
            </a:r>
          </a:p>
          <a:p>
            <a:pPr>
              <a:lnSpc>
                <a:spcPts val="3258"/>
              </a:lnSpc>
            </a:pPr>
            <a:endParaRPr lang="en-US" sz="2327">
              <a:solidFill>
                <a:srgbClr val="2C2C2E"/>
              </a:solidFill>
              <a:latin typeface="Lato Italics"/>
            </a:endParaRPr>
          </a:p>
          <a:p>
            <a:pPr marL="502450" lvl="1" indent="-251225">
              <a:lnSpc>
                <a:spcPts val="3258"/>
              </a:lnSpc>
              <a:buFont typeface="Arial"/>
              <a:buChar char="•"/>
            </a:pPr>
            <a:r>
              <a:rPr lang="en-US" sz="2327">
                <a:solidFill>
                  <a:srgbClr val="2C2C2E"/>
                </a:solidFill>
                <a:latin typeface="Lato"/>
              </a:rPr>
              <a:t>складні форми майбутнього часу : </a:t>
            </a:r>
            <a:r>
              <a:rPr lang="en-US" sz="2327">
                <a:solidFill>
                  <a:srgbClr val="2C2C2E"/>
                </a:solidFill>
                <a:latin typeface="Lato Italics"/>
              </a:rPr>
              <a:t>буду писати (писатиму );</a:t>
            </a:r>
          </a:p>
          <a:p>
            <a:pPr>
              <a:lnSpc>
                <a:spcPts val="3258"/>
              </a:lnSpc>
            </a:pPr>
            <a:endParaRPr lang="en-US" sz="2327">
              <a:solidFill>
                <a:srgbClr val="2C2C2E"/>
              </a:solidFill>
              <a:latin typeface="Lato Italics"/>
            </a:endParaRPr>
          </a:p>
          <a:p>
            <a:pPr marL="502450" lvl="1" indent="-251225">
              <a:lnSpc>
                <a:spcPts val="3258"/>
              </a:lnSpc>
              <a:buFont typeface="Arial"/>
              <a:buChar char="•"/>
            </a:pPr>
            <a:r>
              <a:rPr lang="en-US" sz="2327">
                <a:solidFill>
                  <a:srgbClr val="2C2C2E"/>
                </a:solidFill>
                <a:latin typeface="Lato"/>
              </a:rPr>
              <a:t>складені форми вищого і найвищого ступенів порівняння прикметників і прислівників : </a:t>
            </a:r>
            <a:r>
              <a:rPr lang="en-US" sz="2327">
                <a:solidFill>
                  <a:srgbClr val="2C2C2E"/>
                </a:solidFill>
                <a:latin typeface="Lato Italics"/>
              </a:rPr>
              <a:t>більш вибагливий, менш упевнено.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1595" y="585772"/>
            <a:ext cx="13193501" cy="790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40"/>
              </a:lnSpc>
              <a:spcBef>
                <a:spcPct val="0"/>
              </a:spcBef>
            </a:pPr>
            <a:r>
              <a:rPr lang="en-US" sz="4600">
                <a:solidFill>
                  <a:srgbClr val="2C2C2E"/>
                </a:solidFill>
                <a:latin typeface="Euro Script"/>
              </a:rPr>
              <a:t>За будовою словосполучення поділяються на: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2660">
            <a:off x="230195" y="1463146"/>
            <a:ext cx="12864568" cy="6081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1233" b="84121"/>
          <a:stretch>
            <a:fillRect/>
          </a:stretch>
        </p:blipFill>
        <p:spPr>
          <a:xfrm>
            <a:off x="-578054" y="9258300"/>
            <a:ext cx="19095904" cy="15489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028041" y="-3413121"/>
            <a:ext cx="5424428" cy="532580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812580" y="2252544"/>
            <a:ext cx="13215461" cy="2980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C2C2E"/>
                </a:solidFill>
                <a:latin typeface="Lato Bold"/>
              </a:rPr>
              <a:t>Прості  </a:t>
            </a:r>
            <a:r>
              <a:rPr lang="en-US" sz="3399">
                <a:solidFill>
                  <a:srgbClr val="2C2C2E"/>
                </a:solidFill>
                <a:latin typeface="Lato"/>
              </a:rPr>
              <a:t>(складаються з двох повнозначних слів ) : </a:t>
            </a:r>
            <a:r>
              <a:rPr lang="en-US" sz="3399">
                <a:solidFill>
                  <a:srgbClr val="2C2C2E"/>
                </a:solidFill>
                <a:latin typeface="Lato Italics"/>
              </a:rPr>
              <a:t>стиглі вишні, виразно читати;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2C2C2E"/>
              </a:solidFill>
              <a:latin typeface="Lato Italics"/>
            </a:endParaRPr>
          </a:p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C2C2E"/>
                </a:solidFill>
                <a:latin typeface="Lato"/>
              </a:rPr>
              <a:t>  </a:t>
            </a:r>
            <a:r>
              <a:rPr lang="en-US" sz="3399">
                <a:solidFill>
                  <a:srgbClr val="2C2C2E"/>
                </a:solidFill>
                <a:latin typeface="Lato Bold"/>
              </a:rPr>
              <a:t>Складні </a:t>
            </a:r>
            <a:r>
              <a:rPr lang="en-US" sz="3399">
                <a:solidFill>
                  <a:srgbClr val="2C2C2E"/>
                </a:solidFill>
                <a:latin typeface="Lato"/>
              </a:rPr>
              <a:t> ( до складу входить більше ніж два повнозначних слова ) : </a:t>
            </a:r>
            <a:r>
              <a:rPr lang="en-US" sz="3399">
                <a:solidFill>
                  <a:srgbClr val="2C2C2E"/>
                </a:solidFill>
                <a:latin typeface="Lato Italics"/>
              </a:rPr>
              <a:t>слухати цікаву лекцію, старанно готувати омлет.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74252" y="6566063"/>
            <a:ext cx="11927454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60"/>
              </a:lnSpc>
            </a:pPr>
            <a:r>
              <a:rPr lang="en-US" sz="2900" dirty="0" err="1">
                <a:solidFill>
                  <a:srgbClr val="2C2C2E"/>
                </a:solidFill>
                <a:latin typeface="Open Sans Light Italics"/>
              </a:rPr>
              <a:t>Завдання</a:t>
            </a:r>
            <a:r>
              <a:rPr lang="en-US" sz="2900" dirty="0">
                <a:solidFill>
                  <a:srgbClr val="2C2C2E"/>
                </a:solidFill>
                <a:latin typeface="Open Sans Light Italics"/>
              </a:rPr>
              <a:t>:</a:t>
            </a:r>
          </a:p>
          <a:p>
            <a:pPr>
              <a:lnSpc>
                <a:spcPts val="4060"/>
              </a:lnSpc>
            </a:pPr>
            <a:r>
              <a:rPr lang="en-US" sz="2900" dirty="0" err="1">
                <a:solidFill>
                  <a:srgbClr val="2C2C2E"/>
                </a:solidFill>
                <a:latin typeface="Open Sans Light Italics"/>
              </a:rPr>
              <a:t>Складіть</a:t>
            </a:r>
            <a:r>
              <a:rPr lang="en-US" sz="2900" dirty="0">
                <a:solidFill>
                  <a:srgbClr val="2C2C2E"/>
                </a:solidFill>
                <a:latin typeface="Open Sans Light Italics"/>
              </a:rPr>
              <a:t> 5 </a:t>
            </a:r>
            <a:r>
              <a:rPr lang="en-US" sz="2900" dirty="0" err="1">
                <a:solidFill>
                  <a:srgbClr val="2C2C2E"/>
                </a:solidFill>
                <a:latin typeface="Open Sans Light Italics"/>
              </a:rPr>
              <a:t>простих</a:t>
            </a:r>
            <a:r>
              <a:rPr lang="en-US" sz="2900" dirty="0">
                <a:solidFill>
                  <a:srgbClr val="2C2C2E"/>
                </a:solidFill>
                <a:latin typeface="Open Sans Light Italics"/>
              </a:rPr>
              <a:t> і 5 </a:t>
            </a:r>
            <a:r>
              <a:rPr lang="en-US" sz="2900" dirty="0" err="1">
                <a:solidFill>
                  <a:srgbClr val="2C2C2E"/>
                </a:solidFill>
                <a:latin typeface="Open Sans Light Italics"/>
              </a:rPr>
              <a:t>складних</a:t>
            </a:r>
            <a:r>
              <a:rPr lang="en-US" sz="2900" dirty="0">
                <a:solidFill>
                  <a:srgbClr val="2C2C2E"/>
                </a:solidFill>
                <a:latin typeface="Open Sans Light Italics"/>
              </a:rPr>
              <a:t> </a:t>
            </a:r>
            <a:r>
              <a:rPr lang="en-US" sz="2900" dirty="0" err="1">
                <a:solidFill>
                  <a:srgbClr val="2C2C2E"/>
                </a:solidFill>
                <a:latin typeface="Open Sans Light Italics"/>
              </a:rPr>
              <a:t>словосполучень</a:t>
            </a:r>
            <a:r>
              <a:rPr lang="en-US" sz="2900" dirty="0">
                <a:solidFill>
                  <a:srgbClr val="2C2C2E"/>
                </a:solidFill>
                <a:latin typeface="Open Sans Light Italics"/>
              </a:rPr>
              <a:t>. </a:t>
            </a:r>
            <a:r>
              <a:rPr lang="en-US" sz="2900" dirty="0" err="1" smtClean="0">
                <a:solidFill>
                  <a:srgbClr val="2C2C2E"/>
                </a:solidFill>
                <a:latin typeface="Open Sans Light Italics"/>
              </a:rPr>
              <a:t>Прокоментуйте</a:t>
            </a:r>
            <a:r>
              <a:rPr lang="uk-UA" sz="2900" dirty="0" smtClean="0">
                <a:solidFill>
                  <a:srgbClr val="2C2C2E"/>
                </a:solidFill>
                <a:latin typeface="Open Sans Light Italics"/>
              </a:rPr>
              <a:t> їх</a:t>
            </a:r>
            <a:r>
              <a:rPr lang="ru-RU" sz="2900" dirty="0" smtClean="0">
                <a:solidFill>
                  <a:srgbClr val="2C2C2E"/>
                </a:solidFill>
                <a:latin typeface="Open Sans Light Italics"/>
              </a:rPr>
              <a:t> </a:t>
            </a:r>
            <a:r>
              <a:rPr lang="en-US" sz="2900" dirty="0" smtClean="0">
                <a:solidFill>
                  <a:srgbClr val="2C2C2E"/>
                </a:solidFill>
                <a:latin typeface="Open Sans Light Italics"/>
              </a:rPr>
              <a:t>.</a:t>
            </a:r>
            <a:endParaRPr lang="en-US" sz="2900" dirty="0">
              <a:solidFill>
                <a:srgbClr val="2C2C2E"/>
              </a:solidFill>
              <a:latin typeface="Open Sans Light Itali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</TotalTime>
  <Words>1073</Words>
  <Application>Microsoft Office PowerPoint</Application>
  <PresentationFormat>Произвольный</PresentationFormat>
  <Paragraphs>130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9" baseType="lpstr">
      <vt:lpstr>Arimo</vt:lpstr>
      <vt:lpstr>Open Sans Light Bold</vt:lpstr>
      <vt:lpstr>Montserrat Semi-Bold Bold</vt:lpstr>
      <vt:lpstr>Arial Black</vt:lpstr>
      <vt:lpstr>Open Sans Light Italics</vt:lpstr>
      <vt:lpstr>Montserrat Semi-Bold</vt:lpstr>
      <vt:lpstr>Euro Script</vt:lpstr>
      <vt:lpstr>Euro Script Bold</vt:lpstr>
      <vt:lpstr>Lato</vt:lpstr>
      <vt:lpstr>Lato Italics</vt:lpstr>
      <vt:lpstr>Another Shabby</vt:lpstr>
      <vt:lpstr>Arial</vt:lpstr>
      <vt:lpstr>Calibri</vt:lpstr>
      <vt:lpstr>Open Sans Light</vt:lpstr>
      <vt:lpstr>Arimo Bold</vt:lpstr>
      <vt:lpstr>Lato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 Ларисою Михайлівною</dc:title>
  <dc:creator>Карпатська Джерельна</dc:creator>
  <cp:lastModifiedBy>Карпатська Джерельна</cp:lastModifiedBy>
  <cp:revision>14</cp:revision>
  <dcterms:created xsi:type="dcterms:W3CDTF">2006-08-16T00:00:00Z</dcterms:created>
  <dcterms:modified xsi:type="dcterms:W3CDTF">2023-11-07T12:01:11Z</dcterms:modified>
  <dc:identifier>DAFAke9ggME</dc:identifier>
</cp:coreProperties>
</file>