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61" r:id="rId4"/>
    <p:sldId id="256" r:id="rId5"/>
    <p:sldId id="260" r:id="rId6"/>
    <p:sldId id="259" r:id="rId7"/>
    <p:sldId id="258" r:id="rId8"/>
    <p:sldId id="263" r:id="rId9"/>
    <p:sldId id="265" r:id="rId10"/>
    <p:sldId id="264" r:id="rId11"/>
    <p:sldId id="262" r:id="rId12"/>
    <p:sldId id="266" r:id="rId13"/>
    <p:sldId id="271" r:id="rId14"/>
    <p:sldId id="268" r:id="rId15"/>
    <p:sldId id="269" r:id="rId16"/>
    <p:sldId id="275" r:id="rId17"/>
    <p:sldId id="276" r:id="rId18"/>
    <p:sldId id="270" r:id="rId19"/>
    <p:sldId id="277" r:id="rId20"/>
    <p:sldId id="272" r:id="rId21"/>
    <p:sldId id="274" r:id="rId22"/>
    <p:sldId id="267" r:id="rId23"/>
    <p:sldId id="280" r:id="rId24"/>
    <p:sldId id="257" r:id="rId25"/>
    <p:sldId id="279" r:id="rId26"/>
    <p:sldId id="273" r:id="rId27"/>
    <p:sldId id="278" r:id="rId28"/>
    <p:sldId id="281"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99"/>
    <a:srgbClr val="00FF00"/>
    <a:srgbClr val="33CC33"/>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0694CD8-2537-4D15-B704-B576234A6F41}" type="datetimeFigureOut">
              <a:rPr lang="ru-RU" smtClean="0"/>
              <a:t>23.10.2022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8831B0-8F1E-49B5-B753-9FD8AC597F5A}" type="slidenum">
              <a:rPr lang="ru-RU" smtClean="0"/>
              <a:t>‹#›</a:t>
            </a:fld>
            <a:endParaRPr lang="ru-RU"/>
          </a:p>
        </p:txBody>
      </p:sp>
    </p:spTree>
    <p:extLst>
      <p:ext uri="{BB962C8B-B14F-4D97-AF65-F5344CB8AC3E}">
        <p14:creationId xmlns:p14="http://schemas.microsoft.com/office/powerpoint/2010/main" val="224507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0694CD8-2537-4D15-B704-B576234A6F41}" type="datetimeFigureOut">
              <a:rPr lang="ru-RU" smtClean="0"/>
              <a:t>23.10.2022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8831B0-8F1E-49B5-B753-9FD8AC597F5A}" type="slidenum">
              <a:rPr lang="ru-RU" smtClean="0"/>
              <a:t>‹#›</a:t>
            </a:fld>
            <a:endParaRPr lang="ru-RU"/>
          </a:p>
        </p:txBody>
      </p:sp>
    </p:spTree>
    <p:extLst>
      <p:ext uri="{BB962C8B-B14F-4D97-AF65-F5344CB8AC3E}">
        <p14:creationId xmlns:p14="http://schemas.microsoft.com/office/powerpoint/2010/main" val="3016491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0694CD8-2537-4D15-B704-B576234A6F41}" type="datetimeFigureOut">
              <a:rPr lang="ru-RU" smtClean="0"/>
              <a:t>23.10.2022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8831B0-8F1E-49B5-B753-9FD8AC597F5A}" type="slidenum">
              <a:rPr lang="ru-RU" smtClean="0"/>
              <a:t>‹#›</a:t>
            </a:fld>
            <a:endParaRPr lang="ru-RU"/>
          </a:p>
        </p:txBody>
      </p:sp>
    </p:spTree>
    <p:extLst>
      <p:ext uri="{BB962C8B-B14F-4D97-AF65-F5344CB8AC3E}">
        <p14:creationId xmlns:p14="http://schemas.microsoft.com/office/powerpoint/2010/main" val="1695986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uk-UA"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3717282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uk-UA"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3547576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uk-UA"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2451352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uk-UA"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3878465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uk-UA" dirty="0">
              <a:solidFill>
                <a:prstClr val="black">
                  <a:tint val="75000"/>
                </a:prstClr>
              </a:solidFill>
            </a:endParaRPr>
          </a:p>
        </p:txBody>
      </p:sp>
      <p:sp>
        <p:nvSpPr>
          <p:cNvPr id="9" name="Номер слайда 8"/>
          <p:cNvSpPr>
            <a:spLocks noGrp="1"/>
          </p:cNvSpPr>
          <p:nvPr>
            <p:ph type="sldNum" sz="quarter" idx="12"/>
          </p:nvPr>
        </p:nvSpPr>
        <p:spPr/>
        <p:txBody>
          <a:body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218818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uk-UA" dirty="0">
              <a:solidFill>
                <a:prstClr val="black">
                  <a:tint val="75000"/>
                </a:prstClr>
              </a:solidFill>
            </a:endParaRPr>
          </a:p>
        </p:txBody>
      </p:sp>
      <p:sp>
        <p:nvSpPr>
          <p:cNvPr id="5" name="Номер слайда 4"/>
          <p:cNvSpPr>
            <a:spLocks noGrp="1"/>
          </p:cNvSpPr>
          <p:nvPr>
            <p:ph type="sldNum" sz="quarter" idx="12"/>
          </p:nvPr>
        </p:nvSpPr>
        <p:spPr/>
        <p:txBody>
          <a:body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891646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uk-UA" dirty="0">
              <a:solidFill>
                <a:prstClr val="black">
                  <a:tint val="75000"/>
                </a:prstClr>
              </a:solidFill>
            </a:endParaRPr>
          </a:p>
        </p:txBody>
      </p:sp>
      <p:sp>
        <p:nvSpPr>
          <p:cNvPr id="4" name="Номер слайда 3"/>
          <p:cNvSpPr>
            <a:spLocks noGrp="1"/>
          </p:cNvSpPr>
          <p:nvPr>
            <p:ph type="sldNum" sz="quarter" idx="12"/>
          </p:nvPr>
        </p:nvSpPr>
        <p:spPr/>
        <p:txBody>
          <a:body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41819040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uk-UA"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1828722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0694CD8-2537-4D15-B704-B576234A6F41}" type="datetimeFigureOut">
              <a:rPr lang="ru-RU" smtClean="0"/>
              <a:t>23.10.2022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8831B0-8F1E-49B5-B753-9FD8AC597F5A}" type="slidenum">
              <a:rPr lang="ru-RU" smtClean="0"/>
              <a:t>‹#›</a:t>
            </a:fld>
            <a:endParaRPr lang="ru-RU"/>
          </a:p>
        </p:txBody>
      </p:sp>
    </p:spTree>
    <p:extLst>
      <p:ext uri="{BB962C8B-B14F-4D97-AF65-F5344CB8AC3E}">
        <p14:creationId xmlns:p14="http://schemas.microsoft.com/office/powerpoint/2010/main" val="1731804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uk-UA"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3663986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uk-UA"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1962026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uk-UA"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3042398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uk-UA"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153644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uk-UA"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42273053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uk-UA"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3282272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uk-UA"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3318314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uk-UA" dirty="0">
              <a:solidFill>
                <a:prstClr val="black">
                  <a:tint val="75000"/>
                </a:prstClr>
              </a:solidFill>
            </a:endParaRPr>
          </a:p>
        </p:txBody>
      </p:sp>
      <p:sp>
        <p:nvSpPr>
          <p:cNvPr id="9" name="Номер слайда 8"/>
          <p:cNvSpPr>
            <a:spLocks noGrp="1"/>
          </p:cNvSpPr>
          <p:nvPr>
            <p:ph type="sldNum" sz="quarter" idx="12"/>
          </p:nvPr>
        </p:nvSpPr>
        <p:spPr/>
        <p:txBody>
          <a:body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701616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uk-UA" dirty="0">
              <a:solidFill>
                <a:prstClr val="black">
                  <a:tint val="75000"/>
                </a:prstClr>
              </a:solidFill>
            </a:endParaRPr>
          </a:p>
        </p:txBody>
      </p:sp>
      <p:sp>
        <p:nvSpPr>
          <p:cNvPr id="5" name="Номер слайда 4"/>
          <p:cNvSpPr>
            <a:spLocks noGrp="1"/>
          </p:cNvSpPr>
          <p:nvPr>
            <p:ph type="sldNum" sz="quarter" idx="12"/>
          </p:nvPr>
        </p:nvSpPr>
        <p:spPr/>
        <p:txBody>
          <a:body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28827010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uk-UA" dirty="0">
              <a:solidFill>
                <a:prstClr val="black">
                  <a:tint val="75000"/>
                </a:prstClr>
              </a:solidFill>
            </a:endParaRPr>
          </a:p>
        </p:txBody>
      </p:sp>
      <p:sp>
        <p:nvSpPr>
          <p:cNvPr id="4" name="Номер слайда 3"/>
          <p:cNvSpPr>
            <a:spLocks noGrp="1"/>
          </p:cNvSpPr>
          <p:nvPr>
            <p:ph type="sldNum" sz="quarter" idx="12"/>
          </p:nvPr>
        </p:nvSpPr>
        <p:spPr/>
        <p:txBody>
          <a:body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2424245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0694CD8-2537-4D15-B704-B576234A6F41}" type="datetimeFigureOut">
              <a:rPr lang="ru-RU" smtClean="0"/>
              <a:t>23.10.2022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8831B0-8F1E-49B5-B753-9FD8AC597F5A}" type="slidenum">
              <a:rPr lang="ru-RU" smtClean="0"/>
              <a:t>‹#›</a:t>
            </a:fld>
            <a:endParaRPr lang="ru-RU"/>
          </a:p>
        </p:txBody>
      </p:sp>
    </p:spTree>
    <p:extLst>
      <p:ext uri="{BB962C8B-B14F-4D97-AF65-F5344CB8AC3E}">
        <p14:creationId xmlns:p14="http://schemas.microsoft.com/office/powerpoint/2010/main" val="4180378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uk-UA"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2441365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uk-UA"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2522994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uk-UA"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2600502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uk-UA"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2615047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0694CD8-2537-4D15-B704-B576234A6F41}" type="datetimeFigureOut">
              <a:rPr lang="ru-RU" smtClean="0"/>
              <a:t>23.10.2022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48831B0-8F1E-49B5-B753-9FD8AC597F5A}" type="slidenum">
              <a:rPr lang="ru-RU" smtClean="0"/>
              <a:t>‹#›</a:t>
            </a:fld>
            <a:endParaRPr lang="ru-RU"/>
          </a:p>
        </p:txBody>
      </p:sp>
    </p:spTree>
    <p:extLst>
      <p:ext uri="{BB962C8B-B14F-4D97-AF65-F5344CB8AC3E}">
        <p14:creationId xmlns:p14="http://schemas.microsoft.com/office/powerpoint/2010/main" val="3041781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0694CD8-2537-4D15-B704-B576234A6F41}" type="datetimeFigureOut">
              <a:rPr lang="ru-RU" smtClean="0"/>
              <a:t>23.10.2022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48831B0-8F1E-49B5-B753-9FD8AC597F5A}" type="slidenum">
              <a:rPr lang="ru-RU" smtClean="0"/>
              <a:t>‹#›</a:t>
            </a:fld>
            <a:endParaRPr lang="ru-RU"/>
          </a:p>
        </p:txBody>
      </p:sp>
    </p:spTree>
    <p:extLst>
      <p:ext uri="{BB962C8B-B14F-4D97-AF65-F5344CB8AC3E}">
        <p14:creationId xmlns:p14="http://schemas.microsoft.com/office/powerpoint/2010/main" val="121846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0694CD8-2537-4D15-B704-B576234A6F41}" type="datetimeFigureOut">
              <a:rPr lang="ru-RU" smtClean="0"/>
              <a:t>23.10.2022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48831B0-8F1E-49B5-B753-9FD8AC597F5A}" type="slidenum">
              <a:rPr lang="ru-RU" smtClean="0"/>
              <a:t>‹#›</a:t>
            </a:fld>
            <a:endParaRPr lang="ru-RU"/>
          </a:p>
        </p:txBody>
      </p:sp>
    </p:spTree>
    <p:extLst>
      <p:ext uri="{BB962C8B-B14F-4D97-AF65-F5344CB8AC3E}">
        <p14:creationId xmlns:p14="http://schemas.microsoft.com/office/powerpoint/2010/main" val="752899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0694CD8-2537-4D15-B704-B576234A6F41}" type="datetimeFigureOut">
              <a:rPr lang="ru-RU" smtClean="0"/>
              <a:t>23.10.2022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48831B0-8F1E-49B5-B753-9FD8AC597F5A}" type="slidenum">
              <a:rPr lang="ru-RU" smtClean="0"/>
              <a:t>‹#›</a:t>
            </a:fld>
            <a:endParaRPr lang="ru-RU"/>
          </a:p>
        </p:txBody>
      </p:sp>
    </p:spTree>
    <p:extLst>
      <p:ext uri="{BB962C8B-B14F-4D97-AF65-F5344CB8AC3E}">
        <p14:creationId xmlns:p14="http://schemas.microsoft.com/office/powerpoint/2010/main" val="3238258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0694CD8-2537-4D15-B704-B576234A6F41}" type="datetimeFigureOut">
              <a:rPr lang="ru-RU" smtClean="0"/>
              <a:t>23.10.2022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48831B0-8F1E-49B5-B753-9FD8AC597F5A}" type="slidenum">
              <a:rPr lang="ru-RU" smtClean="0"/>
              <a:t>‹#›</a:t>
            </a:fld>
            <a:endParaRPr lang="ru-RU"/>
          </a:p>
        </p:txBody>
      </p:sp>
    </p:spTree>
    <p:extLst>
      <p:ext uri="{BB962C8B-B14F-4D97-AF65-F5344CB8AC3E}">
        <p14:creationId xmlns:p14="http://schemas.microsoft.com/office/powerpoint/2010/main" val="874122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0694CD8-2537-4D15-B704-B576234A6F41}" type="datetimeFigureOut">
              <a:rPr lang="ru-RU" smtClean="0"/>
              <a:t>23.10.2022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48831B0-8F1E-49B5-B753-9FD8AC597F5A}" type="slidenum">
              <a:rPr lang="ru-RU" smtClean="0"/>
              <a:t>‹#›</a:t>
            </a:fld>
            <a:endParaRPr lang="ru-RU"/>
          </a:p>
        </p:txBody>
      </p:sp>
    </p:spTree>
    <p:extLst>
      <p:ext uri="{BB962C8B-B14F-4D97-AF65-F5344CB8AC3E}">
        <p14:creationId xmlns:p14="http://schemas.microsoft.com/office/powerpoint/2010/main" val="2890055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94CD8-2537-4D15-B704-B576234A6F41}" type="datetimeFigureOut">
              <a:rPr lang="ru-RU" smtClean="0"/>
              <a:t>23.10.2022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8831B0-8F1E-49B5-B753-9FD8AC597F5A}" type="slidenum">
              <a:rPr lang="ru-RU" smtClean="0"/>
              <a:t>‹#›</a:t>
            </a:fld>
            <a:endParaRPr lang="ru-RU"/>
          </a:p>
        </p:txBody>
      </p:sp>
    </p:spTree>
    <p:extLst>
      <p:ext uri="{BB962C8B-B14F-4D97-AF65-F5344CB8AC3E}">
        <p14:creationId xmlns:p14="http://schemas.microsoft.com/office/powerpoint/2010/main" val="3772336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dirty="0">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4196772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8A287-0CDB-4783-AF17-00EA6C02B7E8}" type="datetimeFigureOut">
              <a:rPr lang="uk-UA" smtClean="0">
                <a:solidFill>
                  <a:prstClr val="black">
                    <a:tint val="75000"/>
                  </a:prstClr>
                </a:solidFill>
              </a:rPr>
              <a:pPr/>
              <a:t>23.10.2022</a:t>
            </a:fld>
            <a:endParaRPr lang="uk-UA" dirty="0">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dirty="0">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34A10-DF48-42DD-A1C1-584FF73A1E0B}"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10402567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Вертикальный свиток 1"/>
          <p:cNvSpPr/>
          <p:nvPr/>
        </p:nvSpPr>
        <p:spPr>
          <a:xfrm>
            <a:off x="4499992" y="485883"/>
            <a:ext cx="4464496" cy="4176236"/>
          </a:xfrm>
          <a:prstGeom prst="verticalScroll">
            <a:avLst/>
          </a:prstGeom>
          <a:solidFill>
            <a:srgbClr val="993300"/>
          </a:solidFill>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2400" b="1" dirty="0" smtClean="0">
                <a:latin typeface="Arial Black" pitchFamily="34" charset="0"/>
              </a:rPr>
              <a:t>Історико-</a:t>
            </a:r>
            <a:r>
              <a:rPr lang="ru-RU" sz="2400" b="1" dirty="0" err="1" smtClean="0">
                <a:latin typeface="Arial Black" pitchFamily="34" charset="0"/>
              </a:rPr>
              <a:t>мемуарна</a:t>
            </a:r>
            <a:r>
              <a:rPr lang="ru-RU" sz="2400" b="1" dirty="0" smtClean="0">
                <a:latin typeface="Arial Black" pitchFamily="34" charset="0"/>
              </a:rPr>
              <a:t> проза. Загальні відомості про козацькі літописи (Самовидця, </a:t>
            </a:r>
          </a:p>
          <a:p>
            <a:pPr algn="ctr"/>
            <a:r>
              <a:rPr lang="ru-RU" sz="2400" b="1" dirty="0" smtClean="0">
                <a:latin typeface="Arial Black" pitchFamily="34" charset="0"/>
              </a:rPr>
              <a:t>Г. Граб’янки, </a:t>
            </a:r>
          </a:p>
          <a:p>
            <a:pPr algn="ctr"/>
            <a:r>
              <a:rPr lang="ru-RU" sz="2400" b="1" dirty="0" smtClean="0">
                <a:latin typeface="Arial Black" pitchFamily="34" charset="0"/>
              </a:rPr>
              <a:t>С. </a:t>
            </a:r>
            <a:r>
              <a:rPr lang="ru-RU" sz="2400" b="1" dirty="0" err="1" smtClean="0">
                <a:latin typeface="Arial Black" pitchFamily="34" charset="0"/>
              </a:rPr>
              <a:t>Величка</a:t>
            </a:r>
            <a:r>
              <a:rPr lang="ru-RU" sz="2400" b="1" dirty="0" smtClean="0">
                <a:latin typeface="Arial Black" pitchFamily="34" charset="0"/>
              </a:rPr>
              <a:t>) та «Історію русів</a:t>
            </a:r>
            <a:r>
              <a:rPr lang="ru-RU" sz="2400" b="1" smtClean="0">
                <a:latin typeface="Arial Black" pitchFamily="34" charset="0"/>
              </a:rPr>
              <a:t>». </a:t>
            </a:r>
            <a:endParaRPr lang="ru-RU" sz="2400" b="1" dirty="0">
              <a:latin typeface="Arial Black"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60648"/>
            <a:ext cx="4392488" cy="6213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5384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116632"/>
            <a:ext cx="5112568" cy="6463308"/>
          </a:xfrm>
          <a:prstGeom prst="rect">
            <a:avLst/>
          </a:prstGeom>
          <a:solidFill>
            <a:srgbClr val="00FF99"/>
          </a:solidFill>
        </p:spPr>
        <p:txBody>
          <a:bodyPr wrap="square">
            <a:spAutoFit/>
          </a:bodyPr>
          <a:lstStyle/>
          <a:p>
            <a:pPr algn="just"/>
            <a:r>
              <a:rPr lang="ru-RU" b="1" dirty="0" smtClean="0"/>
              <a:t>У </a:t>
            </a:r>
            <a:r>
              <a:rPr lang="ru-RU" b="1" dirty="0" err="1" smtClean="0"/>
              <a:t>центрі</a:t>
            </a:r>
            <a:r>
              <a:rPr lang="ru-RU" b="1" dirty="0" smtClean="0"/>
              <a:t> </a:t>
            </a:r>
            <a:r>
              <a:rPr lang="ru-RU" b="1" dirty="0" err="1" smtClean="0"/>
              <a:t>уваги</a:t>
            </a:r>
            <a:r>
              <a:rPr lang="ru-RU" b="1" dirty="0" smtClean="0"/>
              <a:t> Г. </a:t>
            </a:r>
            <a:r>
              <a:rPr lang="ru-RU" b="1" dirty="0" err="1" smtClean="0"/>
              <a:t>Грабянки</a:t>
            </a:r>
            <a:r>
              <a:rPr lang="ru-RU" b="1" dirty="0" smtClean="0"/>
              <a:t> — постать </a:t>
            </a:r>
            <a:r>
              <a:rPr lang="ru-RU" b="1" dirty="0" err="1" smtClean="0"/>
              <a:t>історичного</a:t>
            </a:r>
            <a:r>
              <a:rPr lang="ru-RU" b="1" dirty="0" smtClean="0"/>
              <a:t> </a:t>
            </a:r>
            <a:r>
              <a:rPr lang="ru-RU" b="1" dirty="0" err="1" smtClean="0"/>
              <a:t>діяча</a:t>
            </a:r>
            <a:r>
              <a:rPr lang="ru-RU" b="1" dirty="0" smtClean="0"/>
              <a:t> </a:t>
            </a:r>
            <a:r>
              <a:rPr lang="ru-RU" b="1" dirty="0" err="1" smtClean="0"/>
              <a:t>гетьмана</a:t>
            </a:r>
            <a:r>
              <a:rPr lang="ru-RU" b="1" dirty="0" smtClean="0"/>
              <a:t> Б. Хмельницького. Автор </a:t>
            </a:r>
            <a:r>
              <a:rPr lang="ru-RU" b="1" dirty="0" err="1" smtClean="0"/>
              <a:t>ідеалізує</a:t>
            </a:r>
            <a:r>
              <a:rPr lang="ru-RU" b="1" dirty="0" smtClean="0"/>
              <a:t> його та </a:t>
            </a:r>
            <a:r>
              <a:rPr lang="ru-RU" b="1" dirty="0" err="1" smtClean="0"/>
              <a:t>зображує</a:t>
            </a:r>
            <a:r>
              <a:rPr lang="ru-RU" b="1" dirty="0" smtClean="0"/>
              <a:t> як </a:t>
            </a:r>
            <a:r>
              <a:rPr lang="ru-RU" b="1" dirty="0" err="1" smtClean="0"/>
              <a:t>патріота</a:t>
            </a:r>
            <a:r>
              <a:rPr lang="ru-RU" b="1" dirty="0" smtClean="0"/>
              <a:t> й </a:t>
            </a:r>
            <a:r>
              <a:rPr lang="ru-RU" b="1" dirty="0" err="1" smtClean="0"/>
              <a:t>визначного</a:t>
            </a:r>
            <a:r>
              <a:rPr lang="ru-RU" b="1" dirty="0" smtClean="0"/>
              <a:t> </a:t>
            </a:r>
            <a:r>
              <a:rPr lang="ru-RU" b="1" dirty="0" err="1" smtClean="0"/>
              <a:t>полководця</a:t>
            </a:r>
            <a:r>
              <a:rPr lang="ru-RU" b="1" dirty="0" smtClean="0"/>
              <a:t>. І хоч він </a:t>
            </a:r>
            <a:r>
              <a:rPr lang="ru-RU" b="1" dirty="0" err="1" smtClean="0"/>
              <a:t>розповідає</a:t>
            </a:r>
            <a:r>
              <a:rPr lang="ru-RU" b="1" dirty="0" smtClean="0"/>
              <a:t>, що виступ Б. Хмельницького був </a:t>
            </a:r>
            <a:r>
              <a:rPr lang="ru-RU" b="1" dirty="0" err="1" smtClean="0"/>
              <a:t>наслідком</a:t>
            </a:r>
            <a:r>
              <a:rPr lang="ru-RU" b="1" dirty="0" smtClean="0"/>
              <a:t> </a:t>
            </a:r>
            <a:r>
              <a:rPr lang="ru-RU" b="1" dirty="0" err="1" smtClean="0"/>
              <a:t>особистої</a:t>
            </a:r>
            <a:r>
              <a:rPr lang="ru-RU" b="1" dirty="0" smtClean="0"/>
              <a:t> </a:t>
            </a:r>
            <a:r>
              <a:rPr lang="ru-RU" b="1" dirty="0" err="1" smtClean="0"/>
              <a:t>образи</a:t>
            </a:r>
            <a:r>
              <a:rPr lang="ru-RU" b="1" dirty="0" smtClean="0"/>
              <a:t> (шляхтич </a:t>
            </a:r>
            <a:r>
              <a:rPr lang="ru-RU" b="1" dirty="0" err="1" smtClean="0"/>
              <a:t>Чаплинський</a:t>
            </a:r>
            <a:r>
              <a:rPr lang="ru-RU" b="1" dirty="0" smtClean="0"/>
              <a:t> забрав його </a:t>
            </a:r>
            <a:r>
              <a:rPr lang="ru-RU" b="1" dirty="0" err="1" smtClean="0"/>
              <a:t>маєток</a:t>
            </a:r>
            <a:r>
              <a:rPr lang="ru-RU" b="1" dirty="0" smtClean="0"/>
              <a:t>), </a:t>
            </a:r>
            <a:r>
              <a:rPr lang="ru-RU" b="1" dirty="0" err="1" smtClean="0"/>
              <a:t>проте</a:t>
            </a:r>
            <a:r>
              <a:rPr lang="ru-RU" b="1" dirty="0" smtClean="0"/>
              <a:t> автор </a:t>
            </a:r>
            <a:r>
              <a:rPr lang="ru-RU" b="1" dirty="0" err="1" smtClean="0"/>
              <a:t>неодноразово</a:t>
            </a:r>
            <a:r>
              <a:rPr lang="ru-RU" b="1" dirty="0" smtClean="0"/>
              <a:t> </a:t>
            </a:r>
            <a:r>
              <a:rPr lang="ru-RU" b="1" dirty="0" err="1" smtClean="0"/>
              <a:t>наголошує</a:t>
            </a:r>
            <a:r>
              <a:rPr lang="ru-RU" b="1" dirty="0" smtClean="0"/>
              <a:t>, що «</a:t>
            </a:r>
            <a:r>
              <a:rPr lang="ru-RU" b="1" dirty="0" err="1" smtClean="0"/>
              <a:t>Хмельницький</a:t>
            </a:r>
            <a:r>
              <a:rPr lang="ru-RU" b="1" dirty="0" smtClean="0"/>
              <a:t>… </a:t>
            </a:r>
            <a:r>
              <a:rPr lang="ru-RU" b="1" dirty="0" err="1" smtClean="0"/>
              <a:t>взявся</a:t>
            </a:r>
            <a:r>
              <a:rPr lang="ru-RU" b="1" dirty="0" smtClean="0"/>
              <a:t> за меч, </a:t>
            </a:r>
            <a:r>
              <a:rPr lang="ru-RU" b="1" dirty="0" err="1" smtClean="0"/>
              <a:t>боронячи</a:t>
            </a:r>
            <a:r>
              <a:rPr lang="ru-RU" b="1" dirty="0" smtClean="0"/>
              <a:t> </a:t>
            </a:r>
            <a:r>
              <a:rPr lang="ru-RU" b="1" dirty="0" err="1" smtClean="0"/>
              <a:t>Україну</a:t>
            </a:r>
            <a:r>
              <a:rPr lang="ru-RU" b="1" dirty="0" smtClean="0"/>
              <a:t> від </a:t>
            </a:r>
            <a:r>
              <a:rPr lang="ru-RU" b="1" dirty="0" err="1" smtClean="0"/>
              <a:t>тортур</a:t>
            </a:r>
            <a:r>
              <a:rPr lang="ru-RU" b="1" dirty="0" smtClean="0"/>
              <a:t> та </a:t>
            </a:r>
            <a:r>
              <a:rPr lang="ru-RU" b="1" dirty="0" err="1" smtClean="0"/>
              <a:t>принижень</a:t>
            </a:r>
            <a:r>
              <a:rPr lang="ru-RU" b="1" dirty="0" smtClean="0"/>
              <a:t>, людей </a:t>
            </a:r>
            <a:r>
              <a:rPr lang="ru-RU" b="1" dirty="0" err="1" smtClean="0"/>
              <a:t>невинних</a:t>
            </a:r>
            <a:r>
              <a:rPr lang="ru-RU" b="1" dirty="0" smtClean="0"/>
              <a:t> від </a:t>
            </a:r>
            <a:r>
              <a:rPr lang="ru-RU" b="1" dirty="0" err="1" smtClean="0"/>
              <a:t>неволі</a:t>
            </a:r>
            <a:r>
              <a:rPr lang="ru-RU" b="1" dirty="0" smtClean="0"/>
              <a:t> та повинностей, та свою </a:t>
            </a:r>
            <a:r>
              <a:rPr lang="ru-RU" b="1" dirty="0" err="1" smtClean="0"/>
              <a:t>невинність</a:t>
            </a:r>
            <a:r>
              <a:rPr lang="ru-RU" b="1" dirty="0" smtClean="0"/>
              <a:t> </a:t>
            </a:r>
            <a:r>
              <a:rPr lang="ru-RU" b="1" dirty="0" err="1" smtClean="0"/>
              <a:t>доводячи</a:t>
            </a:r>
            <a:r>
              <a:rPr lang="ru-RU" b="1" dirty="0" smtClean="0"/>
              <a:t>». </a:t>
            </a:r>
            <a:r>
              <a:rPr lang="ru-RU" b="1" dirty="0" err="1" smtClean="0"/>
              <a:t>Таким</a:t>
            </a:r>
            <a:r>
              <a:rPr lang="ru-RU" b="1" dirty="0" smtClean="0"/>
              <a:t> чином, він </a:t>
            </a:r>
            <a:r>
              <a:rPr lang="ru-RU" b="1" dirty="0" err="1" smtClean="0"/>
              <a:t>узагальнює</a:t>
            </a:r>
            <a:r>
              <a:rPr lang="ru-RU" b="1" dirty="0" smtClean="0"/>
              <a:t> причини </a:t>
            </a:r>
            <a:r>
              <a:rPr lang="ru-RU" b="1" dirty="0" err="1" smtClean="0"/>
              <a:t>розгортання</a:t>
            </a:r>
            <a:r>
              <a:rPr lang="ru-RU" b="1" dirty="0" smtClean="0"/>
              <a:t> </a:t>
            </a:r>
            <a:r>
              <a:rPr lang="ru-RU" b="1" dirty="0" err="1" smtClean="0"/>
              <a:t>Визвольної</a:t>
            </a:r>
            <a:r>
              <a:rPr lang="ru-RU" b="1" dirty="0" smtClean="0"/>
              <a:t>  війни 1648–1654 </a:t>
            </a:r>
            <a:r>
              <a:rPr lang="ru-RU" b="1" dirty="0" err="1" smtClean="0"/>
              <a:t>рр</a:t>
            </a:r>
            <a:r>
              <a:rPr lang="ru-RU" b="1" dirty="0" smtClean="0"/>
              <a:t>. Б. </a:t>
            </a:r>
            <a:r>
              <a:rPr lang="ru-RU" b="1" dirty="0" err="1" smtClean="0"/>
              <a:t>Хмельницький</a:t>
            </a:r>
            <a:r>
              <a:rPr lang="ru-RU" b="1" dirty="0" smtClean="0"/>
              <a:t> </a:t>
            </a:r>
            <a:r>
              <a:rPr lang="ru-RU" b="1" dirty="0" err="1" smtClean="0"/>
              <a:t>постає</a:t>
            </a:r>
            <a:r>
              <a:rPr lang="ru-RU" b="1" dirty="0" smtClean="0"/>
              <a:t> у творі як герой  і національний </a:t>
            </a:r>
            <a:r>
              <a:rPr lang="ru-RU" b="1" dirty="0" err="1" smtClean="0"/>
              <a:t>лідер</a:t>
            </a:r>
            <a:r>
              <a:rPr lang="ru-RU" b="1" dirty="0" smtClean="0"/>
              <a:t>. Автор не </a:t>
            </a:r>
            <a:r>
              <a:rPr lang="ru-RU" b="1" dirty="0" err="1" smtClean="0"/>
              <a:t>шкодує</a:t>
            </a:r>
            <a:r>
              <a:rPr lang="ru-RU" b="1" dirty="0" smtClean="0"/>
              <a:t> </a:t>
            </a:r>
            <a:r>
              <a:rPr lang="ru-RU" b="1" dirty="0" err="1" smtClean="0"/>
              <a:t>барв</a:t>
            </a:r>
            <a:r>
              <a:rPr lang="ru-RU" b="1" dirty="0" smtClean="0"/>
              <a:t>: «це була людина </a:t>
            </a:r>
            <a:r>
              <a:rPr lang="ru-RU" b="1" dirty="0" err="1" smtClean="0"/>
              <a:t>воістину</a:t>
            </a:r>
            <a:r>
              <a:rPr lang="ru-RU" b="1" dirty="0" smtClean="0"/>
              <a:t> </a:t>
            </a:r>
            <a:r>
              <a:rPr lang="ru-RU" b="1" dirty="0" err="1" smtClean="0"/>
              <a:t>варта</a:t>
            </a:r>
            <a:r>
              <a:rPr lang="ru-RU" b="1" dirty="0" smtClean="0"/>
              <a:t> </a:t>
            </a:r>
            <a:r>
              <a:rPr lang="ru-RU" b="1" dirty="0" err="1" smtClean="0"/>
              <a:t>звання</a:t>
            </a:r>
            <a:r>
              <a:rPr lang="ru-RU" b="1" dirty="0" smtClean="0"/>
              <a:t> </a:t>
            </a:r>
            <a:r>
              <a:rPr lang="ru-RU" b="1" dirty="0" err="1" smtClean="0"/>
              <a:t>гетьмана</a:t>
            </a:r>
            <a:r>
              <a:rPr lang="ru-RU" b="1" dirty="0" smtClean="0"/>
              <a:t>», він — «</a:t>
            </a:r>
            <a:r>
              <a:rPr lang="ru-RU" b="1" dirty="0" err="1" smtClean="0"/>
              <a:t>славетний</a:t>
            </a:r>
            <a:r>
              <a:rPr lang="ru-RU" b="1" dirty="0" smtClean="0"/>
              <a:t> вождь», «син </a:t>
            </a:r>
            <a:r>
              <a:rPr lang="ru-RU" b="1" dirty="0" err="1" smtClean="0"/>
              <a:t>православ’я</a:t>
            </a:r>
            <a:r>
              <a:rPr lang="ru-RU" b="1" dirty="0" smtClean="0"/>
              <a:t>», з «</a:t>
            </a:r>
            <a:r>
              <a:rPr lang="ru-RU" b="1" dirty="0" err="1" smtClean="0"/>
              <a:t>болем</a:t>
            </a:r>
            <a:r>
              <a:rPr lang="ru-RU" b="1" dirty="0" smtClean="0"/>
              <a:t> у </a:t>
            </a:r>
            <a:r>
              <a:rPr lang="ru-RU" b="1" dirty="0" err="1" smtClean="0"/>
              <a:t>серці</a:t>
            </a:r>
            <a:r>
              <a:rPr lang="ru-RU" b="1" dirty="0" smtClean="0"/>
              <a:t> </a:t>
            </a:r>
            <a:r>
              <a:rPr lang="ru-RU" b="1" dirty="0" err="1" smtClean="0"/>
              <a:t>стежив</a:t>
            </a:r>
            <a:r>
              <a:rPr lang="ru-RU" b="1" dirty="0" smtClean="0"/>
              <a:t> за </a:t>
            </a:r>
            <a:r>
              <a:rPr lang="ru-RU" b="1" dirty="0" err="1" smtClean="0"/>
              <a:t>подіями</a:t>
            </a:r>
            <a:r>
              <a:rPr lang="ru-RU" b="1" dirty="0" smtClean="0"/>
              <a:t>», </a:t>
            </a:r>
            <a:r>
              <a:rPr lang="ru-RU" b="1" dirty="0" err="1" smtClean="0"/>
              <a:t>народ</a:t>
            </a:r>
            <a:r>
              <a:rPr lang="ru-RU" b="1" dirty="0" smtClean="0"/>
              <a:t> його «радісно </a:t>
            </a:r>
            <a:r>
              <a:rPr lang="ru-RU" b="1" dirty="0" err="1" smtClean="0"/>
              <a:t>вітав</a:t>
            </a:r>
            <a:r>
              <a:rPr lang="ru-RU" b="1" dirty="0" smtClean="0"/>
              <a:t> як </a:t>
            </a:r>
            <a:r>
              <a:rPr lang="ru-RU" b="1" dirty="0" err="1" smtClean="0"/>
              <a:t>Господнього</a:t>
            </a:r>
            <a:r>
              <a:rPr lang="ru-RU" b="1" dirty="0" smtClean="0"/>
              <a:t> </a:t>
            </a:r>
            <a:r>
              <a:rPr lang="ru-RU" b="1" dirty="0" err="1" smtClean="0"/>
              <a:t>визволителя</a:t>
            </a:r>
            <a:r>
              <a:rPr lang="ru-RU" b="1" dirty="0" smtClean="0"/>
              <a:t>», «люди  </a:t>
            </a:r>
            <a:r>
              <a:rPr lang="ru-RU" b="1" dirty="0" err="1" smtClean="0"/>
              <a:t>руські</a:t>
            </a:r>
            <a:r>
              <a:rPr lang="ru-RU" b="1" dirty="0" smtClean="0"/>
              <a:t> </a:t>
            </a:r>
            <a:r>
              <a:rPr lang="ru-RU" b="1" dirty="0" err="1" smtClean="0"/>
              <a:t>вітали</a:t>
            </a:r>
            <a:r>
              <a:rPr lang="ru-RU" b="1" dirty="0" smtClean="0"/>
              <a:t> його і </a:t>
            </a:r>
            <a:r>
              <a:rPr lang="ru-RU" b="1" dirty="0" err="1" smtClean="0"/>
              <a:t>виходили</a:t>
            </a:r>
            <a:r>
              <a:rPr lang="ru-RU" b="1" dirty="0" smtClean="0"/>
              <a:t> </a:t>
            </a:r>
            <a:r>
              <a:rPr lang="ru-RU" b="1" dirty="0" err="1" smtClean="0"/>
              <a:t>стрічати</a:t>
            </a:r>
            <a:r>
              <a:rPr lang="ru-RU" b="1" dirty="0" smtClean="0"/>
              <a:t>, радісно </a:t>
            </a:r>
            <a:r>
              <a:rPr lang="ru-RU" b="1" dirty="0" err="1" smtClean="0"/>
              <a:t>називаючи</a:t>
            </a:r>
            <a:r>
              <a:rPr lang="ru-RU" b="1" dirty="0" smtClean="0"/>
              <a:t>  </a:t>
            </a:r>
            <a:r>
              <a:rPr lang="ru-RU" b="1" dirty="0" err="1" smtClean="0"/>
              <a:t>переможцем</a:t>
            </a:r>
            <a:r>
              <a:rPr lang="ru-RU" b="1" dirty="0" smtClean="0"/>
              <a:t> </a:t>
            </a:r>
            <a:r>
              <a:rPr lang="ru-RU" b="1" dirty="0" err="1" smtClean="0"/>
              <a:t>ляхів</a:t>
            </a:r>
            <a:r>
              <a:rPr lang="ru-RU" b="1" dirty="0" smtClean="0"/>
              <a:t> та </a:t>
            </a:r>
            <a:r>
              <a:rPr lang="ru-RU" b="1" dirty="0" err="1" smtClean="0"/>
              <a:t>визволителем</a:t>
            </a:r>
            <a:r>
              <a:rPr lang="ru-RU" b="1" dirty="0" smtClean="0"/>
              <a:t> України з-під </a:t>
            </a:r>
            <a:r>
              <a:rPr lang="ru-RU" b="1" dirty="0" err="1" smtClean="0"/>
              <a:t>шляхетської</a:t>
            </a:r>
            <a:r>
              <a:rPr lang="ru-RU" b="1" dirty="0" smtClean="0"/>
              <a:t> </a:t>
            </a:r>
            <a:r>
              <a:rPr lang="ru-RU" b="1" dirty="0" err="1" smtClean="0"/>
              <a:t>неволі</a:t>
            </a:r>
            <a:r>
              <a:rPr lang="ru-RU" b="1" dirty="0" smtClean="0"/>
              <a:t>», </a:t>
            </a:r>
            <a:r>
              <a:rPr lang="ru-RU" b="1" dirty="0" err="1" smtClean="0"/>
              <a:t>Хмельницький</a:t>
            </a:r>
            <a:r>
              <a:rPr lang="ru-RU" b="1" dirty="0" smtClean="0"/>
              <a:t> </a:t>
            </a:r>
            <a:r>
              <a:rPr lang="ru-RU" b="1" dirty="0" err="1" smtClean="0"/>
              <a:t>дбає</a:t>
            </a:r>
            <a:r>
              <a:rPr lang="ru-RU" b="1" dirty="0" smtClean="0"/>
              <a:t> «про </a:t>
            </a:r>
            <a:r>
              <a:rPr lang="ru-RU" b="1" dirty="0" err="1" smtClean="0"/>
              <a:t>добробут</a:t>
            </a:r>
            <a:r>
              <a:rPr lang="ru-RU" b="1" dirty="0" smtClean="0"/>
              <a:t> та </a:t>
            </a:r>
            <a:r>
              <a:rPr lang="ru-RU" b="1" dirty="0" err="1" smtClean="0"/>
              <a:t>цілісність</a:t>
            </a:r>
            <a:r>
              <a:rPr lang="ru-RU" b="1" dirty="0" smtClean="0"/>
              <a:t>  України».</a:t>
            </a:r>
            <a:endParaRPr lang="ru-RU" b="1"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22360"/>
            <a:ext cx="2362324" cy="346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508104" y="3786307"/>
            <a:ext cx="3514452" cy="286232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b="1" dirty="0" smtClean="0">
                <a:latin typeface="Arial Black" pitchFamily="34" charset="0"/>
              </a:rPr>
              <a:t>Твір написано </a:t>
            </a:r>
            <a:r>
              <a:rPr lang="ru-RU" b="1" dirty="0" err="1" smtClean="0">
                <a:latin typeface="Arial Black" pitchFamily="34" charset="0"/>
              </a:rPr>
              <a:t>церковнослов’янською</a:t>
            </a:r>
            <a:r>
              <a:rPr lang="ru-RU" b="1" dirty="0" smtClean="0">
                <a:latin typeface="Arial Black" pitchFamily="34" charset="0"/>
              </a:rPr>
              <a:t> мовою із </a:t>
            </a:r>
            <a:r>
              <a:rPr lang="ru-RU" b="1" dirty="0" err="1" smtClean="0">
                <a:latin typeface="Arial Black" pitchFamily="34" charset="0"/>
              </a:rPr>
              <a:t>вкрапленнями</a:t>
            </a:r>
            <a:r>
              <a:rPr lang="ru-RU" b="1" dirty="0" smtClean="0">
                <a:latin typeface="Arial Black" pitchFamily="34" charset="0"/>
              </a:rPr>
              <a:t> народних слів. Літопис є </a:t>
            </a:r>
            <a:r>
              <a:rPr lang="ru-RU" b="1" dirty="0" err="1" smtClean="0">
                <a:latin typeface="Arial Black" pitchFamily="34" charset="0"/>
              </a:rPr>
              <a:t>яскравим</a:t>
            </a:r>
            <a:r>
              <a:rPr lang="ru-RU" b="1" dirty="0" smtClean="0">
                <a:latin typeface="Arial Black" pitchFamily="34" charset="0"/>
              </a:rPr>
              <a:t> </a:t>
            </a:r>
            <a:r>
              <a:rPr lang="ru-RU" b="1" dirty="0" err="1" smtClean="0">
                <a:latin typeface="Arial Black" pitchFamily="34" charset="0"/>
              </a:rPr>
              <a:t>зразком</a:t>
            </a:r>
            <a:r>
              <a:rPr lang="ru-RU" b="1" dirty="0" smtClean="0">
                <a:latin typeface="Arial Black" pitchFamily="34" charset="0"/>
              </a:rPr>
              <a:t> </a:t>
            </a:r>
            <a:r>
              <a:rPr lang="ru-RU" b="1" dirty="0" err="1" smtClean="0">
                <a:latin typeface="Arial Black" pitchFamily="34" charset="0"/>
              </a:rPr>
              <a:t>барокової</a:t>
            </a:r>
            <a:r>
              <a:rPr lang="ru-RU" b="1" dirty="0" smtClean="0">
                <a:latin typeface="Arial Black" pitchFamily="34" charset="0"/>
              </a:rPr>
              <a:t> літератури. </a:t>
            </a:r>
          </a:p>
          <a:p>
            <a:pPr algn="ctr"/>
            <a:r>
              <a:rPr lang="ru-RU" b="1" dirty="0" smtClean="0">
                <a:latin typeface="Arial Black" pitchFamily="34" charset="0"/>
              </a:rPr>
              <a:t>Для нього </a:t>
            </a:r>
            <a:r>
              <a:rPr lang="ru-RU" b="1" dirty="0" err="1" smtClean="0">
                <a:latin typeface="Arial Black" pitchFamily="34" charset="0"/>
              </a:rPr>
              <a:t>характерне</a:t>
            </a:r>
            <a:r>
              <a:rPr lang="ru-RU" b="1" dirty="0" smtClean="0">
                <a:latin typeface="Arial Black" pitchFamily="34" charset="0"/>
              </a:rPr>
              <a:t> використання </a:t>
            </a:r>
            <a:r>
              <a:rPr lang="ru-RU" b="1" dirty="0" err="1" smtClean="0">
                <a:latin typeface="Arial Black" pitchFamily="34" charset="0"/>
              </a:rPr>
              <a:t>прийому</a:t>
            </a:r>
            <a:r>
              <a:rPr lang="ru-RU" b="1" dirty="0" smtClean="0">
                <a:latin typeface="Arial Black" pitchFamily="34" charset="0"/>
              </a:rPr>
              <a:t> контрасту, </a:t>
            </a:r>
            <a:r>
              <a:rPr lang="ru-RU" b="1" dirty="0" err="1" smtClean="0">
                <a:latin typeface="Arial Black" pitchFamily="34" charset="0"/>
              </a:rPr>
              <a:t>символів</a:t>
            </a:r>
            <a:r>
              <a:rPr lang="ru-RU" b="1" dirty="0" smtClean="0">
                <a:latin typeface="Arial Black" pitchFamily="34" charset="0"/>
              </a:rPr>
              <a:t>, метафор, </a:t>
            </a:r>
            <a:r>
              <a:rPr lang="ru-RU" b="1" dirty="0" err="1" smtClean="0">
                <a:latin typeface="Arial Black" pitchFamily="34" charset="0"/>
              </a:rPr>
              <a:t>епітетів</a:t>
            </a:r>
            <a:endParaRPr lang="ru-RU" b="1" dirty="0">
              <a:latin typeface="Arial Black" pitchFamily="34" charset="0"/>
            </a:endParaRPr>
          </a:p>
        </p:txBody>
      </p:sp>
    </p:spTree>
    <p:extLst>
      <p:ext uri="{BB962C8B-B14F-4D97-AF65-F5344CB8AC3E}">
        <p14:creationId xmlns:p14="http://schemas.microsoft.com/office/powerpoint/2010/main" val="1665498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09727" y="5013176"/>
            <a:ext cx="8822214" cy="1368152"/>
          </a:xfrm>
          <a:prstGeom prst="rect">
            <a:avLst/>
          </a:prstGeom>
          <a:solidFill>
            <a:srgbClr val="00FF99"/>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ru-RU" sz="2000" b="1" dirty="0">
                <a:solidFill>
                  <a:schemeClr val="tx1"/>
                </a:solidFill>
                <a:latin typeface="Arial Black" pitchFamily="34" charset="0"/>
                <a:cs typeface="Times New Roman" pitchFamily="18" charset="0"/>
              </a:rPr>
              <a:t>Головними героями літопису поруч з </a:t>
            </a:r>
            <a:r>
              <a:rPr lang="ru-RU" sz="2000" b="1" dirty="0" err="1">
                <a:solidFill>
                  <a:schemeClr val="tx1"/>
                </a:solidFill>
                <a:latin typeface="Arial Black" pitchFamily="34" charset="0"/>
                <a:cs typeface="Times New Roman" pitchFamily="18" charset="0"/>
              </a:rPr>
              <a:t>Хмельницьким</a:t>
            </a:r>
            <a:r>
              <a:rPr lang="ru-RU" sz="2000" b="1" dirty="0">
                <a:solidFill>
                  <a:schemeClr val="tx1"/>
                </a:solidFill>
                <a:latin typeface="Arial Black" pitchFamily="34" charset="0"/>
                <a:cs typeface="Times New Roman" pitchFamily="18" charset="0"/>
              </a:rPr>
              <a:t> і </a:t>
            </a:r>
            <a:r>
              <a:rPr lang="ru-RU" sz="2000" b="1" dirty="0" err="1" smtClean="0">
                <a:solidFill>
                  <a:schemeClr val="tx1"/>
                </a:solidFill>
                <a:latin typeface="Arial Black" pitchFamily="34" charset="0"/>
                <a:cs typeface="Times New Roman" pitchFamily="18" charset="0"/>
              </a:rPr>
              <a:t>простими</a:t>
            </a:r>
            <a:r>
              <a:rPr lang="ru-RU" sz="2000" b="1" dirty="0">
                <a:solidFill>
                  <a:schemeClr val="tx1"/>
                </a:solidFill>
                <a:latin typeface="Arial Black" pitchFamily="34" charset="0"/>
                <a:cs typeface="Times New Roman" pitchFamily="18" charset="0"/>
              </a:rPr>
              <a:t> </a:t>
            </a:r>
            <a:r>
              <a:rPr lang="ru-RU" sz="2000" b="1" dirty="0" err="1" smtClean="0">
                <a:solidFill>
                  <a:schemeClr val="tx1"/>
                </a:solidFill>
                <a:latin typeface="Arial Black" pitchFamily="34" charset="0"/>
                <a:cs typeface="Times New Roman" pitchFamily="18" charset="0"/>
              </a:rPr>
              <a:t>козаками</a:t>
            </a:r>
            <a:r>
              <a:rPr lang="ru-RU" sz="2000" b="1" dirty="0" smtClean="0">
                <a:solidFill>
                  <a:schemeClr val="tx1"/>
                </a:solidFill>
                <a:latin typeface="Arial Black" pitchFamily="34" charset="0"/>
                <a:cs typeface="Times New Roman" pitchFamily="18" charset="0"/>
              </a:rPr>
              <a:t> </a:t>
            </a:r>
            <a:r>
              <a:rPr lang="ru-RU" sz="2000" b="1" dirty="0" err="1">
                <a:solidFill>
                  <a:schemeClr val="tx1"/>
                </a:solidFill>
                <a:latin typeface="Arial Black" pitchFamily="34" charset="0"/>
                <a:cs typeface="Times New Roman" pitchFamily="18" charset="0"/>
              </a:rPr>
              <a:t>стають</a:t>
            </a:r>
            <a:r>
              <a:rPr lang="ru-RU" sz="2000" b="1" dirty="0">
                <a:solidFill>
                  <a:schemeClr val="tx1"/>
                </a:solidFill>
                <a:latin typeface="Arial Black" pitchFamily="34" charset="0"/>
                <a:cs typeface="Times New Roman" pitchFamily="18" charset="0"/>
              </a:rPr>
              <a:t> </a:t>
            </a:r>
            <a:r>
              <a:rPr lang="ru-RU" sz="2000" b="1" dirty="0" err="1">
                <a:solidFill>
                  <a:schemeClr val="tx1"/>
                </a:solidFill>
                <a:latin typeface="Arial Black" pitchFamily="34" charset="0"/>
                <a:cs typeface="Times New Roman" pitchFamily="18" charset="0"/>
              </a:rPr>
              <a:t>хоробрі</a:t>
            </a:r>
            <a:r>
              <a:rPr lang="ru-RU" sz="2000" b="1" dirty="0">
                <a:solidFill>
                  <a:schemeClr val="tx1"/>
                </a:solidFill>
                <a:latin typeface="Arial Black" pitchFamily="34" charset="0"/>
                <a:cs typeface="Times New Roman" pitchFamily="18" charset="0"/>
              </a:rPr>
              <a:t> ватажки </a:t>
            </a:r>
            <a:r>
              <a:rPr lang="ru-RU" sz="2000" b="1" dirty="0" err="1">
                <a:solidFill>
                  <a:schemeClr val="tx1"/>
                </a:solidFill>
                <a:latin typeface="Arial Black" pitchFamily="34" charset="0"/>
                <a:cs typeface="Times New Roman" pitchFamily="18" charset="0"/>
              </a:rPr>
              <a:t>козацького</a:t>
            </a:r>
            <a:r>
              <a:rPr lang="ru-RU" sz="2000" b="1" dirty="0">
                <a:solidFill>
                  <a:schemeClr val="tx1"/>
                </a:solidFill>
                <a:latin typeface="Arial Black" pitchFamily="34" charset="0"/>
                <a:cs typeface="Times New Roman" pitchFamily="18" charset="0"/>
              </a:rPr>
              <a:t> </a:t>
            </a:r>
            <a:r>
              <a:rPr lang="ru-RU" sz="2000" b="1" dirty="0" err="1">
                <a:solidFill>
                  <a:schemeClr val="tx1"/>
                </a:solidFill>
                <a:latin typeface="Arial Black" pitchFamily="34" charset="0"/>
                <a:cs typeface="Times New Roman" pitchFamily="18" charset="0"/>
              </a:rPr>
              <a:t>війська</a:t>
            </a:r>
            <a:r>
              <a:rPr lang="ru-RU" sz="2000" b="1" dirty="0">
                <a:solidFill>
                  <a:schemeClr val="tx1"/>
                </a:solidFill>
                <a:latin typeface="Arial Black" pitchFamily="34" charset="0"/>
                <a:cs typeface="Times New Roman" pitchFamily="18" charset="0"/>
              </a:rPr>
              <a:t> </a:t>
            </a:r>
            <a:r>
              <a:rPr lang="ru-RU" sz="2000" b="1" dirty="0" smtClean="0">
                <a:solidFill>
                  <a:schemeClr val="tx1"/>
                </a:solidFill>
                <a:latin typeface="Arial Black" pitchFamily="34" charset="0"/>
                <a:cs typeface="Times New Roman" pitchFamily="18" charset="0"/>
              </a:rPr>
              <a:t>Іван </a:t>
            </a:r>
            <a:r>
              <a:rPr lang="ru-RU" sz="2000" b="1" dirty="0" err="1" smtClean="0">
                <a:solidFill>
                  <a:schemeClr val="tx1"/>
                </a:solidFill>
                <a:latin typeface="Arial Black" pitchFamily="34" charset="0"/>
                <a:cs typeface="Times New Roman" pitchFamily="18" charset="0"/>
              </a:rPr>
              <a:t>Богун</a:t>
            </a:r>
            <a:r>
              <a:rPr lang="ru-RU" sz="2000" b="1" dirty="0" smtClean="0">
                <a:solidFill>
                  <a:schemeClr val="tx1"/>
                </a:solidFill>
                <a:latin typeface="Arial Black" pitchFamily="34" charset="0"/>
                <a:cs typeface="Times New Roman" pitchFamily="18" charset="0"/>
              </a:rPr>
              <a:t>, Максим </a:t>
            </a:r>
            <a:r>
              <a:rPr lang="ru-RU" sz="2000" b="1" dirty="0" err="1" smtClean="0">
                <a:solidFill>
                  <a:schemeClr val="tx1"/>
                </a:solidFill>
                <a:latin typeface="Arial Black" pitchFamily="34" charset="0"/>
                <a:cs typeface="Times New Roman" pitchFamily="18" charset="0"/>
              </a:rPr>
              <a:t>Кривоніс</a:t>
            </a:r>
            <a:r>
              <a:rPr lang="ru-RU" sz="2000" b="1" dirty="0" smtClean="0">
                <a:solidFill>
                  <a:schemeClr val="tx1"/>
                </a:solidFill>
                <a:latin typeface="Arial Black" pitchFamily="34" charset="0"/>
                <a:cs typeface="Times New Roman" pitchFamily="18" charset="0"/>
              </a:rPr>
              <a:t> та </a:t>
            </a:r>
            <a:r>
              <a:rPr lang="ru-RU" sz="2000" b="1" dirty="0" err="1" smtClean="0">
                <a:solidFill>
                  <a:schemeClr val="tx1"/>
                </a:solidFill>
                <a:latin typeface="Arial Black" pitchFamily="34" charset="0"/>
                <a:cs typeface="Times New Roman" pitchFamily="18" charset="0"/>
              </a:rPr>
              <a:t>ін</a:t>
            </a:r>
            <a:r>
              <a:rPr lang="ru-RU" sz="2000" b="1" dirty="0" smtClean="0">
                <a:solidFill>
                  <a:schemeClr val="tx1"/>
                </a:solidFill>
                <a:latin typeface="Arial Black" pitchFamily="34" charset="0"/>
                <a:cs typeface="Times New Roman" pitchFamily="18" charset="0"/>
              </a:rPr>
              <a:t>.</a:t>
            </a:r>
            <a:endParaRPr lang="ru-RU" sz="2000" b="1" dirty="0">
              <a:solidFill>
                <a:schemeClr val="tx1"/>
              </a:solidFill>
              <a:latin typeface="Arial Black" pitchFamily="34" charset="0"/>
              <a:cs typeface="Times New Roman" pitchFamily="18" charset="0"/>
            </a:endParaRPr>
          </a:p>
        </p:txBody>
      </p:sp>
      <p:pic>
        <p:nvPicPr>
          <p:cNvPr id="9218" name="Picture 2"/>
          <p:cNvPicPr>
            <a:picLocks noChangeAspect="1" noChangeArrowheads="1"/>
          </p:cNvPicPr>
          <p:nvPr/>
        </p:nvPicPr>
        <p:blipFill>
          <a:blip r:embed="rId3" cstate="print"/>
          <a:srcRect/>
          <a:stretch>
            <a:fillRect/>
          </a:stretch>
        </p:blipFill>
        <p:spPr bwMode="auto">
          <a:xfrm>
            <a:off x="4720834" y="159343"/>
            <a:ext cx="3380780" cy="4759019"/>
          </a:xfrm>
          <a:prstGeom prst="rect">
            <a:avLst/>
          </a:prstGeom>
          <a:noFill/>
          <a:ln w="9525">
            <a:noFill/>
            <a:miter lim="800000"/>
            <a:headEnd/>
            <a:tailEnd/>
          </a:ln>
          <a:effectLst/>
        </p:spPr>
      </p:pic>
      <p:pic>
        <p:nvPicPr>
          <p:cNvPr id="9219" name="Picture 3"/>
          <p:cNvPicPr>
            <a:picLocks noChangeAspect="1" noChangeArrowheads="1"/>
          </p:cNvPicPr>
          <p:nvPr/>
        </p:nvPicPr>
        <p:blipFill>
          <a:blip r:embed="rId4" cstate="print"/>
          <a:srcRect/>
          <a:stretch>
            <a:fillRect/>
          </a:stretch>
        </p:blipFill>
        <p:spPr bwMode="auto">
          <a:xfrm>
            <a:off x="944573" y="205130"/>
            <a:ext cx="3434049" cy="4713232"/>
          </a:xfrm>
          <a:prstGeom prst="rect">
            <a:avLst/>
          </a:prstGeom>
          <a:noFill/>
          <a:ln w="9525">
            <a:noFill/>
            <a:miter lim="800000"/>
            <a:headEnd/>
            <a:tailEnd/>
          </a:ln>
          <a:effectLst/>
        </p:spPr>
      </p:pic>
      <p:sp>
        <p:nvSpPr>
          <p:cNvPr id="6" name="Прямоугольник 5"/>
          <p:cNvSpPr/>
          <p:nvPr/>
        </p:nvSpPr>
        <p:spPr>
          <a:xfrm>
            <a:off x="5896696" y="4413658"/>
            <a:ext cx="3102410" cy="4606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uk-UA" b="1" dirty="0">
                <a:solidFill>
                  <a:prstClr val="black"/>
                </a:solidFill>
                <a:latin typeface="Arial Black" pitchFamily="34" charset="0"/>
              </a:rPr>
              <a:t>Іван Богун</a:t>
            </a:r>
          </a:p>
        </p:txBody>
      </p:sp>
      <p:sp>
        <p:nvSpPr>
          <p:cNvPr id="7" name="Прямоугольник 6"/>
          <p:cNvSpPr/>
          <p:nvPr/>
        </p:nvSpPr>
        <p:spPr>
          <a:xfrm>
            <a:off x="203945" y="4318248"/>
            <a:ext cx="3286148" cy="56977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uk-UA" b="1" dirty="0">
                <a:solidFill>
                  <a:prstClr val="black"/>
                </a:solidFill>
                <a:latin typeface="Arial Black" pitchFamily="34" charset="0"/>
              </a:rPr>
              <a:t>Максим Кривоніс</a:t>
            </a:r>
          </a:p>
        </p:txBody>
      </p:sp>
    </p:spTree>
    <p:extLst>
      <p:ext uri="{BB962C8B-B14F-4D97-AF65-F5344CB8AC3E}">
        <p14:creationId xmlns:p14="http://schemas.microsoft.com/office/powerpoint/2010/main" val="98258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ppt_x"/>
                                          </p:val>
                                        </p:tav>
                                        <p:tav tm="100000">
                                          <p:val>
                                            <p:strVal val="#ppt_x"/>
                                          </p:val>
                                        </p:tav>
                                      </p:tavLst>
                                    </p:anim>
                                    <p:anim calcmode="lin" valueType="num">
                                      <p:cBhvr additive="base">
                                        <p:cTn id="8" dur="500" fill="hold"/>
                                        <p:tgtEl>
                                          <p:spTgt spid="92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000" fill="hold"/>
                                        <p:tgtEl>
                                          <p:spTgt spid="7"/>
                                        </p:tgtEl>
                                        <p:attrNameLst>
                                          <p:attrName>ppt_x</p:attrName>
                                        </p:attrNameLst>
                                      </p:cBhvr>
                                      <p:tavLst>
                                        <p:tav tm="0">
                                          <p:val>
                                            <p:strVal val="0-#ppt_w/2"/>
                                          </p:val>
                                        </p:tav>
                                        <p:tav tm="100000">
                                          <p:val>
                                            <p:strVal val="#ppt_x"/>
                                          </p:val>
                                        </p:tav>
                                      </p:tavLst>
                                    </p:anim>
                                    <p:anim calcmode="lin" valueType="num">
                                      <p:cBhvr additive="base">
                                        <p:cTn id="13"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188640"/>
            <a:ext cx="4104456" cy="4801314"/>
          </a:xfrm>
          <a:prstGeom prst="rect">
            <a:avLst/>
          </a:prstGeom>
          <a:solidFill>
            <a:srgbClr val="00FF99"/>
          </a:solidFill>
        </p:spPr>
        <p:txBody>
          <a:bodyPr wrap="square">
            <a:spAutoFit/>
          </a:bodyPr>
          <a:lstStyle/>
          <a:p>
            <a:pPr algn="just"/>
            <a:r>
              <a:rPr lang="ru-RU" b="1" dirty="0" smtClean="0">
                <a:latin typeface="Arial Black" pitchFamily="34" charset="0"/>
              </a:rPr>
              <a:t>За жанром </a:t>
            </a:r>
            <a:r>
              <a:rPr lang="ru-RU" b="1" dirty="0" err="1" smtClean="0">
                <a:latin typeface="Arial Black" pitchFamily="34" charset="0"/>
              </a:rPr>
              <a:t>літопис</a:t>
            </a:r>
            <a:r>
              <a:rPr lang="ru-RU" b="1" dirty="0" smtClean="0">
                <a:latin typeface="Arial Black" pitchFamily="34" charset="0"/>
              </a:rPr>
              <a:t> дуже близький до жанру давньоруської повісті, твір </a:t>
            </a:r>
            <a:r>
              <a:rPr lang="ru-RU" b="1" dirty="0" err="1" smtClean="0">
                <a:latin typeface="Arial Black" pitchFamily="34" charset="0"/>
              </a:rPr>
              <a:t>сформований</a:t>
            </a:r>
            <a:r>
              <a:rPr lang="ru-RU" b="1" dirty="0" smtClean="0">
                <a:latin typeface="Arial Black" pitchFamily="34" charset="0"/>
              </a:rPr>
              <a:t> «</a:t>
            </a:r>
            <a:r>
              <a:rPr lang="ru-RU" b="1" dirty="0" err="1" smtClean="0">
                <a:latin typeface="Arial Black" pitchFamily="34" charset="0"/>
              </a:rPr>
              <a:t>сказаніями</a:t>
            </a:r>
            <a:r>
              <a:rPr lang="ru-RU" b="1" dirty="0" smtClean="0">
                <a:latin typeface="Arial Black" pitchFamily="34" charset="0"/>
              </a:rPr>
              <a:t>»: "</a:t>
            </a:r>
            <a:r>
              <a:rPr lang="ru-RU" b="1" dirty="0" err="1" smtClean="0">
                <a:latin typeface="Arial Black" pitchFamily="34" charset="0"/>
              </a:rPr>
              <a:t>Сказаніє</a:t>
            </a:r>
            <a:r>
              <a:rPr lang="ru-RU" b="1" dirty="0" smtClean="0">
                <a:latin typeface="Arial Black" pitchFamily="34" charset="0"/>
              </a:rPr>
              <a:t> чего ради </a:t>
            </a:r>
            <a:r>
              <a:rPr lang="ru-RU" b="1" dirty="0" err="1" smtClean="0">
                <a:latin typeface="Arial Black" pitchFamily="34" charset="0"/>
              </a:rPr>
              <a:t>возстал</a:t>
            </a:r>
            <a:r>
              <a:rPr lang="ru-RU" b="1" dirty="0" smtClean="0">
                <a:latin typeface="Arial Black" pitchFamily="34" charset="0"/>
              </a:rPr>
              <a:t> </a:t>
            </a:r>
            <a:r>
              <a:rPr lang="ru-RU" b="1" dirty="0" err="1" smtClean="0">
                <a:latin typeface="Arial Black" pitchFamily="34" charset="0"/>
              </a:rPr>
              <a:t>Хмельницький</a:t>
            </a:r>
            <a:r>
              <a:rPr lang="ru-RU" b="1" dirty="0" smtClean="0">
                <a:latin typeface="Arial Black" pitchFamily="34" charset="0"/>
              </a:rPr>
              <a:t> на поляков", "</a:t>
            </a:r>
            <a:r>
              <a:rPr lang="ru-RU" b="1" dirty="0" err="1" smtClean="0">
                <a:latin typeface="Arial Black" pitchFamily="34" charset="0"/>
              </a:rPr>
              <a:t>Сказаніє</a:t>
            </a:r>
            <a:r>
              <a:rPr lang="ru-RU" b="1" dirty="0" smtClean="0">
                <a:latin typeface="Arial Black" pitchFamily="34" charset="0"/>
              </a:rPr>
              <a:t> о первой </a:t>
            </a:r>
            <a:r>
              <a:rPr lang="ru-RU" b="1" dirty="0" err="1" smtClean="0">
                <a:latin typeface="Arial Black" pitchFamily="34" charset="0"/>
              </a:rPr>
              <a:t>брані</a:t>
            </a:r>
            <a:r>
              <a:rPr lang="ru-RU" b="1" dirty="0" smtClean="0">
                <a:latin typeface="Arial Black" pitchFamily="34" charset="0"/>
              </a:rPr>
              <a:t> </a:t>
            </a:r>
            <a:r>
              <a:rPr lang="ru-RU" b="1" dirty="0" err="1" smtClean="0">
                <a:latin typeface="Arial Black" pitchFamily="34" charset="0"/>
              </a:rPr>
              <a:t>козацкой</a:t>
            </a:r>
            <a:r>
              <a:rPr lang="ru-RU" b="1" dirty="0" smtClean="0">
                <a:latin typeface="Arial Black" pitchFamily="34" charset="0"/>
              </a:rPr>
              <a:t> на </a:t>
            </a:r>
            <a:r>
              <a:rPr lang="ru-RU" b="1" dirty="0" err="1" smtClean="0">
                <a:latin typeface="Arial Black" pitchFamily="34" charset="0"/>
              </a:rPr>
              <a:t>Жолтой</a:t>
            </a:r>
            <a:r>
              <a:rPr lang="ru-RU" b="1" dirty="0" smtClean="0">
                <a:latin typeface="Arial Black" pitchFamily="34" charset="0"/>
              </a:rPr>
              <a:t> </a:t>
            </a:r>
            <a:r>
              <a:rPr lang="ru-RU" b="1" dirty="0" err="1" smtClean="0">
                <a:latin typeface="Arial Black" pitchFamily="34" charset="0"/>
              </a:rPr>
              <a:t>Воді</a:t>
            </a:r>
            <a:r>
              <a:rPr lang="ru-RU" b="1" dirty="0" smtClean="0">
                <a:latin typeface="Arial Black" pitchFamily="34" charset="0"/>
              </a:rPr>
              <a:t> з ляхами", "</a:t>
            </a:r>
            <a:r>
              <a:rPr lang="ru-RU" b="1" dirty="0" err="1" smtClean="0">
                <a:latin typeface="Arial Black" pitchFamily="34" charset="0"/>
              </a:rPr>
              <a:t>Сказаніє</a:t>
            </a:r>
            <a:r>
              <a:rPr lang="ru-RU" b="1" dirty="0" smtClean="0">
                <a:latin typeface="Arial Black" pitchFamily="34" charset="0"/>
              </a:rPr>
              <a:t> о </a:t>
            </a:r>
            <a:r>
              <a:rPr lang="ru-RU" b="1" dirty="0" err="1" smtClean="0">
                <a:latin typeface="Arial Black" pitchFamily="34" charset="0"/>
              </a:rPr>
              <a:t>Збаразькой</a:t>
            </a:r>
            <a:r>
              <a:rPr lang="ru-RU" b="1" dirty="0" smtClean="0">
                <a:latin typeface="Arial Black" pitchFamily="34" charset="0"/>
              </a:rPr>
              <a:t> і </a:t>
            </a:r>
            <a:r>
              <a:rPr lang="ru-RU" b="1" dirty="0" err="1" smtClean="0">
                <a:latin typeface="Arial Black" pitchFamily="34" charset="0"/>
              </a:rPr>
              <a:t>Зборовськой</a:t>
            </a:r>
            <a:r>
              <a:rPr lang="ru-RU" b="1" dirty="0" smtClean="0">
                <a:latin typeface="Arial Black" pitchFamily="34" charset="0"/>
              </a:rPr>
              <a:t> </a:t>
            </a:r>
            <a:r>
              <a:rPr lang="ru-RU" b="1" dirty="0" err="1" smtClean="0">
                <a:latin typeface="Arial Black" pitchFamily="34" charset="0"/>
              </a:rPr>
              <a:t>побіді</a:t>
            </a:r>
            <a:r>
              <a:rPr lang="ru-RU" b="1" dirty="0" smtClean="0">
                <a:latin typeface="Arial Black" pitchFamily="34" charset="0"/>
              </a:rPr>
              <a:t> над ляхами 1649 року", "</a:t>
            </a:r>
            <a:r>
              <a:rPr lang="ru-RU" b="1" dirty="0" err="1" smtClean="0">
                <a:latin typeface="Arial Black" pitchFamily="34" charset="0"/>
              </a:rPr>
              <a:t>Сказаніє</a:t>
            </a:r>
            <a:r>
              <a:rPr lang="ru-RU" b="1" dirty="0" smtClean="0">
                <a:latin typeface="Arial Black" pitchFamily="34" charset="0"/>
              </a:rPr>
              <a:t> о </a:t>
            </a:r>
            <a:r>
              <a:rPr lang="ru-RU" b="1" dirty="0" err="1" smtClean="0">
                <a:latin typeface="Arial Black" pitchFamily="34" charset="0"/>
              </a:rPr>
              <a:t>войні</a:t>
            </a:r>
            <a:r>
              <a:rPr lang="ru-RU" b="1" dirty="0" smtClean="0">
                <a:latin typeface="Arial Black" pitchFamily="34" charset="0"/>
              </a:rPr>
              <a:t> </a:t>
            </a:r>
            <a:r>
              <a:rPr lang="ru-RU" b="1" dirty="0" err="1" smtClean="0">
                <a:latin typeface="Arial Black" pitchFamily="34" charset="0"/>
              </a:rPr>
              <a:t>Берес</a:t>
            </a:r>
            <a:r>
              <a:rPr lang="ru-RU" b="1" dirty="0" smtClean="0">
                <a:latin typeface="Arial Black" pitchFamily="34" charset="0"/>
              </a:rPr>
              <a:t>- </a:t>
            </a:r>
            <a:r>
              <a:rPr lang="ru-RU" b="1" dirty="0" err="1" smtClean="0">
                <a:latin typeface="Arial Black" pitchFamily="34" charset="0"/>
              </a:rPr>
              <a:t>тецькой</a:t>
            </a:r>
            <a:r>
              <a:rPr lang="ru-RU" b="1" dirty="0" smtClean="0">
                <a:latin typeface="Arial Black" pitchFamily="34" charset="0"/>
              </a:rPr>
              <a:t>" тощо. Докладно пише </a:t>
            </a:r>
            <a:r>
              <a:rPr lang="ru-RU" b="1" dirty="0" err="1" smtClean="0">
                <a:latin typeface="Arial Black" pitchFamily="34" charset="0"/>
              </a:rPr>
              <a:t>Грабянка</a:t>
            </a:r>
            <a:r>
              <a:rPr lang="ru-RU" b="1" dirty="0" smtClean="0">
                <a:latin typeface="Arial Black" pitchFamily="34" charset="0"/>
              </a:rPr>
              <a:t> про </a:t>
            </a:r>
            <a:r>
              <a:rPr lang="ru-RU" b="1" dirty="0" err="1" smtClean="0">
                <a:latin typeface="Arial Black" pitchFamily="34" charset="0"/>
              </a:rPr>
              <a:t>мотиви</a:t>
            </a:r>
            <a:r>
              <a:rPr lang="ru-RU" b="1" dirty="0" smtClean="0">
                <a:latin typeface="Arial Black" pitchFamily="34" charset="0"/>
              </a:rPr>
              <a:t>, якими </a:t>
            </a:r>
            <a:r>
              <a:rPr lang="ru-RU" b="1" dirty="0" err="1" smtClean="0">
                <a:latin typeface="Arial Black" pitchFamily="34" charset="0"/>
              </a:rPr>
              <a:t>керувався</a:t>
            </a:r>
            <a:r>
              <a:rPr lang="ru-RU" b="1" dirty="0" smtClean="0">
                <a:latin typeface="Arial Black" pitchFamily="34" charset="0"/>
              </a:rPr>
              <a:t> </a:t>
            </a:r>
            <a:r>
              <a:rPr lang="ru-RU" b="1" dirty="0" err="1" smtClean="0">
                <a:latin typeface="Arial Black" pitchFamily="34" charset="0"/>
              </a:rPr>
              <a:t>Хмельницький</a:t>
            </a:r>
            <a:r>
              <a:rPr lang="ru-RU" b="1" dirty="0" smtClean="0">
                <a:latin typeface="Arial Black" pitchFamily="34" charset="0"/>
              </a:rPr>
              <a:t>, </a:t>
            </a:r>
            <a:r>
              <a:rPr lang="ru-RU" b="1" dirty="0" err="1" smtClean="0">
                <a:latin typeface="Arial Black" pitchFamily="34" charset="0"/>
              </a:rPr>
              <a:t>ідучи</a:t>
            </a:r>
            <a:r>
              <a:rPr lang="ru-RU" b="1" dirty="0" smtClean="0">
                <a:latin typeface="Arial Black" pitchFamily="34" charset="0"/>
              </a:rPr>
              <a:t> до </a:t>
            </a:r>
            <a:r>
              <a:rPr lang="ru-RU" b="1" dirty="0" err="1" smtClean="0">
                <a:latin typeface="Arial Black" pitchFamily="34" charset="0"/>
              </a:rPr>
              <a:t>Переяславської</a:t>
            </a:r>
            <a:r>
              <a:rPr lang="ru-RU" b="1" dirty="0" smtClean="0">
                <a:latin typeface="Arial Black" pitchFamily="34" charset="0"/>
              </a:rPr>
              <a:t> ради.</a:t>
            </a:r>
            <a:endParaRPr lang="ru-RU" b="1" dirty="0">
              <a:latin typeface="Arial Black" pitchFamily="34"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5986" y="171503"/>
            <a:ext cx="4657725" cy="332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79512" y="4989954"/>
            <a:ext cx="4296474" cy="1845988"/>
          </a:xfrm>
          <a:prstGeom prst="rect">
            <a:avLst/>
          </a:prstGeom>
          <a:solidFill>
            <a:schemeClr val="accent2">
              <a:lumMod val="75000"/>
            </a:schemeClr>
          </a:solidFill>
          <a:ln w="25400" cap="flat" cmpd="sng" algn="ctr">
            <a:solidFill>
              <a:srgbClr val="4F81BD">
                <a:shade val="50000"/>
              </a:srgbClr>
            </a:solid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sz="2000" b="1" i="1" u="none" strike="noStrike" kern="0" cap="none" spc="0" normalizeH="0" baseline="0" noProof="0" dirty="0" smtClean="0">
                <a:ln>
                  <a:noFill/>
                </a:ln>
                <a:solidFill>
                  <a:sysClr val="window" lastClr="FFFFFF"/>
                </a:solidFill>
                <a:effectLst/>
                <a:uLnTx/>
                <a:uFillTx/>
                <a:latin typeface="Times New Roman" pitchFamily="18" charset="0"/>
                <a:ea typeface="+mn-ea"/>
                <a:cs typeface="Times New Roman" pitchFamily="18" charset="0"/>
              </a:rPr>
              <a:t>   Важливою </a:t>
            </a:r>
            <a:r>
              <a:rPr kumimoji="0" lang="uk-UA" sz="2000" b="1" i="1" u="none" strike="noStrike" kern="0" cap="none" spc="0" normalizeH="0" baseline="0" noProof="0" dirty="0">
                <a:ln>
                  <a:noFill/>
                </a:ln>
                <a:solidFill>
                  <a:sysClr val="window" lastClr="FFFFFF"/>
                </a:solidFill>
                <a:effectLst/>
                <a:uLnTx/>
                <a:uFillTx/>
                <a:latin typeface="Times New Roman" pitchFamily="18" charset="0"/>
                <a:ea typeface="+mn-ea"/>
                <a:cs typeface="Times New Roman" pitchFamily="18" charset="0"/>
              </a:rPr>
              <a:t>сюжетною </a:t>
            </a:r>
            <a:r>
              <a:rPr kumimoji="0" lang="uk-UA" sz="2000" b="1" i="1" u="none" strike="noStrike" kern="0" cap="none" spc="0" normalizeH="0" baseline="0" noProof="0" dirty="0" smtClean="0">
                <a:ln>
                  <a:noFill/>
                </a:ln>
                <a:solidFill>
                  <a:sysClr val="window" lastClr="FFFFFF"/>
                </a:solidFill>
                <a:effectLst/>
                <a:uLnTx/>
                <a:uFillTx/>
                <a:latin typeface="Times New Roman" pitchFamily="18" charset="0"/>
                <a:ea typeface="+mn-ea"/>
                <a:cs typeface="Times New Roman" pitchFamily="18" charset="0"/>
              </a:rPr>
              <a:t>лінією </a:t>
            </a:r>
            <a:r>
              <a:rPr kumimoji="0" lang="ru-RU" sz="2000" b="1" i="1" u="none" strike="noStrike" kern="0" cap="none" spc="0" normalizeH="0" baseline="0" noProof="0" dirty="0" smtClean="0">
                <a:ln>
                  <a:noFill/>
                </a:ln>
                <a:solidFill>
                  <a:sysClr val="window" lastClr="FFFFFF"/>
                </a:solidFill>
                <a:effectLst/>
                <a:uLnTx/>
                <a:uFillTx/>
                <a:latin typeface="Times New Roman" pitchFamily="18" charset="0"/>
                <a:ea typeface="+mn-ea"/>
                <a:cs typeface="Times New Roman" pitchFamily="18" charset="0"/>
              </a:rPr>
              <a:t>у </a:t>
            </a:r>
            <a:r>
              <a:rPr kumimoji="0" lang="ru-RU" sz="2000" b="1" i="1" u="none" strike="noStrike" kern="0" cap="none" spc="0" normalizeH="0" baseline="0" noProof="0" dirty="0" err="1">
                <a:ln>
                  <a:noFill/>
                </a:ln>
                <a:solidFill>
                  <a:sysClr val="window" lastClr="FFFFFF"/>
                </a:solidFill>
                <a:effectLst/>
                <a:uLnTx/>
                <a:uFillTx/>
                <a:latin typeface="Times New Roman" pitchFamily="18" charset="0"/>
                <a:ea typeface="+mn-ea"/>
                <a:cs typeface="Times New Roman" pitchFamily="18" charset="0"/>
              </a:rPr>
              <a:t>літописі</a:t>
            </a:r>
            <a:r>
              <a:rPr kumimoji="0" lang="ru-RU" sz="2000" b="1" i="1" u="none" strike="noStrike" kern="0" cap="none" spc="0" normalizeH="0" baseline="0" noProof="0" dirty="0">
                <a:ln>
                  <a:noFill/>
                </a:ln>
                <a:solidFill>
                  <a:sysClr val="window" lastClr="FFFFFF"/>
                </a:solidFill>
                <a:effectLst/>
                <a:uLnTx/>
                <a:uFillTx/>
                <a:latin typeface="Times New Roman" pitchFamily="18" charset="0"/>
                <a:ea typeface="+mn-ea"/>
                <a:cs typeface="Times New Roman" pitchFamily="18" charset="0"/>
              </a:rPr>
              <a:t> </a:t>
            </a:r>
            <a:r>
              <a:rPr kumimoji="0" lang="ru-RU" sz="2000" b="1" i="1" u="none" strike="noStrike" kern="0" cap="none" spc="0" normalizeH="0" baseline="0" noProof="0" dirty="0" err="1">
                <a:ln>
                  <a:noFill/>
                </a:ln>
                <a:solidFill>
                  <a:sysClr val="window" lastClr="FFFFFF"/>
                </a:solidFill>
                <a:effectLst/>
                <a:uLnTx/>
                <a:uFillTx/>
                <a:latin typeface="Times New Roman" pitchFamily="18" charset="0"/>
                <a:ea typeface="+mn-ea"/>
                <a:cs typeface="Times New Roman" pitchFamily="18" charset="0"/>
              </a:rPr>
              <a:t>є</a:t>
            </a:r>
            <a:r>
              <a:rPr kumimoji="0" lang="ru-RU" sz="2000" b="1" i="1" u="none" strike="noStrike" kern="0" cap="none" spc="0" normalizeH="0" baseline="0" noProof="0" dirty="0">
                <a:ln>
                  <a:noFill/>
                </a:ln>
                <a:solidFill>
                  <a:sysClr val="window" lastClr="FFFFFF"/>
                </a:solidFill>
                <a:effectLst/>
                <a:uLnTx/>
                <a:uFillTx/>
                <a:latin typeface="Times New Roman" pitchFamily="18" charset="0"/>
                <a:ea typeface="+mn-ea"/>
                <a:cs typeface="Times New Roman" pitchFamily="18" charset="0"/>
              </a:rPr>
              <a:t> опис </a:t>
            </a:r>
            <a:r>
              <a:rPr kumimoji="0" lang="ru-RU" sz="2000" b="1" i="1" u="none" strike="noStrike" kern="0" cap="none" spc="0" normalizeH="0" baseline="0" noProof="0" dirty="0" err="1">
                <a:ln>
                  <a:noFill/>
                </a:ln>
                <a:solidFill>
                  <a:sysClr val="window" lastClr="FFFFFF"/>
                </a:solidFill>
                <a:effectLst/>
                <a:uLnTx/>
                <a:uFillTx/>
                <a:latin typeface="Times New Roman" pitchFamily="18" charset="0"/>
                <a:ea typeface="+mn-ea"/>
                <a:cs typeface="Times New Roman" pitchFamily="18" charset="0"/>
              </a:rPr>
              <a:t>одностайної</a:t>
            </a:r>
            <a:r>
              <a:rPr kumimoji="0" lang="ru-RU" sz="2000" b="1" i="1" u="none" strike="noStrike" kern="0" cap="none" spc="0" normalizeH="0" baseline="0" noProof="0" dirty="0">
                <a:ln>
                  <a:noFill/>
                </a:ln>
                <a:solidFill>
                  <a:sysClr val="window" lastClr="FFFFFF"/>
                </a:solidFill>
                <a:effectLst/>
                <a:uLnTx/>
                <a:uFillTx/>
                <a:latin typeface="Times New Roman" pitchFamily="18" charset="0"/>
                <a:ea typeface="+mn-ea"/>
                <a:cs typeface="Times New Roman" pitchFamily="18" charset="0"/>
              </a:rPr>
              <a:t> </a:t>
            </a:r>
            <a:r>
              <a:rPr kumimoji="0" lang="ru-RU" sz="2000" b="1" i="1" u="none" strike="noStrike" kern="0" cap="none" spc="0" normalizeH="0" baseline="0" noProof="0" dirty="0" err="1">
                <a:ln>
                  <a:noFill/>
                </a:ln>
                <a:solidFill>
                  <a:sysClr val="window" lastClr="FFFFFF"/>
                </a:solidFill>
                <a:effectLst/>
                <a:uLnTx/>
                <a:uFillTx/>
                <a:latin typeface="Times New Roman" pitchFamily="18" charset="0"/>
                <a:ea typeface="+mn-ea"/>
                <a:cs typeface="Times New Roman" pitchFamily="18" charset="0"/>
              </a:rPr>
              <a:t>підтримки</a:t>
            </a:r>
            <a:r>
              <a:rPr kumimoji="0" lang="ru-RU" sz="2000" b="1" i="1" u="none" strike="noStrike" kern="0" cap="none" spc="0" normalizeH="0" baseline="0" noProof="0" dirty="0">
                <a:ln>
                  <a:noFill/>
                </a:ln>
                <a:solidFill>
                  <a:sysClr val="window" lastClr="FFFFFF"/>
                </a:solidFill>
                <a:effectLst/>
                <a:uLnTx/>
                <a:uFillTx/>
                <a:latin typeface="Times New Roman" pitchFamily="18" charset="0"/>
                <a:ea typeface="+mn-ea"/>
                <a:cs typeface="Times New Roman" pitchFamily="18" charset="0"/>
              </a:rPr>
              <a:t> народом </a:t>
            </a:r>
            <a:r>
              <a:rPr kumimoji="0" lang="ru-RU" sz="2000" b="1" i="1" u="none" strike="noStrike" kern="0" cap="none" spc="0" normalizeH="0" baseline="0" noProof="0" dirty="0" err="1">
                <a:ln>
                  <a:noFill/>
                </a:ln>
                <a:solidFill>
                  <a:sysClr val="window" lastClr="FFFFFF"/>
                </a:solidFill>
                <a:effectLst/>
                <a:uLnTx/>
                <a:uFillTx/>
                <a:latin typeface="Times New Roman" pitchFamily="18" charset="0"/>
                <a:ea typeface="+mn-ea"/>
                <a:cs typeface="Times New Roman" pitchFamily="18" charset="0"/>
              </a:rPr>
              <a:t>Визвольної</a:t>
            </a:r>
            <a:r>
              <a:rPr kumimoji="0" lang="ru-RU" sz="2000" b="1" i="1" u="none" strike="noStrike" kern="0" cap="none" spc="0" normalizeH="0" baseline="0" noProof="0" dirty="0">
                <a:ln>
                  <a:noFill/>
                </a:ln>
                <a:solidFill>
                  <a:sysClr val="window" lastClr="FFFFFF"/>
                </a:solidFill>
                <a:effectLst/>
                <a:uLnTx/>
                <a:uFillTx/>
                <a:latin typeface="Times New Roman" pitchFamily="18" charset="0"/>
                <a:ea typeface="+mn-ea"/>
                <a:cs typeface="Times New Roman" pitchFamily="18" charset="0"/>
              </a:rPr>
              <a:t> </a:t>
            </a:r>
            <a:r>
              <a:rPr kumimoji="0" lang="ru-RU" sz="2000" b="1" i="1" u="none" strike="noStrike" kern="0" cap="none" spc="0" normalizeH="0" baseline="0" noProof="0" dirty="0" err="1" smtClean="0">
                <a:ln>
                  <a:noFill/>
                </a:ln>
                <a:solidFill>
                  <a:sysClr val="window" lastClr="FFFFFF"/>
                </a:solidFill>
                <a:effectLst/>
                <a:uLnTx/>
                <a:uFillTx/>
                <a:latin typeface="Times New Roman" pitchFamily="18" charset="0"/>
                <a:ea typeface="+mn-ea"/>
                <a:cs typeface="Times New Roman" pitchFamily="18" charset="0"/>
              </a:rPr>
              <a:t>ві</a:t>
            </a:r>
            <a:r>
              <a:rPr kumimoji="0" lang="uk-UA" sz="2000" b="1" i="1" u="none" strike="noStrike" kern="0" cap="none" spc="0" normalizeH="0" baseline="0" noProof="0" dirty="0" err="1" smtClean="0">
                <a:ln>
                  <a:noFill/>
                </a:ln>
                <a:solidFill>
                  <a:sysClr val="window" lastClr="FFFFFF"/>
                </a:solidFill>
                <a:effectLst/>
                <a:uLnTx/>
                <a:uFillTx/>
                <a:latin typeface="Times New Roman" pitchFamily="18" charset="0"/>
                <a:ea typeface="+mn-ea"/>
                <a:cs typeface="Times New Roman" pitchFamily="18" charset="0"/>
              </a:rPr>
              <a:t>йни</a:t>
            </a:r>
            <a:r>
              <a:rPr kumimoji="0" lang="uk-UA" sz="2000" b="1" i="1" u="none" strike="noStrike" kern="0" cap="none" spc="0" normalizeH="0" baseline="0" noProof="0" dirty="0">
                <a:ln>
                  <a:noFill/>
                </a:ln>
                <a:solidFill>
                  <a:sysClr val="window" lastClr="FFFFFF"/>
                </a:solidFill>
                <a:effectLst/>
                <a:uLnTx/>
                <a:uFillTx/>
                <a:latin typeface="Times New Roman" pitchFamily="18" charset="0"/>
                <a:ea typeface="+mn-ea"/>
                <a:cs typeface="Times New Roman" pitchFamily="18" charset="0"/>
              </a:rPr>
              <a:t>, </a:t>
            </a:r>
            <a:r>
              <a:rPr kumimoji="0" lang="uk-UA" sz="2000" b="1" i="1" u="none" strike="noStrike" kern="0" cap="none" spc="0" normalizeH="0" baseline="0" noProof="0" dirty="0" smtClean="0">
                <a:ln>
                  <a:noFill/>
                </a:ln>
                <a:solidFill>
                  <a:sysClr val="window" lastClr="FFFFFF"/>
                </a:solidFill>
                <a:effectLst/>
                <a:uLnTx/>
                <a:uFillTx/>
                <a:latin typeface="Times New Roman" pitchFamily="18" charset="0"/>
                <a:ea typeface="+mn-ea"/>
                <a:cs typeface="Times New Roman" pitchFamily="18" charset="0"/>
              </a:rPr>
              <a:t>розпочатої Богданом Хмельницьким</a:t>
            </a:r>
            <a:r>
              <a:rPr kumimoji="0" lang="uk-UA" sz="2000" b="1" i="1" u="none" strike="noStrike" kern="0" cap="none" spc="0" normalizeH="0" baseline="0" noProof="0" dirty="0">
                <a:ln>
                  <a:noFill/>
                </a:ln>
                <a:solidFill>
                  <a:sysClr val="window" lastClr="FFFFFF"/>
                </a:solidFill>
                <a:effectLst/>
                <a:uLnTx/>
                <a:uFillTx/>
                <a:latin typeface="Times New Roman" pitchFamily="18" charset="0"/>
                <a:ea typeface="+mn-ea"/>
                <a:cs typeface="Times New Roman" pitchFamily="18" charset="0"/>
              </a:rPr>
              <a:t>.</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986" y="3717032"/>
            <a:ext cx="4574079"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9264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Горизонтальный свиток 1"/>
          <p:cNvSpPr/>
          <p:nvPr/>
        </p:nvSpPr>
        <p:spPr>
          <a:xfrm>
            <a:off x="539552" y="188640"/>
            <a:ext cx="8072494" cy="1571636"/>
          </a:xfrm>
          <a:prstGeom prst="horizontalScroll">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sz="4000" b="1" i="0" u="none" strike="noStrike" kern="0" cap="none" spc="0" normalizeH="0" baseline="0" noProof="0" dirty="0" smtClean="0">
                <a:ln>
                  <a:noFill/>
                </a:ln>
                <a:solidFill>
                  <a:srgbClr val="FFFF00"/>
                </a:solidFill>
                <a:effectLst/>
                <a:uLnTx/>
                <a:uFillTx/>
                <a:latin typeface="Times New Roman" pitchFamily="18" charset="0"/>
                <a:ea typeface="+mn-ea"/>
                <a:cs typeface="Times New Roman" pitchFamily="18" charset="0"/>
              </a:rPr>
              <a:t>Літопис Самійла Величка</a:t>
            </a:r>
            <a:endParaRPr kumimoji="0" lang="uk-UA" sz="4000" b="1" i="0" u="none" strike="noStrike" kern="0" cap="none" spc="0" normalizeH="0" baseline="0" noProof="0" dirty="0">
              <a:ln>
                <a:noFill/>
              </a:ln>
              <a:solidFill>
                <a:srgbClr val="FFFF00"/>
              </a:solidFill>
              <a:effectLst/>
              <a:uLnTx/>
              <a:uFillTx/>
              <a:latin typeface="Times New Roman" pitchFamily="18" charset="0"/>
              <a:ea typeface="+mn-ea"/>
              <a:cs typeface="Times New Roman" pitchFamily="18" charset="0"/>
            </a:endParaRPr>
          </a:p>
        </p:txBody>
      </p:sp>
      <p:sp>
        <p:nvSpPr>
          <p:cNvPr id="4" name="Прямокутник 2"/>
          <p:cNvSpPr/>
          <p:nvPr/>
        </p:nvSpPr>
        <p:spPr>
          <a:xfrm>
            <a:off x="3491880" y="1760276"/>
            <a:ext cx="5494639" cy="4401205"/>
          </a:xfrm>
          <a:prstGeom prst="rect">
            <a:avLst/>
          </a:prstGeom>
          <a:solidFill>
            <a:srgbClr val="00FF99"/>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uk-UA" sz="2000" b="1" i="0" u="none" strike="noStrike" kern="0" cap="none" spc="0" normalizeH="0" baseline="0" noProof="0" dirty="0">
                <a:ln>
                  <a:noFill/>
                </a:ln>
                <a:effectLst/>
                <a:uLnTx/>
                <a:uFillTx/>
              </a:rPr>
              <a:t>Літописець Самійло Величко написав чотиритомну працю, присвячену подіям 17-18 століття. Над літописом він працював понад 30 років. У ньому – сотні документів з військової канцелярії, цитати із вже втрачених щоденників і хронік. Із нагоди 351-ї річниці з дня народження Самійла </a:t>
            </a:r>
            <a:r>
              <a:rPr kumimoji="0" lang="uk-UA" sz="2000" b="1" i="0" u="none" strike="noStrike" kern="0" cap="none" spc="0" normalizeH="0" baseline="0" noProof="0" dirty="0" smtClean="0">
                <a:ln>
                  <a:noFill/>
                </a:ln>
                <a:effectLst/>
                <a:uLnTx/>
                <a:uFillTx/>
              </a:rPr>
              <a:t>Величка</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uk-UA" sz="2000" b="1" i="0" u="none" strike="noStrike" kern="0" cap="none" spc="0" normalizeH="0" baseline="0" noProof="0" dirty="0">
              <a:ln>
                <a:noFill/>
              </a:ln>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smtClean="0">
                <a:ln>
                  <a:noFill/>
                </a:ln>
                <a:effectLst/>
                <a:uLnTx/>
                <a:uFillTx/>
              </a:rPr>
              <a:t> </a:t>
            </a:r>
            <a:r>
              <a:rPr kumimoji="0" lang="ru-RU" sz="2000" b="1" i="0" u="none" strike="noStrike" kern="0" cap="none" spc="0" normalizeH="0" baseline="0" noProof="0" dirty="0">
                <a:ln>
                  <a:noFill/>
                </a:ln>
                <a:effectLst/>
                <a:uLnTx/>
                <a:uFillTx/>
              </a:rPr>
              <a:t>Самійло Величко народився 11 лютого 1670 року у селі Жуки Полтавського району. </a:t>
            </a:r>
            <a:r>
              <a:rPr kumimoji="0" lang="ru-RU" sz="2000" b="1" i="0" u="none" strike="noStrike" kern="0" cap="none" spc="0" normalizeH="0" baseline="0" noProof="0" dirty="0" err="1">
                <a:ln>
                  <a:noFill/>
                </a:ln>
                <a:effectLst/>
                <a:uLnTx/>
                <a:uFillTx/>
              </a:rPr>
              <a:t>Його</a:t>
            </a:r>
            <a:r>
              <a:rPr kumimoji="0" lang="ru-RU" sz="2000" b="1" i="0" u="none" strike="noStrike" kern="0" cap="none" spc="0" normalizeH="0" baseline="0" noProof="0" dirty="0">
                <a:ln>
                  <a:noFill/>
                </a:ln>
                <a:effectLst/>
                <a:uLnTx/>
                <a:uFillTx/>
              </a:rPr>
              <a:t> </a:t>
            </a:r>
            <a:r>
              <a:rPr kumimoji="0" lang="ru-RU" sz="2000" b="1" i="0" u="none" strike="noStrike" kern="0" cap="none" spc="0" normalizeH="0" baseline="0" noProof="0" dirty="0" err="1">
                <a:ln>
                  <a:noFill/>
                </a:ln>
                <a:effectLst/>
                <a:uLnTx/>
                <a:uFillTx/>
              </a:rPr>
              <a:t>батько</a:t>
            </a:r>
            <a:r>
              <a:rPr kumimoji="0" lang="ru-RU" sz="2000" b="1" i="0" u="none" strike="noStrike" kern="0" cap="none" spc="0" normalizeH="0" baseline="0" noProof="0" dirty="0">
                <a:ln>
                  <a:noFill/>
                </a:ln>
                <a:effectLst/>
                <a:uLnTx/>
                <a:uFillTx/>
              </a:rPr>
              <a:t> – </a:t>
            </a:r>
            <a:r>
              <a:rPr kumimoji="0" lang="ru-RU" sz="2000" b="1" i="0" u="none" strike="noStrike" kern="0" cap="none" spc="0" normalizeH="0" baseline="0" noProof="0" dirty="0" err="1">
                <a:ln>
                  <a:noFill/>
                </a:ln>
                <a:effectLst/>
                <a:uLnTx/>
                <a:uFillTx/>
              </a:rPr>
              <a:t>козак</a:t>
            </a:r>
            <a:r>
              <a:rPr kumimoji="0" lang="ru-RU" sz="2000" b="1" i="0" u="none" strike="noStrike" kern="0" cap="none" spc="0" normalizeH="0" baseline="0" noProof="0" dirty="0">
                <a:ln>
                  <a:noFill/>
                </a:ln>
                <a:effectLst/>
                <a:uLnTx/>
                <a:uFillTx/>
              </a:rPr>
              <a:t> Василь Величко, служив у </a:t>
            </a:r>
            <a:r>
              <a:rPr kumimoji="0" lang="ru-RU" sz="2000" b="1" i="0" u="none" strike="noStrike" kern="0" cap="none" spc="0" normalizeH="0" baseline="0" noProof="0" dirty="0" err="1">
                <a:ln>
                  <a:noFill/>
                </a:ln>
                <a:effectLst/>
                <a:uLnTx/>
                <a:uFillTx/>
              </a:rPr>
              <a:t>першій</a:t>
            </a:r>
            <a:r>
              <a:rPr kumimoji="0" lang="ru-RU" sz="2000" b="1" i="0" u="none" strike="noStrike" kern="0" cap="none" spc="0" normalizeH="0" baseline="0" noProof="0" dirty="0">
                <a:ln>
                  <a:noFill/>
                </a:ln>
                <a:effectLst/>
                <a:uLnTx/>
                <a:uFillTx/>
              </a:rPr>
              <a:t> </a:t>
            </a:r>
            <a:r>
              <a:rPr kumimoji="0" lang="ru-RU" sz="2000" b="1" i="0" u="none" strike="noStrike" kern="0" cap="none" spc="0" normalizeH="0" baseline="0" noProof="0" dirty="0" err="1">
                <a:ln>
                  <a:noFill/>
                </a:ln>
                <a:effectLst/>
                <a:uLnTx/>
                <a:uFillTx/>
              </a:rPr>
              <a:t>сотні</a:t>
            </a:r>
            <a:r>
              <a:rPr kumimoji="0" lang="ru-RU" sz="2000" b="1" i="0" u="none" strike="noStrike" kern="0" cap="none" spc="0" normalizeH="0" baseline="0" noProof="0" dirty="0">
                <a:ln>
                  <a:noFill/>
                </a:ln>
                <a:effectLst/>
                <a:uLnTx/>
                <a:uFillTx/>
              </a:rPr>
              <a:t> </a:t>
            </a:r>
            <a:r>
              <a:rPr kumimoji="0" lang="ru-RU" sz="2000" b="1" i="0" u="none" strike="noStrike" kern="0" cap="none" spc="0" normalizeH="0" baseline="0" noProof="0" dirty="0" err="1">
                <a:ln>
                  <a:noFill/>
                </a:ln>
                <a:effectLst/>
                <a:uLnTx/>
                <a:uFillTx/>
              </a:rPr>
              <a:t>Полтавського</a:t>
            </a:r>
            <a:r>
              <a:rPr kumimoji="0" lang="ru-RU" sz="2000" b="1" i="0" u="none" strike="noStrike" kern="0" cap="none" spc="0" normalizeH="0" baseline="0" noProof="0" dirty="0">
                <a:ln>
                  <a:noFill/>
                </a:ln>
                <a:effectLst/>
                <a:uLnTx/>
                <a:uFillTx/>
              </a:rPr>
              <a:t> полку, </a:t>
            </a:r>
            <a:r>
              <a:rPr kumimoji="0" lang="ru-RU" sz="2000" b="1" i="0" u="none" strike="noStrike" kern="0" cap="none" spc="0" normalizeH="0" baseline="0" noProof="0" dirty="0" err="1">
                <a:ln>
                  <a:noFill/>
                </a:ln>
                <a:effectLst/>
                <a:uLnTx/>
                <a:uFillTx/>
              </a:rPr>
              <a:t>був</a:t>
            </a:r>
            <a:r>
              <a:rPr kumimoji="0" lang="ru-RU" sz="2000" b="1" i="0" u="none" strike="noStrike" kern="0" cap="none" spc="0" normalizeH="0" baseline="0" noProof="0" dirty="0">
                <a:ln>
                  <a:noFill/>
                </a:ln>
                <a:effectLst/>
                <a:uLnTx/>
                <a:uFillTx/>
              </a:rPr>
              <a:t> </a:t>
            </a:r>
            <a:r>
              <a:rPr kumimoji="0" lang="ru-RU" sz="2000" b="1" i="0" u="none" strike="noStrike" kern="0" cap="none" spc="0" normalizeH="0" baseline="0" noProof="0" dirty="0" err="1">
                <a:ln>
                  <a:noFill/>
                </a:ln>
                <a:effectLst/>
                <a:uLnTx/>
                <a:uFillTx/>
              </a:rPr>
              <a:t>освіченою</a:t>
            </a:r>
            <a:r>
              <a:rPr kumimoji="0" lang="ru-RU" sz="2000" b="1" i="0" u="none" strike="noStrike" kern="0" cap="none" spc="0" normalizeH="0" baseline="0" noProof="0" dirty="0">
                <a:ln>
                  <a:noFill/>
                </a:ln>
                <a:effectLst/>
                <a:uLnTx/>
                <a:uFillTx/>
              </a:rPr>
              <a:t> і </a:t>
            </a:r>
            <a:r>
              <a:rPr kumimoji="0" lang="ru-RU" sz="2000" b="1" i="0" u="none" strike="noStrike" kern="0" cap="none" spc="0" normalizeH="0" baseline="0" noProof="0" dirty="0" err="1">
                <a:ln>
                  <a:noFill/>
                </a:ln>
                <a:effectLst/>
                <a:uLnTx/>
                <a:uFillTx/>
              </a:rPr>
              <a:t>впливовою</a:t>
            </a:r>
            <a:r>
              <a:rPr kumimoji="0" lang="ru-RU" sz="2000" b="1" i="0" u="none" strike="noStrike" kern="0" cap="none" spc="0" normalizeH="0" baseline="0" noProof="0" dirty="0">
                <a:ln>
                  <a:noFill/>
                </a:ln>
                <a:effectLst/>
                <a:uLnTx/>
                <a:uFillTx/>
              </a:rPr>
              <a:t> в </a:t>
            </a:r>
            <a:r>
              <a:rPr kumimoji="0" lang="ru-RU" sz="2000" b="1" i="0" u="none" strike="noStrike" kern="0" cap="none" spc="0" normalizeH="0" baseline="0" noProof="0" dirty="0" err="1">
                <a:ln>
                  <a:noFill/>
                </a:ln>
                <a:effectLst/>
                <a:uLnTx/>
                <a:uFillTx/>
              </a:rPr>
              <a:t>козацьких</a:t>
            </a:r>
            <a:r>
              <a:rPr kumimoji="0" lang="ru-RU" sz="2000" b="1" i="0" u="none" strike="noStrike" kern="0" cap="none" spc="0" normalizeH="0" baseline="0" noProof="0" dirty="0">
                <a:ln>
                  <a:noFill/>
                </a:ln>
                <a:effectLst/>
                <a:uLnTx/>
                <a:uFillTx/>
              </a:rPr>
              <a:t> колах </a:t>
            </a:r>
            <a:r>
              <a:rPr kumimoji="0" lang="ru-RU" sz="2000" b="1" i="0" u="none" strike="noStrike" kern="0" cap="none" spc="0" normalizeH="0" baseline="0" noProof="0" dirty="0" err="1">
                <a:ln>
                  <a:noFill/>
                </a:ln>
                <a:effectLst/>
                <a:uLnTx/>
                <a:uFillTx/>
              </a:rPr>
              <a:t>людиною</a:t>
            </a:r>
            <a:r>
              <a:rPr kumimoji="0" lang="ru-RU" sz="2000" b="1" i="0" u="none" strike="noStrike" kern="0" cap="none" spc="0" normalizeH="0" baseline="0" noProof="0" dirty="0">
                <a:ln>
                  <a:noFill/>
                </a:ln>
                <a:effectLst/>
                <a:uLnTx/>
                <a:uFillTx/>
              </a:rPr>
              <a:t>, а </a:t>
            </a:r>
            <a:r>
              <a:rPr kumimoji="0" lang="ru-RU" sz="2000" b="1" i="0" u="none" strike="noStrike" kern="0" cap="none" spc="0" normalizeH="0" baseline="0" noProof="0" dirty="0" err="1">
                <a:ln>
                  <a:noFill/>
                </a:ln>
                <a:effectLst/>
                <a:uLnTx/>
                <a:uFillTx/>
              </a:rPr>
              <a:t>ще</a:t>
            </a:r>
            <a:r>
              <a:rPr kumimoji="0" lang="ru-RU" sz="2000" b="1" i="0" u="none" strike="noStrike" kern="0" cap="none" spc="0" normalizeH="0" baseline="0" noProof="0" dirty="0">
                <a:ln>
                  <a:noFill/>
                </a:ln>
                <a:effectLst/>
                <a:uLnTx/>
                <a:uFillTx/>
              </a:rPr>
              <a:t> </a:t>
            </a:r>
            <a:r>
              <a:rPr kumimoji="0" lang="ru-RU" sz="2000" b="1" i="0" u="none" strike="noStrike" kern="0" cap="none" spc="0" normalizeH="0" baseline="0" noProof="0" dirty="0" err="1">
                <a:ln>
                  <a:noFill/>
                </a:ln>
                <a:effectLst/>
                <a:uLnTx/>
                <a:uFillTx/>
              </a:rPr>
              <a:t>мав</a:t>
            </a:r>
            <a:r>
              <a:rPr kumimoji="0" lang="ru-RU" sz="2000" b="1" i="0" u="none" strike="noStrike" kern="0" cap="none" spc="0" normalizeH="0" baseline="0" noProof="0" dirty="0">
                <a:ln>
                  <a:noFill/>
                </a:ln>
                <a:effectLst/>
                <a:uLnTx/>
                <a:uFillTx/>
              </a:rPr>
              <a:t> </a:t>
            </a:r>
            <a:r>
              <a:rPr kumimoji="0" lang="ru-RU" sz="2000" b="1" i="0" u="none" strike="noStrike" kern="0" cap="none" spc="0" normalizeH="0" baseline="0" noProof="0" dirty="0" err="1">
                <a:ln>
                  <a:noFill/>
                </a:ln>
                <a:effectLst/>
                <a:uLnTx/>
                <a:uFillTx/>
              </a:rPr>
              <a:t>велику</a:t>
            </a:r>
            <a:r>
              <a:rPr kumimoji="0" lang="ru-RU" sz="2000" b="1" i="0" u="none" strike="noStrike" kern="0" cap="none" spc="0" normalizeH="0" baseline="0" noProof="0" dirty="0">
                <a:ln>
                  <a:noFill/>
                </a:ln>
                <a:effectLst/>
                <a:uLnTx/>
                <a:uFillTx/>
              </a:rPr>
              <a:t> </a:t>
            </a:r>
            <a:r>
              <a:rPr kumimoji="0" lang="ru-RU" sz="2000" b="1" i="0" u="none" strike="noStrike" kern="0" cap="none" spc="0" normalizeH="0" baseline="0" noProof="0" dirty="0" err="1">
                <a:ln>
                  <a:noFill/>
                </a:ln>
                <a:effectLst/>
                <a:uLnTx/>
                <a:uFillTx/>
              </a:rPr>
              <a:t>книгозбірню</a:t>
            </a:r>
            <a:r>
              <a:rPr kumimoji="0" lang="ru-RU" sz="2000" b="1" i="0" u="none" strike="noStrike" kern="0" cap="none" spc="0" normalizeH="0" baseline="0" noProof="0" dirty="0">
                <a:ln>
                  <a:noFill/>
                </a:ln>
                <a:effectLst/>
                <a:uLnTx/>
                <a:uFillTx/>
              </a:rPr>
              <a:t>.</a:t>
            </a:r>
            <a:endParaRPr kumimoji="0" lang="uk-UA" sz="2000" b="1" i="0" u="none" strike="noStrike" kern="0" cap="none" spc="0" normalizeH="0" baseline="0" noProof="0" dirty="0">
              <a:ln>
                <a:noFill/>
              </a:ln>
              <a:effectLst/>
              <a:uLnTx/>
              <a:uFillTx/>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944654"/>
            <a:ext cx="3096344"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7354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кутник 2"/>
          <p:cNvSpPr/>
          <p:nvPr/>
        </p:nvSpPr>
        <p:spPr>
          <a:xfrm>
            <a:off x="4888584" y="44624"/>
            <a:ext cx="4219920" cy="6555641"/>
          </a:xfrm>
          <a:prstGeom prst="rect">
            <a:avLst/>
          </a:prstGeom>
          <a:solidFill>
            <a:srgbClr val="00FF99"/>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just" defTabSz="457200"/>
            <a:r>
              <a:rPr lang="uk-UA" sz="2000" b="1" dirty="0" smtClean="0">
                <a:solidFill>
                  <a:srgbClr val="CC702D">
                    <a:lumMod val="50000"/>
                  </a:srgbClr>
                </a:solidFill>
                <a:latin typeface="Arial Black" pitchFamily="34" charset="0"/>
              </a:rPr>
              <a:t> </a:t>
            </a:r>
            <a:r>
              <a:rPr lang="uk-UA" sz="2000" b="1" dirty="0">
                <a:solidFill>
                  <a:srgbClr val="CC702D">
                    <a:lumMod val="50000"/>
                  </a:srgbClr>
                </a:solidFill>
                <a:latin typeface="Arial Black" pitchFamily="34" charset="0"/>
              </a:rPr>
              <a:t>Навчався майбутній літописець у Києво-Могилянській колегії. Володів латинською, німецькою, польською мовами. Служив канцеляристом у генерального писаря, потім у генерального судді Віктора Кочубея під час гетьманування Івана Мазепи. Величко займався найбільш секретною кореспонденцією, мав доступ до зашифрованих документів, листів, які адресувалися російському царю. У статусі особистого секретаря і радника Кочубея Самійло Величко прослужив 15 років</a:t>
            </a:r>
            <a:r>
              <a:rPr lang="uk-UA" sz="2000" b="1" dirty="0" smtClean="0">
                <a:solidFill>
                  <a:srgbClr val="CC702D">
                    <a:lumMod val="50000"/>
                  </a:srgbClr>
                </a:solidFill>
                <a:latin typeface="Arial Black" pitchFamily="34" charset="0"/>
              </a:rPr>
              <a:t>.</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56009"/>
            <a:ext cx="4722134" cy="3532856"/>
          </a:xfrm>
          <a:prstGeom prst="rect">
            <a:avLst/>
          </a:prstGeom>
        </p:spPr>
      </p:pic>
      <p:sp>
        <p:nvSpPr>
          <p:cNvPr id="6" name="Прямокутник 5"/>
          <p:cNvSpPr/>
          <p:nvPr/>
        </p:nvSpPr>
        <p:spPr>
          <a:xfrm>
            <a:off x="395536" y="198865"/>
            <a:ext cx="3833101" cy="46166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defTabSz="457200"/>
            <a:r>
              <a:rPr lang="uk-UA" sz="2400" dirty="0">
                <a:solidFill>
                  <a:srgbClr val="CC702D">
                    <a:lumMod val="50000"/>
                  </a:srgbClr>
                </a:solidFill>
              </a:rPr>
              <a:t>Києво-Могилянська академія</a:t>
            </a:r>
          </a:p>
        </p:txBody>
      </p:sp>
      <p:sp>
        <p:nvSpPr>
          <p:cNvPr id="2" name="Прямоугольник 1"/>
          <p:cNvSpPr/>
          <p:nvPr/>
        </p:nvSpPr>
        <p:spPr>
          <a:xfrm>
            <a:off x="163528" y="3868281"/>
            <a:ext cx="4572000" cy="2862322"/>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just"/>
            <a:r>
              <a:rPr lang="ru-RU" b="1" dirty="0" smtClean="0">
                <a:latin typeface="Arial Black" pitchFamily="34" charset="0"/>
              </a:rPr>
              <a:t> </a:t>
            </a:r>
            <a:r>
              <a:rPr lang="ru-RU" b="1" dirty="0">
                <a:latin typeface="Arial Black" pitchFamily="34" charset="0"/>
              </a:rPr>
              <a:t>Самійло Величко служив старшим канцеляристом у </a:t>
            </a:r>
            <a:r>
              <a:rPr lang="ru-RU" b="1" dirty="0" err="1">
                <a:latin typeface="Arial Black" pitchFamily="34" charset="0"/>
              </a:rPr>
              <a:t>Генеральній</a:t>
            </a:r>
            <a:r>
              <a:rPr lang="ru-RU" b="1" dirty="0">
                <a:latin typeface="Arial Black" pitchFamily="34" charset="0"/>
              </a:rPr>
              <a:t> </a:t>
            </a:r>
            <a:r>
              <a:rPr lang="ru-RU" b="1" dirty="0" err="1">
                <a:latin typeface="Arial Black" pitchFamily="34" charset="0"/>
              </a:rPr>
              <a:t>військовій</a:t>
            </a:r>
            <a:r>
              <a:rPr lang="ru-RU" b="1" dirty="0">
                <a:latin typeface="Arial Black" pitchFamily="34" charset="0"/>
              </a:rPr>
              <a:t> </a:t>
            </a:r>
            <a:r>
              <a:rPr lang="ru-RU" b="1" dirty="0" err="1">
                <a:latin typeface="Arial Black" pitchFamily="34" charset="0"/>
              </a:rPr>
              <a:t>канцелярії</a:t>
            </a:r>
            <a:r>
              <a:rPr lang="ru-RU" b="1" dirty="0">
                <a:latin typeface="Arial Black" pitchFamily="34" charset="0"/>
              </a:rPr>
              <a:t> на початку 1705 року. Це – наче бути </a:t>
            </a:r>
            <a:r>
              <a:rPr lang="ru-RU" b="1" dirty="0" err="1">
                <a:latin typeface="Arial Black" pitchFamily="34" charset="0"/>
              </a:rPr>
              <a:t>державним</a:t>
            </a:r>
            <a:r>
              <a:rPr lang="ru-RU" b="1" dirty="0">
                <a:latin typeface="Arial Black" pitchFamily="34" charset="0"/>
              </a:rPr>
              <a:t> </a:t>
            </a:r>
            <a:r>
              <a:rPr lang="ru-RU" b="1" dirty="0" err="1">
                <a:latin typeface="Arial Black" pitchFamily="34" charset="0"/>
              </a:rPr>
              <a:t>службовцем</a:t>
            </a:r>
            <a:r>
              <a:rPr lang="ru-RU" b="1" dirty="0">
                <a:latin typeface="Arial Black" pitchFamily="34" charset="0"/>
              </a:rPr>
              <a:t> </a:t>
            </a:r>
            <a:r>
              <a:rPr lang="ru-RU" b="1" dirty="0" err="1">
                <a:latin typeface="Arial Black" pitchFamily="34" charset="0"/>
              </a:rPr>
              <a:t>Офісу</a:t>
            </a:r>
            <a:r>
              <a:rPr lang="ru-RU" b="1" dirty="0">
                <a:latin typeface="Arial Black" pitchFamily="34" charset="0"/>
              </a:rPr>
              <a:t> президента чи </a:t>
            </a:r>
            <a:r>
              <a:rPr lang="ru-RU" b="1" dirty="0" err="1">
                <a:latin typeface="Arial Black" pitchFamily="34" charset="0"/>
              </a:rPr>
              <a:t>Кабміну</a:t>
            </a:r>
            <a:r>
              <a:rPr lang="ru-RU" b="1" dirty="0">
                <a:latin typeface="Arial Black" pitchFamily="34" charset="0"/>
              </a:rPr>
              <a:t> сьогодні. Тобто, він мав доступ до </a:t>
            </a:r>
            <a:r>
              <a:rPr lang="ru-RU" b="1" dirty="0" err="1">
                <a:latin typeface="Arial Black" pitchFamily="34" charset="0"/>
              </a:rPr>
              <a:t>численних</a:t>
            </a:r>
            <a:r>
              <a:rPr lang="ru-RU" b="1" dirty="0">
                <a:latin typeface="Arial Black" pitchFamily="34" charset="0"/>
              </a:rPr>
              <a:t> </a:t>
            </a:r>
            <a:r>
              <a:rPr lang="ru-RU" b="1" dirty="0" err="1">
                <a:latin typeface="Arial Black" pitchFamily="34" charset="0"/>
              </a:rPr>
              <a:t>державних</a:t>
            </a:r>
            <a:r>
              <a:rPr lang="ru-RU" b="1" dirty="0">
                <a:latin typeface="Arial Black" pitchFamily="34" charset="0"/>
              </a:rPr>
              <a:t> </a:t>
            </a:r>
            <a:r>
              <a:rPr lang="ru-RU" b="1" dirty="0" err="1">
                <a:latin typeface="Arial Black" pitchFamily="34" charset="0"/>
              </a:rPr>
              <a:t>документів</a:t>
            </a:r>
            <a:r>
              <a:rPr lang="ru-RU" b="1" dirty="0">
                <a:latin typeface="Arial Black" pitchFamily="34" charset="0"/>
              </a:rPr>
              <a:t>. Також </a:t>
            </a:r>
            <a:r>
              <a:rPr lang="ru-RU" b="1" dirty="0" err="1">
                <a:latin typeface="Arial Black" pitchFamily="34" charset="0"/>
              </a:rPr>
              <a:t>виконував</a:t>
            </a:r>
            <a:r>
              <a:rPr lang="ru-RU" b="1" dirty="0">
                <a:latin typeface="Arial Black" pitchFamily="34" charset="0"/>
              </a:rPr>
              <a:t> </a:t>
            </a:r>
            <a:r>
              <a:rPr lang="ru-RU" b="1" dirty="0" err="1">
                <a:latin typeface="Arial Black" pitchFamily="34" charset="0"/>
              </a:rPr>
              <a:t>таємні</a:t>
            </a:r>
            <a:r>
              <a:rPr lang="ru-RU" b="1" dirty="0">
                <a:latin typeface="Arial Black" pitchFamily="34" charset="0"/>
              </a:rPr>
              <a:t> </a:t>
            </a:r>
            <a:r>
              <a:rPr lang="ru-RU" b="1" dirty="0" err="1">
                <a:latin typeface="Arial Black" pitchFamily="34" charset="0"/>
              </a:rPr>
              <a:t>доручення</a:t>
            </a:r>
            <a:r>
              <a:rPr lang="ru-RU" b="1" dirty="0">
                <a:latin typeface="Arial Black" pitchFamily="34" charset="0"/>
              </a:rPr>
              <a:t>.</a:t>
            </a:r>
          </a:p>
        </p:txBody>
      </p:sp>
    </p:spTree>
    <p:extLst>
      <p:ext uri="{BB962C8B-B14F-4D97-AF65-F5344CB8AC3E}">
        <p14:creationId xmlns:p14="http://schemas.microsoft.com/office/powerpoint/2010/main" val="2917737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кутник 3"/>
          <p:cNvSpPr/>
          <p:nvPr/>
        </p:nvSpPr>
        <p:spPr>
          <a:xfrm>
            <a:off x="251520" y="188640"/>
            <a:ext cx="8738020" cy="3477875"/>
          </a:xfrm>
          <a:prstGeom prst="rect">
            <a:avLst/>
          </a:prstGeom>
          <a:solidFill>
            <a:srgbClr val="00FF99"/>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just" defTabSz="457200"/>
            <a:r>
              <a:rPr lang="uk-UA" sz="2000" b="1" dirty="0" smtClean="0">
                <a:solidFill>
                  <a:srgbClr val="CC702D">
                    <a:lumMod val="50000"/>
                  </a:srgbClr>
                </a:solidFill>
              </a:rPr>
              <a:t> </a:t>
            </a:r>
            <a:r>
              <a:rPr lang="uk-UA" sz="2000" b="1" dirty="0">
                <a:solidFill>
                  <a:srgbClr val="CC702D">
                    <a:lumMod val="50000"/>
                  </a:srgbClr>
                </a:solidFill>
              </a:rPr>
              <a:t>Як людину, близьку до Івана Мазепи, наприкінці 1708 року Самійла Величка заарештували. У в’язниці на Чернігівщині він провів кілька років. Історики вважають, що на волю майбутній літописець вийшов 1715 року за сприяння сина Віктора Кочубея</a:t>
            </a:r>
            <a:r>
              <a:rPr lang="uk-UA" sz="2000" b="1" dirty="0" smtClean="0">
                <a:solidFill>
                  <a:srgbClr val="CC702D">
                    <a:lumMod val="50000"/>
                  </a:srgbClr>
                </a:solidFill>
              </a:rPr>
              <a:t>. </a:t>
            </a:r>
            <a:r>
              <a:rPr lang="uk-UA" sz="2000" b="1" dirty="0">
                <a:solidFill>
                  <a:srgbClr val="CC702D">
                    <a:lumMod val="50000"/>
                  </a:srgbClr>
                </a:solidFill>
              </a:rPr>
              <a:t>Після звільнення Величко оселився у Диканьці. А пізніше перебрався на батьківщину у село Жуки. Тут учителював та займався літературною діяльністю. У цей час він багато читав, зокрема, манускриптів, які збирав упродовж усього життя. У його колекції були історичні хроніки, літописи, оригінальні документи, художні твори. Усе це Самійло Величко використовував, працюючи над літописом. Зокрема, створюючи свій твір, опрацював близько 270 документів, понад 20 історичних праць та стільки ж літературних творів</a:t>
            </a:r>
            <a:r>
              <a:rPr lang="uk-UA" b="1" dirty="0">
                <a:solidFill>
                  <a:prstClr val="black"/>
                </a:solidFill>
              </a:rPr>
              <a:t>.</a:t>
            </a: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6904" y="3861048"/>
            <a:ext cx="3610999" cy="267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8592" y="3530144"/>
            <a:ext cx="4040456" cy="30735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704" y="3715676"/>
            <a:ext cx="3103563"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8938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кутник 4"/>
          <p:cNvSpPr/>
          <p:nvPr/>
        </p:nvSpPr>
        <p:spPr>
          <a:xfrm>
            <a:off x="107504" y="116632"/>
            <a:ext cx="8856984" cy="4062651"/>
          </a:xfrm>
          <a:prstGeom prst="rect">
            <a:avLst/>
          </a:prstGeom>
          <a:solidFill>
            <a:srgbClr val="00FF99"/>
          </a:solidFill>
          <a:ln w="9525"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uk-UA" sz="2000" b="1" i="0" u="none" strike="noStrike" kern="0" cap="none" spc="0" normalizeH="0" baseline="0" noProof="0" dirty="0" smtClean="0">
                <a:ln>
                  <a:noFill/>
                </a:ln>
                <a:effectLst/>
                <a:uLnTx/>
                <a:uFillTx/>
                <a:latin typeface="Arial Black" pitchFamily="34" charset="0"/>
              </a:rPr>
              <a:t>Самійло </a:t>
            </a:r>
            <a:r>
              <a:rPr kumimoji="0" lang="uk-UA" sz="2000" b="1" i="0" u="none" strike="noStrike" kern="0" cap="none" spc="0" normalizeH="0" baseline="0" noProof="0" dirty="0">
                <a:ln>
                  <a:noFill/>
                </a:ln>
                <a:effectLst/>
                <a:uLnTx/>
                <a:uFillTx/>
                <a:latin typeface="Arial Black" pitchFamily="34" charset="0"/>
              </a:rPr>
              <a:t>Величко писав тогочасною офіційною діловою українською мовою. Нею було заведено писати гетьманські універсали та інші офіційні документи.</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uk-UA" sz="2000" b="1" i="0" u="none" strike="noStrike" kern="0" cap="none" spc="0" normalizeH="0" baseline="0" noProof="0" dirty="0">
              <a:ln>
                <a:noFill/>
              </a:ln>
              <a:effectLst/>
              <a:uLnTx/>
              <a:uFillTx/>
              <a:latin typeface="Arial Black"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uk-UA" sz="2000" b="1" i="0" u="none" strike="noStrike" kern="0" cap="none" spc="0" normalizeH="0" baseline="0" noProof="0" dirty="0" smtClean="0">
                <a:ln>
                  <a:noFill/>
                </a:ln>
                <a:effectLst/>
                <a:uLnTx/>
                <a:uFillTx/>
                <a:latin typeface="Arial Black" pitchFamily="34" charset="0"/>
              </a:rPr>
              <a:t> </a:t>
            </a:r>
            <a:r>
              <a:rPr kumimoji="0" lang="uk-UA" sz="2000" b="1" i="0" u="none" strike="noStrike" kern="0" cap="none" spc="0" normalizeH="0" baseline="0" noProof="0" dirty="0">
                <a:ln>
                  <a:noFill/>
                </a:ln>
                <a:effectLst/>
                <a:uLnTx/>
                <a:uFillTx/>
                <a:latin typeface="Arial Black" pitchFamily="34" charset="0"/>
              </a:rPr>
              <a:t>Літописець повністю осліп. Та коли саме це сталося, невідомо. З того часу сторінки свого твору він </a:t>
            </a:r>
            <a:r>
              <a:rPr kumimoji="0" lang="uk-UA" sz="2000" b="1" i="0" u="none" strike="noStrike" kern="0" cap="none" spc="0" normalizeH="0" baseline="0" noProof="0" dirty="0" err="1">
                <a:ln>
                  <a:noFill/>
                </a:ln>
                <a:effectLst/>
                <a:uLnTx/>
                <a:uFillTx/>
                <a:latin typeface="Arial Black" pitchFamily="34" charset="0"/>
              </a:rPr>
              <a:t>надиктовував</a:t>
            </a:r>
            <a:r>
              <a:rPr kumimoji="0" lang="uk-UA" sz="2000" b="1" i="0" u="none" strike="noStrike" kern="0" cap="none" spc="0" normalizeH="0" baseline="0" noProof="0" dirty="0">
                <a:ln>
                  <a:noFill/>
                </a:ln>
                <a:effectLst/>
                <a:uLnTx/>
                <a:uFillTx/>
                <a:latin typeface="Arial Black" pitchFamily="34" charset="0"/>
              </a:rPr>
              <a:t> найнятим писарчукам</a:t>
            </a:r>
            <a:r>
              <a:rPr kumimoji="0" lang="uk-UA" sz="2000" b="1" i="0" u="none" strike="noStrike" kern="0" cap="none" spc="0" normalizeH="0" baseline="0" noProof="0" dirty="0" smtClean="0">
                <a:ln>
                  <a:noFill/>
                </a:ln>
                <a:effectLst/>
                <a:uLnTx/>
                <a:uFillTx/>
                <a:latin typeface="Arial Black" pitchFamily="34" charset="0"/>
              </a:rPr>
              <a: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uk-UA" sz="2000" b="1" i="0" u="none" strike="noStrike" kern="0" cap="none" spc="0" normalizeH="0" baseline="0" noProof="0" dirty="0">
              <a:ln>
                <a:noFill/>
              </a:ln>
              <a:effectLst/>
              <a:uLnTx/>
              <a:uFillTx/>
              <a:latin typeface="Arial Black"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smtClean="0">
                <a:ln>
                  <a:noFill/>
                </a:ln>
                <a:effectLst/>
                <a:uLnTx/>
                <a:uFillTx/>
                <a:latin typeface="Arial Black" pitchFamily="34" charset="0"/>
              </a:rPr>
              <a:t> </a:t>
            </a:r>
            <a:r>
              <a:rPr kumimoji="0" lang="ru-RU" sz="2000" b="1" i="0" u="none" strike="noStrike" kern="0" cap="none" spc="0" normalizeH="0" baseline="0" noProof="0" dirty="0" err="1">
                <a:ln>
                  <a:noFill/>
                </a:ln>
                <a:effectLst/>
                <a:uLnTx/>
                <a:uFillTx/>
                <a:latin typeface="Arial Black" pitchFamily="34" charset="0"/>
              </a:rPr>
              <a:t>Літописець</a:t>
            </a:r>
            <a:r>
              <a:rPr kumimoji="0" lang="ru-RU" sz="2000" b="1" i="0" u="none" strike="noStrike" kern="0" cap="none" spc="0" normalizeH="0" baseline="0" noProof="0" dirty="0">
                <a:ln>
                  <a:noFill/>
                </a:ln>
                <a:effectLst/>
                <a:uLnTx/>
                <a:uFillTx/>
                <a:latin typeface="Arial Black" pitchFamily="34" charset="0"/>
              </a:rPr>
              <a:t> помер у селі Жуки. </a:t>
            </a:r>
            <a:r>
              <a:rPr kumimoji="0" lang="ru-RU" sz="2000" b="1" i="0" u="none" strike="noStrike" kern="0" cap="none" spc="0" normalizeH="0" baseline="0" noProof="0" dirty="0" err="1">
                <a:ln>
                  <a:noFill/>
                </a:ln>
                <a:effectLst/>
                <a:uLnTx/>
                <a:uFillTx/>
                <a:latin typeface="Arial Black" pitchFamily="34" charset="0"/>
              </a:rPr>
              <a:t>Припускають</a:t>
            </a:r>
            <a:r>
              <a:rPr kumimoji="0" lang="ru-RU" sz="2000" b="1" i="0" u="none" strike="noStrike" kern="0" cap="none" spc="0" normalizeH="0" baseline="0" noProof="0" dirty="0">
                <a:ln>
                  <a:noFill/>
                </a:ln>
                <a:effectLst/>
                <a:uLnTx/>
                <a:uFillTx/>
                <a:latin typeface="Arial Black" pitchFamily="34" charset="0"/>
              </a:rPr>
              <a:t>, </a:t>
            </a:r>
            <a:r>
              <a:rPr kumimoji="0" lang="ru-RU" sz="2000" b="1" i="0" u="none" strike="noStrike" kern="0" cap="none" spc="0" normalizeH="0" baseline="0" noProof="0" dirty="0" err="1">
                <a:ln>
                  <a:noFill/>
                </a:ln>
                <a:effectLst/>
                <a:uLnTx/>
                <a:uFillTx/>
                <a:latin typeface="Arial Black" pitchFamily="34" charset="0"/>
              </a:rPr>
              <a:t>що</a:t>
            </a:r>
            <a:r>
              <a:rPr kumimoji="0" lang="ru-RU" sz="2000" b="1" i="0" u="none" strike="noStrike" kern="0" cap="none" spc="0" normalizeH="0" baseline="0" noProof="0" dirty="0">
                <a:ln>
                  <a:noFill/>
                </a:ln>
                <a:effectLst/>
                <a:uLnTx/>
                <a:uFillTx/>
                <a:latin typeface="Arial Black" pitchFamily="34" charset="0"/>
              </a:rPr>
              <a:t> </a:t>
            </a:r>
            <a:r>
              <a:rPr kumimoji="0" lang="ru-RU" sz="2000" b="1" i="0" u="none" strike="noStrike" kern="0" cap="none" spc="0" normalizeH="0" baseline="0" noProof="0" dirty="0" err="1">
                <a:ln>
                  <a:noFill/>
                </a:ln>
                <a:effectLst/>
                <a:uLnTx/>
                <a:uFillTx/>
                <a:latin typeface="Arial Black" pitchFamily="34" charset="0"/>
              </a:rPr>
              <a:t>було</a:t>
            </a:r>
            <a:r>
              <a:rPr kumimoji="0" lang="ru-RU" sz="2000" b="1" i="0" u="none" strike="noStrike" kern="0" cap="none" spc="0" normalizeH="0" baseline="0" noProof="0" dirty="0">
                <a:ln>
                  <a:noFill/>
                </a:ln>
                <a:effectLst/>
                <a:uLnTx/>
                <a:uFillTx/>
                <a:latin typeface="Arial Black" pitchFamily="34" charset="0"/>
              </a:rPr>
              <a:t> </a:t>
            </a:r>
            <a:r>
              <a:rPr kumimoji="0" lang="ru-RU" sz="2000" b="1" i="0" u="none" strike="noStrike" kern="0" cap="none" spc="0" normalizeH="0" baseline="0" noProof="0" dirty="0" err="1">
                <a:ln>
                  <a:noFill/>
                </a:ln>
                <a:effectLst/>
                <a:uLnTx/>
                <a:uFillTx/>
                <a:latin typeface="Arial Black" pitchFamily="34" charset="0"/>
              </a:rPr>
              <a:t>це</a:t>
            </a:r>
            <a:r>
              <a:rPr kumimoji="0" lang="ru-RU" sz="2000" b="1" i="0" u="none" strike="noStrike" kern="0" cap="none" spc="0" normalizeH="0" baseline="0" noProof="0" dirty="0">
                <a:ln>
                  <a:noFill/>
                </a:ln>
                <a:effectLst/>
                <a:uLnTx/>
                <a:uFillTx/>
                <a:latin typeface="Arial Black" pitchFamily="34" charset="0"/>
              </a:rPr>
              <a:t> 1728 року. Та могила до </a:t>
            </a:r>
            <a:r>
              <a:rPr kumimoji="0" lang="ru-RU" sz="2000" b="1" i="0" u="none" strike="noStrike" kern="0" cap="none" spc="0" normalizeH="0" baseline="0" noProof="0" dirty="0" err="1">
                <a:ln>
                  <a:noFill/>
                </a:ln>
                <a:effectLst/>
                <a:uLnTx/>
                <a:uFillTx/>
                <a:latin typeface="Arial Black" pitchFamily="34" charset="0"/>
              </a:rPr>
              <a:t>нашого</a:t>
            </a:r>
            <a:r>
              <a:rPr kumimoji="0" lang="ru-RU" sz="2000" b="1" i="0" u="none" strike="noStrike" kern="0" cap="none" spc="0" normalizeH="0" baseline="0" noProof="0" dirty="0">
                <a:ln>
                  <a:noFill/>
                </a:ln>
                <a:effectLst/>
                <a:uLnTx/>
                <a:uFillTx/>
                <a:latin typeface="Arial Black" pitchFamily="34" charset="0"/>
              </a:rPr>
              <a:t> часу не </a:t>
            </a:r>
            <a:r>
              <a:rPr kumimoji="0" lang="ru-RU" sz="2000" b="1" i="0" u="none" strike="noStrike" kern="0" cap="none" spc="0" normalizeH="0" baseline="0" noProof="0" dirty="0" err="1">
                <a:ln>
                  <a:noFill/>
                </a:ln>
                <a:effectLst/>
                <a:uLnTx/>
                <a:uFillTx/>
                <a:latin typeface="Arial Black" pitchFamily="34" charset="0"/>
              </a:rPr>
              <a:t>збереглася</a:t>
            </a:r>
            <a:r>
              <a:rPr kumimoji="0" lang="ru-RU" sz="2000" b="1" i="0" u="none" strike="noStrike" kern="0" cap="none" spc="0" normalizeH="0" baseline="0" noProof="0" dirty="0">
                <a:ln>
                  <a:noFill/>
                </a:ln>
                <a:effectLst/>
                <a:uLnTx/>
                <a:uFillTx/>
                <a:latin typeface="Arial Black" pitchFamily="34" charset="0"/>
              </a:rPr>
              <a:t>. А 2003 року </a:t>
            </a:r>
            <a:r>
              <a:rPr kumimoji="0" lang="ru-RU" sz="2000" b="1" i="0" u="none" strike="noStrike" kern="0" cap="none" spc="0" normalizeH="0" baseline="0" noProof="0" dirty="0" err="1">
                <a:ln>
                  <a:noFill/>
                </a:ln>
                <a:effectLst/>
                <a:uLnTx/>
                <a:uFillTx/>
                <a:latin typeface="Arial Black" pitchFamily="34" charset="0"/>
              </a:rPr>
              <a:t>започаткована</a:t>
            </a:r>
            <a:r>
              <a:rPr kumimoji="0" lang="ru-RU" sz="2000" b="1" i="0" u="none" strike="noStrike" kern="0" cap="none" spc="0" normalizeH="0" baseline="0" noProof="0" dirty="0">
                <a:ln>
                  <a:noFill/>
                </a:ln>
                <a:effectLst/>
                <a:uLnTx/>
                <a:uFillTx/>
                <a:latin typeface="Arial Black" pitchFamily="34" charset="0"/>
              </a:rPr>
              <a:t> </a:t>
            </a:r>
            <a:r>
              <a:rPr kumimoji="0" lang="ru-RU" sz="2000" b="1" i="0" u="none" strike="noStrike" kern="0" cap="none" spc="0" normalizeH="0" baseline="0" noProof="0" dirty="0" err="1">
                <a:ln>
                  <a:noFill/>
                </a:ln>
                <a:effectLst/>
                <a:uLnTx/>
                <a:uFillTx/>
                <a:latin typeface="Arial Black" pitchFamily="34" charset="0"/>
              </a:rPr>
              <a:t>обласна</a:t>
            </a:r>
            <a:r>
              <a:rPr kumimoji="0" lang="ru-RU" sz="2000" b="1" i="0" u="none" strike="noStrike" kern="0" cap="none" spc="0" normalizeH="0" baseline="0" noProof="0" dirty="0">
                <a:ln>
                  <a:noFill/>
                </a:ln>
                <a:effectLst/>
                <a:uLnTx/>
                <a:uFillTx/>
                <a:latin typeface="Arial Black" pitchFamily="34" charset="0"/>
              </a:rPr>
              <a:t> </a:t>
            </a:r>
            <a:r>
              <a:rPr kumimoji="0" lang="ru-RU" sz="2000" b="1" i="0" u="none" strike="noStrike" kern="0" cap="none" spc="0" normalizeH="0" baseline="0" noProof="0" dirty="0" err="1">
                <a:ln>
                  <a:noFill/>
                </a:ln>
                <a:effectLst/>
                <a:uLnTx/>
                <a:uFillTx/>
                <a:latin typeface="Arial Black" pitchFamily="34" charset="0"/>
              </a:rPr>
              <a:t>літературна</a:t>
            </a:r>
            <a:r>
              <a:rPr kumimoji="0" lang="ru-RU" sz="2000" b="1" i="0" u="none" strike="noStrike" kern="0" cap="none" spc="0" normalizeH="0" baseline="0" noProof="0" dirty="0">
                <a:ln>
                  <a:noFill/>
                </a:ln>
                <a:effectLst/>
                <a:uLnTx/>
                <a:uFillTx/>
                <a:latin typeface="Arial Black" pitchFamily="34" charset="0"/>
              </a:rPr>
              <a:t> </a:t>
            </a:r>
            <a:r>
              <a:rPr kumimoji="0" lang="ru-RU" sz="2000" b="1" i="0" u="none" strike="noStrike" kern="0" cap="none" spc="0" normalizeH="0" baseline="0" noProof="0" dirty="0" err="1">
                <a:ln>
                  <a:noFill/>
                </a:ln>
                <a:effectLst/>
                <a:uLnTx/>
                <a:uFillTx/>
                <a:latin typeface="Arial Black" pitchFamily="34" charset="0"/>
              </a:rPr>
              <a:t>премія</a:t>
            </a:r>
            <a:r>
              <a:rPr kumimoji="0" lang="ru-RU" sz="2000" b="1" i="0" u="none" strike="noStrike" kern="0" cap="none" spc="0" normalizeH="0" baseline="0" noProof="0" dirty="0">
                <a:ln>
                  <a:noFill/>
                </a:ln>
                <a:effectLst/>
                <a:uLnTx/>
                <a:uFillTx/>
                <a:latin typeface="Arial Black" pitchFamily="34" charset="0"/>
              </a:rPr>
              <a:t> </a:t>
            </a:r>
            <a:r>
              <a:rPr kumimoji="0" lang="ru-RU" sz="2000" b="1" i="0" u="none" strike="noStrike" kern="0" cap="none" spc="0" normalizeH="0" baseline="0" noProof="0" dirty="0" err="1">
                <a:ln>
                  <a:noFill/>
                </a:ln>
                <a:effectLst/>
                <a:uLnTx/>
                <a:uFillTx/>
                <a:latin typeface="Arial Black" pitchFamily="34" charset="0"/>
              </a:rPr>
              <a:t>імені</a:t>
            </a:r>
            <a:r>
              <a:rPr kumimoji="0" lang="ru-RU" sz="2000" b="1" i="0" u="none" strike="noStrike" kern="0" cap="none" spc="0" normalizeH="0" baseline="0" noProof="0" dirty="0">
                <a:ln>
                  <a:noFill/>
                </a:ln>
                <a:effectLst/>
                <a:uLnTx/>
                <a:uFillTx/>
                <a:latin typeface="Arial Black" pitchFamily="34" charset="0"/>
              </a:rPr>
              <a:t> </a:t>
            </a:r>
            <a:r>
              <a:rPr kumimoji="0" lang="ru-RU" sz="2000" b="1" i="0" u="none" strike="noStrike" kern="0" cap="none" spc="0" normalizeH="0" baseline="0" noProof="0" dirty="0" err="1">
                <a:ln>
                  <a:noFill/>
                </a:ln>
                <a:effectLst/>
                <a:uLnTx/>
                <a:uFillTx/>
                <a:latin typeface="Arial Black" pitchFamily="34" charset="0"/>
              </a:rPr>
              <a:t>Самійла</a:t>
            </a:r>
            <a:r>
              <a:rPr kumimoji="0" lang="ru-RU" sz="2000" b="1" i="0" u="none" strike="noStrike" kern="0" cap="none" spc="0" normalizeH="0" baseline="0" noProof="0" dirty="0">
                <a:ln>
                  <a:noFill/>
                </a:ln>
                <a:effectLst/>
                <a:uLnTx/>
                <a:uFillTx/>
                <a:latin typeface="Arial Black" pitchFamily="34" charset="0"/>
              </a:rPr>
              <a:t> </a:t>
            </a:r>
            <a:r>
              <a:rPr kumimoji="0" lang="ru-RU" sz="2000" b="1" i="0" u="none" strike="noStrike" kern="0" cap="none" spc="0" normalizeH="0" baseline="0" noProof="0" dirty="0" err="1">
                <a:ln>
                  <a:noFill/>
                </a:ln>
                <a:effectLst/>
                <a:uLnTx/>
                <a:uFillTx/>
                <a:latin typeface="Arial Black" pitchFamily="34" charset="0"/>
              </a:rPr>
              <a:t>Величка</a:t>
            </a:r>
            <a:r>
              <a:rPr kumimoji="0" lang="ru-RU" sz="2000" b="1" i="0" u="none" strike="noStrike" kern="0" cap="none" spc="0" normalizeH="0" baseline="0" noProof="0" dirty="0">
                <a:ln>
                  <a:noFill/>
                </a:ln>
                <a:effectLst/>
                <a:uLnTx/>
                <a:uFillTx/>
                <a:latin typeface="Arial Black" pitchFamily="34" charset="0"/>
              </a:rPr>
              <a:t>.</a:t>
            </a:r>
            <a:endParaRPr kumimoji="0" lang="uk-UA" sz="2000" b="1" i="0" u="none" strike="noStrike" kern="0" cap="none" spc="0" normalizeH="0" baseline="0" noProof="0" dirty="0">
              <a:ln>
                <a:noFill/>
              </a:ln>
              <a:effectLst/>
              <a:uLnTx/>
              <a:uFillTx/>
              <a:latin typeface="Arial Black"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dirty="0">
              <a:ln>
                <a:noFill/>
              </a:ln>
              <a:effectLst/>
              <a:uLnTx/>
              <a:uFillTx/>
              <a:latin typeface="Arial Black"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866759"/>
            <a:ext cx="7776864" cy="284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613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кутник 4"/>
          <p:cNvSpPr/>
          <p:nvPr/>
        </p:nvSpPr>
        <p:spPr>
          <a:xfrm>
            <a:off x="179512" y="116632"/>
            <a:ext cx="4258444" cy="3785652"/>
          </a:xfrm>
          <a:prstGeom prst="rect">
            <a:avLst/>
          </a:prstGeom>
          <a:solidFill>
            <a:srgbClr val="00FF99"/>
          </a:solidFill>
          <a:ln>
            <a:noFill/>
          </a:ln>
          <a:effectLst>
            <a:outerShdw blurRad="149987" dist="250190" dir="8460000" algn="ctr">
              <a:srgbClr val="000000">
                <a:alpha val="2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just" defTabSz="457200"/>
            <a:r>
              <a:rPr lang="uk-UA" sz="2000" b="1" dirty="0" smtClean="0">
                <a:solidFill>
                  <a:srgbClr val="CC702D">
                    <a:lumMod val="50000"/>
                  </a:srgbClr>
                </a:solidFill>
              </a:rPr>
              <a:t> </a:t>
            </a:r>
            <a:r>
              <a:rPr lang="uk-UA" sz="2000" b="1" dirty="0">
                <a:solidFill>
                  <a:srgbClr val="C00000"/>
                </a:solidFill>
                <a:latin typeface="Arial Black" pitchFamily="34" charset="0"/>
              </a:rPr>
              <a:t>Літопис Самійла Величка – один із трьох основних козацьких літописів. </a:t>
            </a:r>
            <a:r>
              <a:rPr lang="uk-UA" sz="2000" b="1" dirty="0">
                <a:solidFill>
                  <a:srgbClr val="CC702D">
                    <a:lumMod val="50000"/>
                  </a:srgbClr>
                </a:solidFill>
              </a:rPr>
              <a:t>Проте лише робота Величка залишилася до наших днів в оригіналі. Це найбільш докладний та систематичний виклад історії Гетьманщини від її заснування до початку </a:t>
            </a:r>
            <a:r>
              <a:rPr lang="en-US" sz="2000" b="1" dirty="0">
                <a:solidFill>
                  <a:srgbClr val="CC702D">
                    <a:lumMod val="50000"/>
                  </a:srgbClr>
                </a:solidFill>
              </a:rPr>
              <a:t>XVIII </a:t>
            </a:r>
            <a:r>
              <a:rPr lang="uk-UA" sz="2000" b="1" dirty="0">
                <a:solidFill>
                  <a:srgbClr val="CC702D">
                    <a:lumMod val="50000"/>
                  </a:srgbClr>
                </a:solidFill>
              </a:rPr>
              <a:t>століття з передісторією: описом часів гетьмана Сагайдачного і перших козацьких повстань</a:t>
            </a:r>
            <a:r>
              <a:rPr lang="uk-UA" sz="2000" b="1" dirty="0" smtClean="0">
                <a:solidFill>
                  <a:srgbClr val="CC702D">
                    <a:lumMod val="50000"/>
                  </a:srgbClr>
                </a:solidFill>
              </a:rPr>
              <a:t>.</a:t>
            </a:r>
            <a:endParaRPr lang="uk-UA" sz="2000" b="1" dirty="0">
              <a:solidFill>
                <a:srgbClr val="CC702D">
                  <a:lumMod val="50000"/>
                </a:srgbClr>
              </a:solidFill>
            </a:endParaRPr>
          </a:p>
        </p:txBody>
      </p:sp>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3803" y="127532"/>
            <a:ext cx="3536873" cy="2314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860032" y="1844824"/>
            <a:ext cx="3744416" cy="480131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ru-RU" b="1" dirty="0">
                <a:solidFill>
                  <a:srgbClr val="C00000"/>
                </a:solidFill>
                <a:latin typeface="Arial Black" pitchFamily="34" charset="0"/>
              </a:rPr>
              <a:t>Літопис </a:t>
            </a:r>
            <a:r>
              <a:rPr lang="ru-RU" b="1" dirty="0" err="1">
                <a:solidFill>
                  <a:srgbClr val="C00000"/>
                </a:solidFill>
                <a:latin typeface="Arial Black" pitchFamily="34" charset="0"/>
              </a:rPr>
              <a:t>Величка</a:t>
            </a:r>
            <a:r>
              <a:rPr lang="ru-RU" b="1" dirty="0">
                <a:solidFill>
                  <a:srgbClr val="C00000"/>
                </a:solidFill>
                <a:latin typeface="Arial Black" pitchFamily="34" charset="0"/>
              </a:rPr>
              <a:t> є найбільшим у </a:t>
            </a:r>
            <a:r>
              <a:rPr lang="ru-RU" b="1" dirty="0" err="1">
                <a:solidFill>
                  <a:srgbClr val="C00000"/>
                </a:solidFill>
                <a:latin typeface="Arial Black" pitchFamily="34" charset="0"/>
              </a:rPr>
              <a:t>порівнянні</a:t>
            </a:r>
            <a:r>
              <a:rPr lang="ru-RU" b="1" dirty="0">
                <a:solidFill>
                  <a:srgbClr val="C00000"/>
                </a:solidFill>
                <a:latin typeface="Arial Black" pitchFamily="34" charset="0"/>
              </a:rPr>
              <a:t> з іншими </a:t>
            </a:r>
            <a:r>
              <a:rPr lang="ru-RU" b="1" dirty="0" err="1">
                <a:solidFill>
                  <a:srgbClr val="C00000"/>
                </a:solidFill>
                <a:latin typeface="Arial Black" pitchFamily="34" charset="0"/>
              </a:rPr>
              <a:t>козацькими</a:t>
            </a:r>
            <a:r>
              <a:rPr lang="ru-RU" b="1" dirty="0">
                <a:solidFill>
                  <a:srgbClr val="C00000"/>
                </a:solidFill>
                <a:latin typeface="Arial Black" pitchFamily="34" charset="0"/>
              </a:rPr>
              <a:t> </a:t>
            </a:r>
            <a:r>
              <a:rPr lang="ru-RU" b="1" dirty="0" err="1">
                <a:solidFill>
                  <a:srgbClr val="C00000"/>
                </a:solidFill>
                <a:latin typeface="Arial Black" pitchFamily="34" charset="0"/>
              </a:rPr>
              <a:t>літописами</a:t>
            </a:r>
            <a:r>
              <a:rPr lang="ru-RU" b="1" dirty="0">
                <a:solidFill>
                  <a:srgbClr val="C00000"/>
                </a:solidFill>
                <a:latin typeface="Arial Black" pitchFamily="34" charset="0"/>
              </a:rPr>
              <a:t>, адже його </a:t>
            </a:r>
            <a:r>
              <a:rPr lang="ru-RU" b="1" dirty="0" err="1">
                <a:solidFill>
                  <a:srgbClr val="C00000"/>
                </a:solidFill>
                <a:latin typeface="Arial Black" pitchFamily="34" charset="0"/>
              </a:rPr>
              <a:t>обсяг</a:t>
            </a:r>
            <a:r>
              <a:rPr lang="ru-RU" b="1" dirty="0">
                <a:solidFill>
                  <a:srgbClr val="C00000"/>
                </a:solidFill>
                <a:latin typeface="Arial Black" pitchFamily="34" charset="0"/>
              </a:rPr>
              <a:t> складає близько </a:t>
            </a:r>
            <a:r>
              <a:rPr lang="ru-RU" b="1" dirty="0" err="1">
                <a:solidFill>
                  <a:srgbClr val="C00000"/>
                </a:solidFill>
                <a:latin typeface="Arial Black" pitchFamily="34" charset="0"/>
              </a:rPr>
              <a:t>півтори</a:t>
            </a:r>
            <a:r>
              <a:rPr lang="ru-RU" b="1" dirty="0">
                <a:solidFill>
                  <a:srgbClr val="C00000"/>
                </a:solidFill>
                <a:latin typeface="Arial Black" pitchFamily="34" charset="0"/>
              </a:rPr>
              <a:t> </a:t>
            </a:r>
            <a:r>
              <a:rPr lang="ru-RU" b="1" dirty="0" err="1">
                <a:solidFill>
                  <a:srgbClr val="C00000"/>
                </a:solidFill>
                <a:latin typeface="Arial Black" pitchFamily="34" charset="0"/>
              </a:rPr>
              <a:t>тисячі</a:t>
            </a:r>
            <a:r>
              <a:rPr lang="ru-RU" b="1" dirty="0">
                <a:solidFill>
                  <a:srgbClr val="C00000"/>
                </a:solidFill>
                <a:latin typeface="Arial Black" pitchFamily="34" charset="0"/>
              </a:rPr>
              <a:t> </a:t>
            </a:r>
            <a:r>
              <a:rPr lang="ru-RU" b="1" dirty="0" err="1">
                <a:solidFill>
                  <a:srgbClr val="C00000"/>
                </a:solidFill>
                <a:latin typeface="Arial Black" pitchFamily="34" charset="0"/>
              </a:rPr>
              <a:t>рукописних</a:t>
            </a:r>
            <a:r>
              <a:rPr lang="ru-RU" b="1" dirty="0">
                <a:solidFill>
                  <a:srgbClr val="C00000"/>
                </a:solidFill>
                <a:latin typeface="Arial Black" pitchFamily="34" charset="0"/>
              </a:rPr>
              <a:t> </a:t>
            </a:r>
            <a:r>
              <a:rPr lang="ru-RU" b="1" dirty="0" err="1">
                <a:solidFill>
                  <a:srgbClr val="C00000"/>
                </a:solidFill>
                <a:latin typeface="Arial Black" pitchFamily="34" charset="0"/>
              </a:rPr>
              <a:t>сторінок</a:t>
            </a:r>
            <a:r>
              <a:rPr lang="ru-RU" b="1" dirty="0">
                <a:solidFill>
                  <a:srgbClr val="C00000"/>
                </a:solidFill>
                <a:latin typeface="Arial Black" pitchFamily="34" charset="0"/>
              </a:rPr>
              <a:t>. </a:t>
            </a:r>
            <a:r>
              <a:rPr lang="ru-RU" b="1" dirty="0">
                <a:latin typeface="Arial Black" pitchFamily="34" charset="0"/>
              </a:rPr>
              <a:t>Цей твір можна вважати першим </a:t>
            </a:r>
            <a:r>
              <a:rPr lang="ru-RU" b="1" dirty="0" err="1">
                <a:latin typeface="Arial Black" pitchFamily="34" charset="0"/>
              </a:rPr>
              <a:t>протонауковим</a:t>
            </a:r>
            <a:r>
              <a:rPr lang="ru-RU" b="1" dirty="0">
                <a:latin typeface="Arial Black" pitchFamily="34" charset="0"/>
              </a:rPr>
              <a:t> із української історії. </a:t>
            </a:r>
            <a:r>
              <a:rPr lang="ru-RU" b="1" dirty="0" err="1">
                <a:latin typeface="Arial Black" pitchFamily="34" charset="0"/>
              </a:rPr>
              <a:t>Деякі</a:t>
            </a:r>
            <a:r>
              <a:rPr lang="ru-RU" b="1" dirty="0">
                <a:latin typeface="Arial Black" pitchFamily="34" charset="0"/>
              </a:rPr>
              <a:t> </a:t>
            </a:r>
            <a:r>
              <a:rPr lang="ru-RU" b="1" dirty="0" err="1">
                <a:latin typeface="Arial Black" pitchFamily="34" charset="0"/>
              </a:rPr>
              <a:t>свідчення</a:t>
            </a:r>
            <a:r>
              <a:rPr lang="ru-RU" b="1" dirty="0">
                <a:latin typeface="Arial Black" pitchFamily="34" charset="0"/>
              </a:rPr>
              <a:t> з </a:t>
            </a:r>
            <a:r>
              <a:rPr lang="ru-RU" b="1" dirty="0" err="1">
                <a:latin typeface="Arial Black" pitchFamily="34" charset="0"/>
              </a:rPr>
              <a:t>літопису</a:t>
            </a:r>
            <a:r>
              <a:rPr lang="ru-RU" b="1" dirty="0">
                <a:latin typeface="Arial Black" pitchFamily="34" charset="0"/>
              </a:rPr>
              <a:t> є </a:t>
            </a:r>
            <a:r>
              <a:rPr lang="ru-RU" b="1" dirty="0" err="1">
                <a:latin typeface="Arial Black" pitchFamily="34" charset="0"/>
              </a:rPr>
              <a:t>унікальними</a:t>
            </a:r>
            <a:r>
              <a:rPr lang="ru-RU" b="1" dirty="0">
                <a:latin typeface="Arial Black" pitchFamily="34" charset="0"/>
              </a:rPr>
              <a:t>, які </a:t>
            </a:r>
            <a:r>
              <a:rPr lang="ru-RU" b="1" dirty="0" err="1">
                <a:latin typeface="Arial Black" pitchFamily="34" charset="0"/>
              </a:rPr>
              <a:t>історики</a:t>
            </a:r>
            <a:r>
              <a:rPr lang="ru-RU" b="1" dirty="0">
                <a:latin typeface="Arial Black" pitchFamily="34" charset="0"/>
              </a:rPr>
              <a:t> не можуть знайти в інших </a:t>
            </a:r>
            <a:r>
              <a:rPr lang="ru-RU" b="1" dirty="0" err="1">
                <a:latin typeface="Arial Black" pitchFamily="34" charset="0"/>
              </a:rPr>
              <a:t>джерелах</a:t>
            </a:r>
            <a:r>
              <a:rPr lang="ru-RU" b="1" dirty="0">
                <a:latin typeface="Arial Black" pitchFamily="34" charset="0"/>
              </a:rPr>
              <a:t>, а лише </a:t>
            </a:r>
            <a:r>
              <a:rPr lang="ru-RU" b="1" dirty="0" err="1">
                <a:latin typeface="Arial Black" pitchFamily="34" charset="0"/>
              </a:rPr>
              <a:t>складають</a:t>
            </a:r>
            <a:r>
              <a:rPr lang="ru-RU" b="1" dirty="0">
                <a:latin typeface="Arial Black" pitchFamily="34" charset="0"/>
              </a:rPr>
              <a:t> уявлення про них через оповіді </a:t>
            </a:r>
            <a:r>
              <a:rPr lang="ru-RU" b="1" dirty="0" err="1">
                <a:latin typeface="Arial Black" pitchFamily="34" charset="0"/>
              </a:rPr>
              <a:t>Самійла</a:t>
            </a:r>
            <a:r>
              <a:rPr lang="ru-RU" b="1" dirty="0">
                <a:latin typeface="Arial Black" pitchFamily="34" charset="0"/>
              </a:rPr>
              <a:t> </a:t>
            </a:r>
            <a:r>
              <a:rPr lang="ru-RU" b="1" dirty="0" err="1">
                <a:latin typeface="Arial Black" pitchFamily="34" charset="0"/>
              </a:rPr>
              <a:t>Величка</a:t>
            </a:r>
            <a:r>
              <a:rPr lang="ru-RU" b="1" dirty="0">
                <a:latin typeface="Arial Black" pitchFamily="34" charset="0"/>
              </a:rPr>
              <a:t>.</a:t>
            </a:r>
          </a:p>
        </p:txBody>
      </p:sp>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112" y="4077072"/>
            <a:ext cx="4114428" cy="2312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335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Вертикальный свиток 1"/>
          <p:cNvSpPr/>
          <p:nvPr/>
        </p:nvSpPr>
        <p:spPr>
          <a:xfrm>
            <a:off x="107504" y="357166"/>
            <a:ext cx="5286412" cy="3000396"/>
          </a:xfrm>
          <a:prstGeom prst="verticalScroll">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       Літопис </a:t>
            </a:r>
            <a:r>
              <a:rPr kumimoji="0" lang="ru-RU" sz="18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починається</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з </a:t>
            </a:r>
            <a:r>
              <a:rPr kumimoji="0" lang="ru-RU" sz="18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передмови</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до </a:t>
            </a:r>
            <a:r>
              <a:rPr kumimoji="0" lang="ru-RU" sz="1800" b="1" i="0" u="none" strike="noStrike" kern="0" cap="none" spc="0" normalizeH="0" baseline="0" noProof="0" dirty="0" err="1" smtClean="0">
                <a:ln>
                  <a:noFill/>
                </a:ln>
                <a:solidFill>
                  <a:sysClr val="windowText" lastClr="000000"/>
                </a:solidFill>
                <a:effectLst/>
                <a:uLnTx/>
                <a:uFillTx/>
                <a:latin typeface="Times New Roman" pitchFamily="18" charset="0"/>
                <a:ea typeface="+mn-ea"/>
                <a:cs typeface="Times New Roman" pitchFamily="18" charset="0"/>
              </a:rPr>
              <a:t>читальника</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в </a:t>
            </a:r>
            <a:r>
              <a:rPr kumimoji="0" lang="ru-RU" sz="18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якій</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ru-RU" sz="18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розповідається</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про </a:t>
            </a:r>
            <a:r>
              <a:rPr kumimoji="0" lang="ru-RU" sz="1800" b="1" i="0" u="none" strike="noStrike" kern="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автора. Цей </a:t>
            </a:r>
            <a:r>
              <a:rPr kumimoji="0" lang="ru-RU" sz="18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твір</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ru-RU" sz="18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складається</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з </a:t>
            </a:r>
            <a:r>
              <a:rPr kumimoji="0" lang="ru-RU" sz="18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чотирьох</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ru-RU" sz="18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томів</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Перший том </a:t>
            </a:r>
            <a:r>
              <a:rPr kumimoji="0" lang="ru-RU" sz="1800" b="1" i="0" u="none" strike="noStrike" kern="0" cap="none" spc="0" normalizeH="0" baseline="0" noProof="0" dirty="0" err="1" smtClean="0">
                <a:ln>
                  <a:noFill/>
                </a:ln>
                <a:solidFill>
                  <a:sysClr val="windowText" lastClr="000000"/>
                </a:solidFill>
                <a:effectLst/>
                <a:uLnTx/>
                <a:uFillTx/>
                <a:latin typeface="Times New Roman" pitchFamily="18" charset="0"/>
                <a:ea typeface="+mn-ea"/>
                <a:cs typeface="Times New Roman" pitchFamily="18" charset="0"/>
              </a:rPr>
              <a:t>містить</a:t>
            </a:r>
            <a:r>
              <a:rPr kumimoji="0" lang="ru-RU" sz="1800" b="1" i="0" u="none" strike="noStrike" kern="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 </a:t>
            </a:r>
            <a:r>
              <a:rPr kumimoji="0" lang="ru-RU" sz="1800" b="1" i="0" u="none" strike="noStrike" kern="0" cap="none" spc="0" normalizeH="0" baseline="0" noProof="0" dirty="0" err="1" smtClean="0">
                <a:ln>
                  <a:noFill/>
                </a:ln>
                <a:solidFill>
                  <a:sysClr val="windowText" lastClr="000000"/>
                </a:solidFill>
                <a:effectLst/>
                <a:uLnTx/>
                <a:uFillTx/>
                <a:latin typeface="Times New Roman" pitchFamily="18" charset="0"/>
                <a:ea typeface="+mn-ea"/>
                <a:cs typeface="Times New Roman" pitchFamily="18" charset="0"/>
              </a:rPr>
              <a:t>відомості</a:t>
            </a:r>
            <a:r>
              <a:rPr kumimoji="0" lang="ru-RU" sz="1800" b="1" i="0" u="none" strike="noStrike" kern="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 </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про </a:t>
            </a:r>
            <a:r>
              <a:rPr kumimoji="0" lang="ru-RU" sz="18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Визвольну</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ru-RU" sz="18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війну</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1648–1654 </a:t>
            </a:r>
            <a:r>
              <a:rPr kumimoji="0" lang="ru-RU" sz="18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рр</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ru-RU" sz="18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другий</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і </a:t>
            </a:r>
            <a:r>
              <a:rPr kumimoji="0" lang="ru-RU" sz="1800" b="1" i="0" u="none" strike="noStrike" kern="0" cap="none" spc="0" normalizeH="0" baseline="0" noProof="0" dirty="0" err="1" smtClean="0">
                <a:ln>
                  <a:noFill/>
                </a:ln>
                <a:solidFill>
                  <a:sysClr val="windowText" lastClr="000000"/>
                </a:solidFill>
                <a:effectLst/>
                <a:uLnTx/>
                <a:uFillTx/>
                <a:latin typeface="Times New Roman" pitchFamily="18" charset="0"/>
                <a:ea typeface="+mn-ea"/>
                <a:cs typeface="Times New Roman" pitchFamily="18" charset="0"/>
              </a:rPr>
              <a:t>третій</a:t>
            </a:r>
            <a:r>
              <a:rPr kumimoji="0" lang="ru-RU" sz="1800" b="1" i="0" u="none" strike="noStrike" kern="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 </a:t>
            </a:r>
            <a:r>
              <a:rPr kumimoji="0" lang="uk-UA" sz="1800" b="1" i="0" u="none" strike="noStrike" kern="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розповідають </a:t>
            </a:r>
            <a:r>
              <a:rPr kumimoji="0" lang="uk-UA"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про провідні післявоєнні події й події після смерті</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Хмельницького</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ru-RU" sz="18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четвертий</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том </a:t>
            </a:r>
            <a:r>
              <a:rPr kumimoji="0" lang="ru-RU" sz="18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містить</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ru-RU" sz="18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додатки</a:t>
            </a:r>
            <a:r>
              <a:rPr kumimoji="0" lang="ru-RU" sz="1800" b="1" i="0" u="none" strike="noStrike" kern="0" cap="none" spc="0" normalizeH="0" baseline="0" noProof="0" dirty="0">
                <a:ln>
                  <a:noFill/>
                </a:ln>
                <a:solidFill>
                  <a:sysClr val="windowText" lastClr="000000"/>
                </a:solidFill>
                <a:effectLst/>
                <a:uLnTx/>
                <a:uFillTx/>
                <a:latin typeface="Calibri"/>
                <a:ea typeface="+mn-ea"/>
              </a:rPr>
              <a:t>.</a:t>
            </a:r>
            <a:endParaRPr kumimoji="0" lang="uk-UA" sz="1800" b="1" i="0" u="none" strike="noStrike" kern="0" cap="none" spc="0" normalizeH="0" baseline="0" noProof="0" dirty="0">
              <a:ln>
                <a:noFill/>
              </a:ln>
              <a:solidFill>
                <a:sysClr val="windowText" lastClr="000000"/>
              </a:solidFill>
              <a:effectLst/>
              <a:uLnTx/>
              <a:uFillTx/>
              <a:latin typeface="Calibri"/>
              <a:ea typeface="+mn-ea"/>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2990955"/>
            <a:ext cx="2362884" cy="3846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Вертикальный свиток 2"/>
          <p:cNvSpPr/>
          <p:nvPr/>
        </p:nvSpPr>
        <p:spPr>
          <a:xfrm>
            <a:off x="1187624" y="2924944"/>
            <a:ext cx="5143536" cy="3286148"/>
          </a:xfrm>
          <a:prstGeom prst="verticalScroll">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           Перша </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частина </a:t>
            </a:r>
            <a:r>
              <a:rPr kumimoji="0" lang="uk-UA" sz="1800" b="1" i="0" u="none" strike="noStrike" kern="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літопису</a:t>
            </a:r>
            <a:r>
              <a:rPr kumimoji="0" lang="ru-RU" sz="1800" b="1" i="0" u="none" strike="noStrike" kern="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 </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вважають дослідники, </a:t>
            </a:r>
            <a:r>
              <a:rPr kumimoji="0" lang="ru-RU" sz="1800" b="1" i="0" u="none" strike="noStrike" kern="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написана рукою самого </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Величка. Друга частина рукопису відрізняється від </a:t>
            </a:r>
            <a:r>
              <a:rPr kumimoji="0" lang="ru-RU" sz="1800" b="1" i="0" u="none" strike="noStrike" kern="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першої, її </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написано різними почерками, бо автор утратив зір і далі </a:t>
            </a:r>
            <a:r>
              <a:rPr kumimoji="0" lang="ru-RU" sz="1800" b="1" i="0" u="none" strike="noStrike" kern="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рукопис, на </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думку вчених, переписували учні </a:t>
            </a:r>
            <a:r>
              <a:rPr kumimoji="0" lang="ru-RU" sz="18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літописця</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Було </a:t>
            </a:r>
            <a:r>
              <a:rPr kumimoji="0" lang="ru-RU" sz="18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їх</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четверо, в </a:t>
            </a:r>
            <a:r>
              <a:rPr kumimoji="0" lang="ru-RU" sz="1800" b="1" i="0" u="none" strike="noStrike" kern="0" cap="none" spc="0" normalizeH="0" baseline="0" noProof="0" dirty="0" err="1" smtClean="0">
                <a:ln>
                  <a:noFill/>
                </a:ln>
                <a:solidFill>
                  <a:sysClr val="windowText" lastClr="000000"/>
                </a:solidFill>
                <a:effectLst/>
                <a:uLnTx/>
                <a:uFillTx/>
                <a:latin typeface="Times New Roman" pitchFamily="18" charset="0"/>
                <a:ea typeface="+mn-ea"/>
                <a:cs typeface="Times New Roman" pitchFamily="18" charset="0"/>
              </a:rPr>
              <a:t>усіх</a:t>
            </a:r>
            <a:r>
              <a:rPr kumimoji="0" lang="ru-RU" sz="1800" b="1" i="0" u="none" strike="noStrike" kern="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 почерки </a:t>
            </a:r>
            <a:r>
              <a:rPr kumimoji="0" lang="ru-RU" sz="18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нерозбірливі</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ru-RU" sz="18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трапляється</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ru-RU" sz="18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чимало</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ru-RU" sz="18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помилок</a:t>
            </a:r>
            <a:r>
              <a:rPr kumimoji="0" lang="ru-RU"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та правок.</a:t>
            </a:r>
            <a:endParaRPr kumimoji="0" lang="uk-UA" sz="1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4" name="Блок-схема: процесс 3"/>
          <p:cNvSpPr/>
          <p:nvPr/>
        </p:nvSpPr>
        <p:spPr>
          <a:xfrm>
            <a:off x="5004048" y="781330"/>
            <a:ext cx="3577916" cy="2143614"/>
          </a:xfrm>
          <a:prstGeom prst="flowChartProcess">
            <a:avLst/>
          </a:prstGeom>
          <a:solidFill>
            <a:srgbClr val="00FF9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u="none" strike="noStrike" kern="0" cap="none" spc="0" normalizeH="0" baseline="0" noProof="0" dirty="0" smtClean="0">
                <a:ln>
                  <a:noFill/>
                </a:ln>
                <a:effectLst/>
                <a:uLnTx/>
                <a:uFillTx/>
                <a:latin typeface="Arial Black" pitchFamily="34" charset="0"/>
                <a:cs typeface="Times New Roman" pitchFamily="18" charset="0"/>
              </a:rPr>
              <a:t>         «</a:t>
            </a:r>
            <a:r>
              <a:rPr kumimoji="0" lang="ru-RU" sz="1800" b="1" u="none" strike="noStrike" kern="0" cap="none" spc="0" normalizeH="0" baseline="0" noProof="0" dirty="0">
                <a:ln>
                  <a:noFill/>
                </a:ln>
                <a:effectLst/>
                <a:uLnTx/>
                <a:uFillTx/>
                <a:latin typeface="Arial Black" pitchFamily="34" charset="0"/>
                <a:cs typeface="Times New Roman" pitchFamily="18" charset="0"/>
              </a:rPr>
              <a:t>Літопис </a:t>
            </a:r>
            <a:r>
              <a:rPr kumimoji="0" lang="ru-RU" sz="1800" b="1" u="none" strike="noStrike" kern="0" cap="none" spc="0" normalizeH="0" baseline="0" noProof="0" dirty="0" err="1">
                <a:ln>
                  <a:noFill/>
                </a:ln>
                <a:effectLst/>
                <a:uLnTx/>
                <a:uFillTx/>
                <a:latin typeface="Arial Black" pitchFamily="34" charset="0"/>
                <a:cs typeface="Times New Roman" pitchFamily="18" charset="0"/>
              </a:rPr>
              <a:t>подібний</a:t>
            </a:r>
            <a:r>
              <a:rPr kumimoji="0" lang="ru-RU" sz="1800" b="1" u="none" strike="noStrike" kern="0" cap="none" spc="0" normalizeH="0" baseline="0" noProof="0" dirty="0">
                <a:ln>
                  <a:noFill/>
                </a:ln>
                <a:effectLst/>
                <a:uLnTx/>
                <a:uFillTx/>
                <a:latin typeface="Arial Black" pitchFamily="34" charset="0"/>
                <a:cs typeface="Times New Roman" pitchFamily="18" charset="0"/>
              </a:rPr>
              <a:t> до </a:t>
            </a:r>
            <a:r>
              <a:rPr kumimoji="0" lang="ru-RU" sz="1800" b="1" u="none" strike="noStrike" kern="0" cap="none" spc="0" normalizeH="0" baseline="0" noProof="0" dirty="0" err="1">
                <a:ln>
                  <a:noFill/>
                </a:ln>
                <a:effectLst/>
                <a:uLnTx/>
                <a:uFillTx/>
                <a:latin typeface="Arial Black" pitchFamily="34" charset="0"/>
                <a:cs typeface="Times New Roman" pitchFamily="18" charset="0"/>
              </a:rPr>
              <a:t>енциклопедії</a:t>
            </a:r>
            <a:r>
              <a:rPr kumimoji="0" lang="ru-RU" sz="1800" b="1" u="none" strike="noStrike" kern="0" cap="none" spc="0" normalizeH="0" baseline="0" noProof="0" dirty="0">
                <a:ln>
                  <a:noFill/>
                </a:ln>
                <a:effectLst/>
                <a:uLnTx/>
                <a:uFillTx/>
                <a:latin typeface="Arial Black" pitchFamily="34" charset="0"/>
                <a:cs typeface="Times New Roman" pitchFamily="18" charset="0"/>
              </a:rPr>
              <a:t>, він має характер і </a:t>
            </a:r>
            <a:r>
              <a:rPr kumimoji="0" lang="ru-RU" sz="1800" b="1" u="none" strike="noStrike" kern="0" cap="none" spc="0" normalizeH="0" baseline="0" noProof="0" dirty="0" smtClean="0">
                <a:ln>
                  <a:noFill/>
                </a:ln>
                <a:effectLst/>
                <a:uLnTx/>
                <a:uFillTx/>
                <a:latin typeface="Arial Black" pitchFamily="34" charset="0"/>
                <a:cs typeface="Times New Roman" pitchFamily="18" charset="0"/>
              </a:rPr>
              <a:t>літопису</a:t>
            </a:r>
            <a:r>
              <a:rPr kumimoji="0" lang="ru-RU" sz="1800" b="1" u="none" strike="noStrike" kern="0" cap="none" spc="0" normalizeH="0" baseline="0" noProof="0" dirty="0">
                <a:ln>
                  <a:noFill/>
                </a:ln>
                <a:effectLst/>
                <a:uLnTx/>
                <a:uFillTx/>
                <a:latin typeface="Arial Black" pitchFamily="34" charset="0"/>
                <a:cs typeface="Times New Roman" pitchFamily="18" charset="0"/>
              </a:rPr>
              <a:t>, і </a:t>
            </a:r>
            <a:r>
              <a:rPr kumimoji="0" lang="ru-RU" sz="1800" b="1" u="none" strike="noStrike" kern="0" cap="none" spc="0" normalizeH="0" baseline="0" noProof="0" dirty="0" err="1">
                <a:ln>
                  <a:noFill/>
                </a:ln>
                <a:effectLst/>
                <a:uLnTx/>
                <a:uFillTx/>
                <a:latin typeface="Arial Black" pitchFamily="34" charset="0"/>
                <a:cs typeface="Times New Roman" pitchFamily="18" charset="0"/>
              </a:rPr>
              <a:t>вченого</a:t>
            </a:r>
            <a:r>
              <a:rPr kumimoji="0" lang="ru-RU" sz="1800" b="1" u="none" strike="noStrike" kern="0" cap="none" spc="0" normalizeH="0" baseline="0" noProof="0" dirty="0">
                <a:ln>
                  <a:noFill/>
                </a:ln>
                <a:effectLst/>
                <a:uLnTx/>
                <a:uFillTx/>
                <a:latin typeface="Arial Black" pitchFamily="34" charset="0"/>
                <a:cs typeface="Times New Roman" pitchFamily="18" charset="0"/>
              </a:rPr>
              <a:t> трактату» </a:t>
            </a:r>
            <a:endParaRPr kumimoji="0" lang="ru-RU" sz="1800" b="1" u="none" strike="noStrike" kern="0" cap="none" spc="0" normalizeH="0" baseline="0" noProof="0" dirty="0" smtClean="0">
              <a:ln>
                <a:noFill/>
              </a:ln>
              <a:effectLst/>
              <a:uLnTx/>
              <a:uFillTx/>
              <a:latin typeface="Arial Black" pitchFamily="34"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u="none" strike="noStrike" kern="0" cap="none" spc="0" normalizeH="0" baseline="0" noProof="0" dirty="0" smtClean="0">
                <a:ln>
                  <a:noFill/>
                </a:ln>
                <a:effectLst/>
                <a:uLnTx/>
                <a:uFillTx/>
                <a:latin typeface="Arial Black" pitchFamily="34" charset="0"/>
                <a:cs typeface="Times New Roman" pitchFamily="18" charset="0"/>
              </a:rPr>
              <a:t>(</a:t>
            </a:r>
            <a:r>
              <a:rPr kumimoji="0" lang="ru-RU" sz="1800" b="1" u="none" strike="noStrike" kern="0" cap="none" spc="0" normalizeH="0" baseline="0" noProof="0" dirty="0">
                <a:ln>
                  <a:noFill/>
                </a:ln>
                <a:effectLst/>
                <a:uLnTx/>
                <a:uFillTx/>
                <a:latin typeface="Arial Black" pitchFamily="34" charset="0"/>
                <a:cs typeface="Times New Roman" pitchFamily="18" charset="0"/>
              </a:rPr>
              <a:t>Д. </a:t>
            </a:r>
            <a:r>
              <a:rPr kumimoji="0" lang="ru-RU" sz="1800" b="1" u="none" strike="noStrike" kern="0" cap="none" spc="0" normalizeH="0" baseline="0" noProof="0" dirty="0" err="1">
                <a:ln>
                  <a:noFill/>
                </a:ln>
                <a:effectLst/>
                <a:uLnTx/>
                <a:uFillTx/>
                <a:latin typeface="Arial Black" pitchFamily="34" charset="0"/>
                <a:cs typeface="Times New Roman" pitchFamily="18" charset="0"/>
              </a:rPr>
              <a:t>Чижевський</a:t>
            </a:r>
            <a:r>
              <a:rPr kumimoji="0" lang="ru-RU" sz="1800" b="1" u="none" strike="noStrike" kern="0" cap="none" spc="0" normalizeH="0" baseline="0" noProof="0" dirty="0">
                <a:ln>
                  <a:noFill/>
                </a:ln>
                <a:effectLst/>
                <a:uLnTx/>
                <a:uFillTx/>
                <a:latin typeface="Arial Black" pitchFamily="34" charset="0"/>
                <a:cs typeface="Times New Roman" pitchFamily="18" charset="0"/>
              </a:rPr>
              <a:t>).</a:t>
            </a:r>
            <a:endParaRPr kumimoji="0" lang="uk-UA" sz="1800" b="1" u="none" strike="noStrike" kern="0" cap="none" spc="0" normalizeH="0" baseline="0" noProof="0" dirty="0">
              <a:ln>
                <a:noFill/>
              </a:ln>
              <a:effectLst/>
              <a:uLnTx/>
              <a:uFillTx/>
              <a:latin typeface="Arial Black" pitchFamily="34" charset="0"/>
              <a:cs typeface="Times New Roman" pitchFamily="18" charset="0"/>
            </a:endParaRPr>
          </a:p>
        </p:txBody>
      </p:sp>
    </p:spTree>
    <p:extLst>
      <p:ext uri="{BB962C8B-B14F-4D97-AF65-F5344CB8AC3E}">
        <p14:creationId xmlns:p14="http://schemas.microsoft.com/office/powerpoint/2010/main" val="7530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cstate="print"/>
          <a:srcRect/>
          <a:stretch>
            <a:fillRect/>
          </a:stretch>
        </p:blipFill>
        <p:spPr bwMode="auto">
          <a:xfrm>
            <a:off x="395536" y="272382"/>
            <a:ext cx="2739343" cy="3847222"/>
          </a:xfrm>
          <a:prstGeom prst="rect">
            <a:avLst/>
          </a:prstGeom>
          <a:noFill/>
          <a:ln w="9525">
            <a:noFill/>
            <a:miter lim="800000"/>
            <a:headEnd/>
            <a:tailEnd/>
          </a:ln>
          <a:effectLst/>
        </p:spPr>
      </p:pic>
      <p:sp>
        <p:nvSpPr>
          <p:cNvPr id="4" name="Блок-схема: процесс 3"/>
          <p:cNvSpPr/>
          <p:nvPr/>
        </p:nvSpPr>
        <p:spPr>
          <a:xfrm>
            <a:off x="107504" y="4293096"/>
            <a:ext cx="3571900" cy="1000132"/>
          </a:xfrm>
          <a:prstGeom prst="flowChart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smtClean="0">
                <a:solidFill>
                  <a:prstClr val="black"/>
                </a:solidFill>
                <a:latin typeface="Times New Roman" pitchFamily="18" charset="0"/>
                <a:cs typeface="Times New Roman" pitchFamily="18" charset="0"/>
              </a:rPr>
              <a:t>Богдан </a:t>
            </a:r>
            <a:r>
              <a:rPr lang="ru-RU" dirty="0" err="1" smtClean="0">
                <a:solidFill>
                  <a:prstClr val="black"/>
                </a:solidFill>
                <a:latin typeface="Times New Roman" pitchFamily="18" charset="0"/>
                <a:cs typeface="Times New Roman" pitchFamily="18" charset="0"/>
              </a:rPr>
              <a:t>Хмельницький</a:t>
            </a:r>
            <a:r>
              <a:rPr lang="ru-RU" dirty="0" smtClean="0">
                <a:solidFill>
                  <a:prstClr val="black"/>
                </a:solidFill>
                <a:latin typeface="Times New Roman" pitchFamily="18" charset="0"/>
                <a:cs typeface="Times New Roman" pitchFamily="18" charset="0"/>
              </a:rPr>
              <a:t>. </a:t>
            </a:r>
          </a:p>
          <a:p>
            <a:pPr algn="ctr"/>
            <a:r>
              <a:rPr lang="ru-RU" dirty="0" smtClean="0">
                <a:solidFill>
                  <a:prstClr val="black"/>
                </a:solidFill>
                <a:latin typeface="Times New Roman" pitchFamily="18" charset="0"/>
                <a:cs typeface="Times New Roman" pitchFamily="18" charset="0"/>
              </a:rPr>
              <a:t>З </a:t>
            </a:r>
            <a:r>
              <a:rPr lang="ru-RU" dirty="0" err="1" smtClean="0">
                <a:solidFill>
                  <a:prstClr val="black"/>
                </a:solidFill>
                <a:latin typeface="Times New Roman" pitchFamily="18" charset="0"/>
                <a:cs typeface="Times New Roman" pitchFamily="18" charset="0"/>
              </a:rPr>
              <a:t>козацького</a:t>
            </a:r>
            <a:r>
              <a:rPr lang="ru-RU" dirty="0" smtClean="0">
                <a:solidFill>
                  <a:prstClr val="black"/>
                </a:solidFill>
                <a:latin typeface="Times New Roman" pitchFamily="18" charset="0"/>
                <a:cs typeface="Times New Roman" pitchFamily="18" charset="0"/>
              </a:rPr>
              <a:t> літопису </a:t>
            </a:r>
            <a:r>
              <a:rPr lang="ru-RU" dirty="0" err="1" smtClean="0">
                <a:solidFill>
                  <a:prstClr val="black"/>
                </a:solidFill>
                <a:latin typeface="Times New Roman" pitchFamily="18" charset="0"/>
                <a:cs typeface="Times New Roman" pitchFamily="18" charset="0"/>
              </a:rPr>
              <a:t>С.Величка</a:t>
            </a:r>
            <a:endParaRPr lang="uk-UA" dirty="0">
              <a:solidFill>
                <a:prstClr val="black"/>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334" y="272382"/>
            <a:ext cx="3458935"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5" cstate="print"/>
          <a:srcRect/>
          <a:stretch>
            <a:fillRect/>
          </a:stretch>
        </p:blipFill>
        <p:spPr bwMode="auto">
          <a:xfrm>
            <a:off x="5892159" y="214289"/>
            <a:ext cx="3251841" cy="4268041"/>
          </a:xfrm>
          <a:prstGeom prst="rect">
            <a:avLst/>
          </a:prstGeom>
          <a:noFill/>
          <a:ln w="9525">
            <a:noFill/>
            <a:miter lim="800000"/>
            <a:headEnd/>
            <a:tailEnd/>
          </a:ln>
          <a:effectLst/>
        </p:spPr>
      </p:pic>
      <p:sp>
        <p:nvSpPr>
          <p:cNvPr id="6" name="Прямоугольник 5"/>
          <p:cNvSpPr/>
          <p:nvPr/>
        </p:nvSpPr>
        <p:spPr>
          <a:xfrm>
            <a:off x="6275324" y="4482330"/>
            <a:ext cx="2485510" cy="92869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uk-UA" dirty="0" smtClean="0">
                <a:solidFill>
                  <a:prstClr val="black"/>
                </a:solidFill>
                <a:latin typeface="Times New Roman" pitchFamily="18" charset="0"/>
                <a:cs typeface="Times New Roman" pitchFamily="18" charset="0"/>
              </a:rPr>
              <a:t>Портрет І.С. Мазепи з літопису С.Величка</a:t>
            </a:r>
            <a:endParaRPr lang="uk-UA" dirty="0">
              <a:solidFill>
                <a:prstClr val="black"/>
              </a:solidFill>
              <a:latin typeface="Times New Roman" pitchFamily="18" charset="0"/>
              <a:cs typeface="Times New Roman" pitchFamily="18" charset="0"/>
            </a:endParaRPr>
          </a:p>
        </p:txBody>
      </p:sp>
      <p:pic>
        <p:nvPicPr>
          <p:cNvPr id="13316" name="Picture 4"/>
          <p:cNvPicPr>
            <a:picLocks noChangeAspect="1" noChangeArrowheads="1"/>
          </p:cNvPicPr>
          <p:nvPr/>
        </p:nvPicPr>
        <p:blipFill>
          <a:blip r:embed="rId6" cstate="print"/>
          <a:srcRect/>
          <a:stretch>
            <a:fillRect/>
          </a:stretch>
        </p:blipFill>
        <p:spPr bwMode="auto">
          <a:xfrm>
            <a:off x="3783781" y="2937693"/>
            <a:ext cx="2108378" cy="2648123"/>
          </a:xfrm>
          <a:prstGeom prst="rect">
            <a:avLst/>
          </a:prstGeom>
          <a:noFill/>
          <a:ln w="9525">
            <a:noFill/>
            <a:miter lim="800000"/>
            <a:headEnd/>
            <a:tailEnd/>
          </a:ln>
          <a:effectLst/>
        </p:spPr>
      </p:pic>
      <p:sp>
        <p:nvSpPr>
          <p:cNvPr id="8" name="Прямоугольник 7"/>
          <p:cNvSpPr/>
          <p:nvPr/>
        </p:nvSpPr>
        <p:spPr>
          <a:xfrm>
            <a:off x="3766637" y="5589240"/>
            <a:ext cx="2500330" cy="107157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err="1" smtClean="0">
                <a:solidFill>
                  <a:prstClr val="black"/>
                </a:solidFill>
                <a:latin typeface="Times New Roman" pitchFamily="18" charset="0"/>
                <a:cs typeface="Times New Roman" pitchFamily="18" charset="0"/>
              </a:rPr>
              <a:t>Іван</a:t>
            </a:r>
            <a:r>
              <a:rPr lang="ru-RU" dirty="0" smtClean="0">
                <a:solidFill>
                  <a:prstClr val="black"/>
                </a:solidFill>
                <a:latin typeface="Times New Roman" pitchFamily="18" charset="0"/>
                <a:cs typeface="Times New Roman" pitchFamily="18" charset="0"/>
              </a:rPr>
              <a:t> Мартинович </a:t>
            </a:r>
            <a:r>
              <a:rPr lang="ru-RU" dirty="0" err="1" smtClean="0">
                <a:solidFill>
                  <a:prstClr val="black"/>
                </a:solidFill>
                <a:latin typeface="Times New Roman" pitchFamily="18" charset="0"/>
                <a:cs typeface="Times New Roman" pitchFamily="18" charset="0"/>
              </a:rPr>
              <a:t>Брюховецький</a:t>
            </a:r>
            <a:r>
              <a:rPr lang="ru-RU" dirty="0" smtClean="0">
                <a:solidFill>
                  <a:prstClr val="black"/>
                </a:solidFill>
                <a:latin typeface="Times New Roman" pitchFamily="18" charset="0"/>
                <a:cs typeface="Times New Roman" pitchFamily="18" charset="0"/>
              </a:rPr>
              <a:t>.</a:t>
            </a:r>
          </a:p>
          <a:p>
            <a:pPr algn="ctr"/>
            <a:r>
              <a:rPr lang="ru-RU" dirty="0" smtClean="0">
                <a:solidFill>
                  <a:prstClr val="black"/>
                </a:solidFill>
                <a:latin typeface="Times New Roman" pitchFamily="18" charset="0"/>
                <a:cs typeface="Times New Roman" pitchFamily="18" charset="0"/>
              </a:rPr>
              <a:t> З літопису </a:t>
            </a:r>
            <a:r>
              <a:rPr lang="ru-RU" dirty="0" err="1" smtClean="0">
                <a:solidFill>
                  <a:prstClr val="black"/>
                </a:solidFill>
                <a:latin typeface="Times New Roman" pitchFamily="18" charset="0"/>
                <a:cs typeface="Times New Roman" pitchFamily="18" charset="0"/>
              </a:rPr>
              <a:t>С.Величка</a:t>
            </a:r>
            <a:endParaRPr lang="uk-UA"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71221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additive="base">
                                        <p:cTn id="7" dur="500" fill="hold"/>
                                        <p:tgtEl>
                                          <p:spTgt spid="13316"/>
                                        </p:tgtEl>
                                        <p:attrNameLst>
                                          <p:attrName>ppt_x</p:attrName>
                                        </p:attrNameLst>
                                      </p:cBhvr>
                                      <p:tavLst>
                                        <p:tav tm="0">
                                          <p:val>
                                            <p:strVal val="#ppt_x"/>
                                          </p:val>
                                        </p:tav>
                                        <p:tav tm="100000">
                                          <p:val>
                                            <p:strVal val="#ppt_x"/>
                                          </p:val>
                                        </p:tav>
                                      </p:tavLst>
                                    </p:anim>
                                    <p:anim calcmode="lin" valueType="num">
                                      <p:cBhvr additive="base">
                                        <p:cTn id="8" dur="500" fill="hold"/>
                                        <p:tgtEl>
                                          <p:spTgt spid="133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с двумя скругленными противолежащими углами 3"/>
          <p:cNvSpPr/>
          <p:nvPr/>
        </p:nvSpPr>
        <p:spPr>
          <a:xfrm>
            <a:off x="452696" y="27448"/>
            <a:ext cx="8358246" cy="2664296"/>
          </a:xfrm>
          <a:prstGeom prst="round2Diag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sz="1800" b="1" i="0" u="none" strike="noStrike" kern="0" cap="none" spc="0" normalizeH="0" baseline="0" noProof="0" dirty="0" smtClean="0">
                <a:ln>
                  <a:noFill/>
                </a:ln>
                <a:solidFill>
                  <a:srgbClr val="EEECE1">
                    <a:lumMod val="10000"/>
                  </a:srgbClr>
                </a:solidFill>
                <a:effectLst/>
                <a:uLnTx/>
                <a:uFillTx/>
                <a:latin typeface="Arial Black" pitchFamily="34" charset="0"/>
              </a:rPr>
              <a:t>Козацькі літописи – історико-літературні твори кінця Х</a:t>
            </a:r>
            <a:r>
              <a:rPr kumimoji="0" lang="en-US" sz="1800" b="1" i="0" u="none" strike="noStrike" kern="0" cap="none" spc="0" normalizeH="0" baseline="0" noProof="0" dirty="0" smtClean="0">
                <a:ln>
                  <a:noFill/>
                </a:ln>
                <a:solidFill>
                  <a:srgbClr val="EEECE1">
                    <a:lumMod val="10000"/>
                  </a:srgbClr>
                </a:solidFill>
                <a:effectLst/>
                <a:uLnTx/>
                <a:uFillTx/>
                <a:latin typeface="Arial Black" pitchFamily="34" charset="0"/>
              </a:rPr>
              <a:t>V</a:t>
            </a:r>
            <a:r>
              <a:rPr kumimoji="0" lang="uk-UA" sz="1800" b="1" i="0" u="none" strike="noStrike" kern="0" cap="none" spc="0" normalizeH="0" baseline="0" noProof="0" dirty="0" smtClean="0">
                <a:ln>
                  <a:noFill/>
                </a:ln>
                <a:solidFill>
                  <a:srgbClr val="EEECE1">
                    <a:lumMod val="10000"/>
                  </a:srgbClr>
                </a:solidFill>
                <a:effectLst/>
                <a:uLnTx/>
                <a:uFillTx/>
                <a:latin typeface="Arial Black" pitchFamily="34" charset="0"/>
              </a:rPr>
              <a:t>ІІ –Х</a:t>
            </a:r>
            <a:r>
              <a:rPr kumimoji="0" lang="en-US" sz="1800" b="1" i="0" u="none" strike="noStrike" kern="0" cap="none" spc="0" normalizeH="0" baseline="0" noProof="0" dirty="0" smtClean="0">
                <a:ln>
                  <a:noFill/>
                </a:ln>
                <a:solidFill>
                  <a:srgbClr val="EEECE1">
                    <a:lumMod val="10000"/>
                  </a:srgbClr>
                </a:solidFill>
                <a:effectLst/>
                <a:uLnTx/>
                <a:uFillTx/>
                <a:latin typeface="Arial Black" pitchFamily="34" charset="0"/>
              </a:rPr>
              <a:t>V</a:t>
            </a:r>
            <a:r>
              <a:rPr kumimoji="0" lang="uk-UA" sz="1800" b="1" i="0" u="none" strike="noStrike" kern="0" cap="none" spc="0" normalizeH="0" baseline="0" noProof="0" dirty="0" smtClean="0">
                <a:ln>
                  <a:noFill/>
                </a:ln>
                <a:solidFill>
                  <a:srgbClr val="EEECE1">
                    <a:lumMod val="10000"/>
                  </a:srgbClr>
                </a:solidFill>
                <a:effectLst/>
                <a:uLnTx/>
                <a:uFillTx/>
                <a:latin typeface="Arial Black" pitchFamily="34" charset="0"/>
              </a:rPr>
              <a:t>ІІІ століття, що мають мемуарний характер, зображують історичні події в Україні.</a:t>
            </a:r>
            <a:endParaRPr kumimoji="0" lang="uk-UA" sz="1800" b="1" i="0" u="none" strike="noStrike" kern="0" cap="none" spc="0" normalizeH="0" baseline="0" noProof="0" dirty="0">
              <a:ln>
                <a:noFill/>
              </a:ln>
              <a:solidFill>
                <a:srgbClr val="EEECE1">
                  <a:lumMod val="10000"/>
                </a:srgbClr>
              </a:solidFill>
              <a:effectLst/>
              <a:uLnTx/>
              <a:uFillTx/>
              <a:latin typeface="Arial Black" pitchFamily="34" charset="0"/>
            </a:endParaRPr>
          </a:p>
        </p:txBody>
      </p:sp>
      <p:sp>
        <p:nvSpPr>
          <p:cNvPr id="5" name="Прямоугольник 4"/>
          <p:cNvSpPr/>
          <p:nvPr/>
        </p:nvSpPr>
        <p:spPr>
          <a:xfrm>
            <a:off x="179512" y="2780928"/>
            <a:ext cx="5760640" cy="3970318"/>
          </a:xfrm>
          <a:prstGeom prst="rect">
            <a:avLst/>
          </a:prstGeom>
          <a:solidFill>
            <a:srgbClr val="33CC33"/>
          </a:solidFill>
        </p:spPr>
        <p:txBody>
          <a:bodyPr wrap="square">
            <a:spAutoFit/>
          </a:bodyPr>
          <a:lstStyle/>
          <a:p>
            <a:pPr algn="just"/>
            <a:r>
              <a:rPr lang="ru-RU" b="1" dirty="0" smtClean="0">
                <a:solidFill>
                  <a:schemeClr val="bg1"/>
                </a:solidFill>
                <a:latin typeface="Arial Black" pitchFamily="34" charset="0"/>
              </a:rPr>
              <a:t>Писалися вони </a:t>
            </a:r>
            <a:r>
              <a:rPr lang="ru-RU" b="1" dirty="0" err="1" smtClean="0">
                <a:solidFill>
                  <a:schemeClr val="bg1"/>
                </a:solidFill>
                <a:latin typeface="Arial Black" pitchFamily="34" charset="0"/>
              </a:rPr>
              <a:t>освіченими</a:t>
            </a:r>
            <a:r>
              <a:rPr lang="ru-RU" b="1" dirty="0" smtClean="0">
                <a:solidFill>
                  <a:schemeClr val="bg1"/>
                </a:solidFill>
                <a:latin typeface="Arial Black" pitchFamily="34" charset="0"/>
              </a:rPr>
              <a:t> людьми, </a:t>
            </a:r>
            <a:r>
              <a:rPr lang="ru-RU" b="1" dirty="0" err="1" smtClean="0">
                <a:solidFill>
                  <a:schemeClr val="bg1"/>
                </a:solidFill>
                <a:latin typeface="Arial Black" pitchFamily="34" charset="0"/>
              </a:rPr>
              <a:t>вихідцями</a:t>
            </a:r>
            <a:r>
              <a:rPr lang="ru-RU" b="1" dirty="0" smtClean="0">
                <a:solidFill>
                  <a:schemeClr val="bg1"/>
                </a:solidFill>
                <a:latin typeface="Arial Black" pitchFamily="34" charset="0"/>
              </a:rPr>
              <a:t> </a:t>
            </a:r>
            <a:r>
              <a:rPr lang="ru-RU" b="1" dirty="0" err="1" smtClean="0">
                <a:solidFill>
                  <a:schemeClr val="bg1"/>
                </a:solidFill>
                <a:latin typeface="Arial Black" pitchFamily="34" charset="0"/>
              </a:rPr>
              <a:t>зі</a:t>
            </a:r>
            <a:r>
              <a:rPr lang="ru-RU" b="1" dirty="0" smtClean="0">
                <a:solidFill>
                  <a:schemeClr val="bg1"/>
                </a:solidFill>
                <a:latin typeface="Arial Black" pitchFamily="34" charset="0"/>
              </a:rPr>
              <a:t> </a:t>
            </a:r>
            <a:r>
              <a:rPr lang="ru-RU" b="1" dirty="0" err="1" smtClean="0">
                <a:solidFill>
                  <a:schemeClr val="bg1"/>
                </a:solidFill>
                <a:latin typeface="Arial Black" pitchFamily="34" charset="0"/>
              </a:rPr>
              <a:t>старшинської</a:t>
            </a:r>
            <a:r>
              <a:rPr lang="ru-RU" b="1" dirty="0" smtClean="0">
                <a:solidFill>
                  <a:schemeClr val="bg1"/>
                </a:solidFill>
                <a:latin typeface="Arial Black" pitchFamily="34" charset="0"/>
              </a:rPr>
              <a:t> </a:t>
            </a:r>
            <a:r>
              <a:rPr lang="ru-RU" b="1" dirty="0" err="1" smtClean="0">
                <a:solidFill>
                  <a:schemeClr val="bg1"/>
                </a:solidFill>
                <a:latin typeface="Arial Black" pitchFamily="34" charset="0"/>
              </a:rPr>
              <a:t>верхівки</a:t>
            </a:r>
            <a:r>
              <a:rPr lang="ru-RU" b="1" dirty="0" smtClean="0">
                <a:solidFill>
                  <a:schemeClr val="bg1"/>
                </a:solidFill>
                <a:latin typeface="Arial Black" pitchFamily="34" charset="0"/>
              </a:rPr>
              <a:t>. </a:t>
            </a:r>
            <a:r>
              <a:rPr lang="ru-RU" b="1" dirty="0" err="1" smtClean="0">
                <a:solidFill>
                  <a:schemeClr val="bg1"/>
                </a:solidFill>
                <a:latin typeface="Arial Black" pitchFamily="34" charset="0"/>
              </a:rPr>
              <a:t>Основними</a:t>
            </a:r>
            <a:r>
              <a:rPr lang="ru-RU" b="1" dirty="0" smtClean="0">
                <a:solidFill>
                  <a:schemeClr val="bg1"/>
                </a:solidFill>
                <a:latin typeface="Arial Black" pitchFamily="34" charset="0"/>
              </a:rPr>
              <a:t> </a:t>
            </a:r>
            <a:r>
              <a:rPr lang="ru-RU" b="1" dirty="0" err="1" smtClean="0">
                <a:solidFill>
                  <a:schemeClr val="bg1"/>
                </a:solidFill>
                <a:latin typeface="Arial Black" pitchFamily="34" charset="0"/>
              </a:rPr>
              <a:t>джерелами</a:t>
            </a:r>
            <a:r>
              <a:rPr lang="ru-RU" b="1" dirty="0" smtClean="0">
                <a:solidFill>
                  <a:schemeClr val="bg1"/>
                </a:solidFill>
                <a:latin typeface="Arial Black" pitchFamily="34" charset="0"/>
              </a:rPr>
              <a:t> були спогади самих </a:t>
            </a:r>
            <a:r>
              <a:rPr lang="ru-RU" b="1" dirty="0" err="1" smtClean="0">
                <a:solidFill>
                  <a:schemeClr val="bg1"/>
                </a:solidFill>
                <a:latin typeface="Arial Black" pitchFamily="34" charset="0"/>
              </a:rPr>
              <a:t>авторів</a:t>
            </a:r>
            <a:r>
              <a:rPr lang="ru-RU" b="1" dirty="0" smtClean="0">
                <a:solidFill>
                  <a:schemeClr val="bg1"/>
                </a:solidFill>
                <a:latin typeface="Arial Black" pitchFamily="34" charset="0"/>
              </a:rPr>
              <a:t>, </a:t>
            </a:r>
            <a:r>
              <a:rPr lang="ru-RU" b="1" dirty="0" err="1" smtClean="0">
                <a:solidFill>
                  <a:schemeClr val="bg1"/>
                </a:solidFill>
                <a:latin typeface="Arial Black" pitchFamily="34" charset="0"/>
              </a:rPr>
              <a:t>свідчення</a:t>
            </a:r>
            <a:r>
              <a:rPr lang="ru-RU" b="1" dirty="0" smtClean="0">
                <a:solidFill>
                  <a:schemeClr val="bg1"/>
                </a:solidFill>
                <a:latin typeface="Arial Black" pitchFamily="34" charset="0"/>
              </a:rPr>
              <a:t> </a:t>
            </a:r>
            <a:r>
              <a:rPr lang="ru-RU" b="1" dirty="0" err="1" smtClean="0">
                <a:solidFill>
                  <a:schemeClr val="bg1"/>
                </a:solidFill>
                <a:latin typeface="Arial Black" pitchFamily="34" charset="0"/>
              </a:rPr>
              <a:t>сучасників</a:t>
            </a:r>
            <a:r>
              <a:rPr lang="ru-RU" b="1" dirty="0" smtClean="0">
                <a:solidFill>
                  <a:schemeClr val="bg1"/>
                </a:solidFill>
                <a:latin typeface="Arial Black" pitchFamily="34" charset="0"/>
              </a:rPr>
              <a:t> подій, </a:t>
            </a:r>
            <a:r>
              <a:rPr lang="ru-RU" b="1" dirty="0" err="1" smtClean="0">
                <a:solidFill>
                  <a:schemeClr val="bg1"/>
                </a:solidFill>
                <a:latin typeface="Arial Black" pitchFamily="34" charset="0"/>
              </a:rPr>
              <a:t>давньоруські</a:t>
            </a:r>
            <a:r>
              <a:rPr lang="ru-RU" b="1" dirty="0" smtClean="0">
                <a:solidFill>
                  <a:schemeClr val="bg1"/>
                </a:solidFill>
                <a:latin typeface="Arial Black" pitchFamily="34" charset="0"/>
              </a:rPr>
              <a:t> літописи та </a:t>
            </a:r>
            <a:r>
              <a:rPr lang="ru-RU" b="1" dirty="0" err="1" smtClean="0">
                <a:solidFill>
                  <a:schemeClr val="bg1"/>
                </a:solidFill>
                <a:latin typeface="Arial Black" pitchFamily="34" charset="0"/>
              </a:rPr>
              <a:t>хронографи</a:t>
            </a:r>
            <a:r>
              <a:rPr lang="ru-RU" b="1" dirty="0" smtClean="0">
                <a:solidFill>
                  <a:schemeClr val="bg1"/>
                </a:solidFill>
                <a:latin typeface="Arial Black" pitchFamily="34" charset="0"/>
              </a:rPr>
              <a:t>, праці </a:t>
            </a:r>
            <a:r>
              <a:rPr lang="ru-RU" b="1" dirty="0" err="1" smtClean="0">
                <a:solidFill>
                  <a:schemeClr val="bg1"/>
                </a:solidFill>
                <a:latin typeface="Arial Black" pitchFamily="34" charset="0"/>
              </a:rPr>
              <a:t>чужоземних</a:t>
            </a:r>
            <a:r>
              <a:rPr lang="ru-RU" b="1" dirty="0" smtClean="0">
                <a:solidFill>
                  <a:schemeClr val="bg1"/>
                </a:solidFill>
                <a:latin typeface="Arial Black" pitchFamily="34" charset="0"/>
              </a:rPr>
              <a:t> </a:t>
            </a:r>
            <a:r>
              <a:rPr lang="ru-RU" b="1" dirty="0" err="1" smtClean="0">
                <a:solidFill>
                  <a:schemeClr val="bg1"/>
                </a:solidFill>
                <a:latin typeface="Arial Black" pitchFamily="34" charset="0"/>
              </a:rPr>
              <a:t>історіографів</a:t>
            </a:r>
            <a:r>
              <a:rPr lang="ru-RU" b="1" dirty="0" smtClean="0">
                <a:solidFill>
                  <a:schemeClr val="bg1"/>
                </a:solidFill>
                <a:latin typeface="Arial Black" pitchFamily="34" charset="0"/>
              </a:rPr>
              <a:t>, </a:t>
            </a:r>
            <a:r>
              <a:rPr lang="ru-RU" b="1" dirty="0" err="1" smtClean="0">
                <a:solidFill>
                  <a:schemeClr val="bg1"/>
                </a:solidFill>
                <a:latin typeface="Arial Black" pitchFamily="34" charset="0"/>
              </a:rPr>
              <a:t>літературні</a:t>
            </a:r>
            <a:r>
              <a:rPr lang="ru-RU" b="1" dirty="0" smtClean="0">
                <a:solidFill>
                  <a:schemeClr val="bg1"/>
                </a:solidFill>
                <a:latin typeface="Arial Black" pitchFamily="34" charset="0"/>
              </a:rPr>
              <a:t> </a:t>
            </a:r>
            <a:r>
              <a:rPr lang="ru-RU" b="1" dirty="0" err="1" smtClean="0">
                <a:solidFill>
                  <a:schemeClr val="bg1"/>
                </a:solidFill>
                <a:latin typeface="Arial Black" pitchFamily="34" charset="0"/>
              </a:rPr>
              <a:t>пам’ятки</a:t>
            </a:r>
            <a:r>
              <a:rPr lang="ru-RU" b="1" dirty="0" smtClean="0">
                <a:solidFill>
                  <a:schemeClr val="bg1"/>
                </a:solidFill>
                <a:latin typeface="Arial Black" pitchFamily="34" charset="0"/>
              </a:rPr>
              <a:t>, народні </a:t>
            </a:r>
            <a:r>
              <a:rPr lang="ru-RU" b="1" dirty="0" err="1" smtClean="0">
                <a:solidFill>
                  <a:schemeClr val="bg1"/>
                </a:solidFill>
                <a:latin typeface="Arial Black" pitchFamily="34" charset="0"/>
              </a:rPr>
              <a:t>думи</a:t>
            </a:r>
            <a:r>
              <a:rPr lang="ru-RU" b="1" dirty="0" smtClean="0">
                <a:solidFill>
                  <a:schemeClr val="bg1"/>
                </a:solidFill>
                <a:latin typeface="Arial Black" pitchFamily="34" charset="0"/>
              </a:rPr>
              <a:t>, історичні пісні, </a:t>
            </a:r>
            <a:r>
              <a:rPr lang="ru-RU" b="1" dirty="0" err="1" smtClean="0">
                <a:solidFill>
                  <a:schemeClr val="bg1"/>
                </a:solidFill>
                <a:latin typeface="Arial Black" pitchFamily="34" charset="0"/>
              </a:rPr>
              <a:t>перекази</a:t>
            </a:r>
            <a:r>
              <a:rPr lang="ru-RU" b="1" dirty="0" smtClean="0">
                <a:solidFill>
                  <a:schemeClr val="bg1"/>
                </a:solidFill>
                <a:latin typeface="Arial Black" pitchFamily="34" charset="0"/>
              </a:rPr>
              <a:t>. Історичні відомості в </a:t>
            </a:r>
            <a:r>
              <a:rPr lang="ru-RU" b="1" dirty="0" err="1" smtClean="0">
                <a:solidFill>
                  <a:schemeClr val="bg1"/>
                </a:solidFill>
                <a:latin typeface="Arial Black" pitchFamily="34" charset="0"/>
              </a:rPr>
              <a:t>козацьких</a:t>
            </a:r>
            <a:r>
              <a:rPr lang="ru-RU" b="1" dirty="0" smtClean="0">
                <a:solidFill>
                  <a:schemeClr val="bg1"/>
                </a:solidFill>
                <a:latin typeface="Arial Black" pitchFamily="34" charset="0"/>
              </a:rPr>
              <a:t> </a:t>
            </a:r>
            <a:r>
              <a:rPr lang="ru-RU" b="1" dirty="0" err="1" smtClean="0">
                <a:solidFill>
                  <a:schemeClr val="bg1"/>
                </a:solidFill>
                <a:latin typeface="Arial Black" pitchFamily="34" charset="0"/>
              </a:rPr>
              <a:t>літописах</a:t>
            </a:r>
            <a:r>
              <a:rPr lang="ru-RU" b="1" dirty="0" smtClean="0">
                <a:solidFill>
                  <a:schemeClr val="bg1"/>
                </a:solidFill>
                <a:latin typeface="Arial Black" pitchFamily="34" charset="0"/>
              </a:rPr>
              <a:t> викладені в різних </a:t>
            </a:r>
            <a:r>
              <a:rPr lang="ru-RU" b="1" dirty="0" err="1" smtClean="0">
                <a:solidFill>
                  <a:schemeClr val="bg1"/>
                </a:solidFill>
                <a:latin typeface="Arial Black" pitchFamily="34" charset="0"/>
              </a:rPr>
              <a:t>жанрових</a:t>
            </a:r>
            <a:r>
              <a:rPr lang="ru-RU" b="1" dirty="0" smtClean="0">
                <a:solidFill>
                  <a:schemeClr val="bg1"/>
                </a:solidFill>
                <a:latin typeface="Arial Black" pitchFamily="34" charset="0"/>
              </a:rPr>
              <a:t> формах: </a:t>
            </a:r>
            <a:r>
              <a:rPr lang="ru-RU" b="1" dirty="0" err="1" smtClean="0">
                <a:solidFill>
                  <a:schemeClr val="bg1"/>
                </a:solidFill>
                <a:latin typeface="Arial Black" pitchFamily="34" charset="0"/>
              </a:rPr>
              <a:t>публіцистичних</a:t>
            </a:r>
            <a:r>
              <a:rPr lang="ru-RU" b="1" dirty="0" smtClean="0">
                <a:solidFill>
                  <a:schemeClr val="bg1"/>
                </a:solidFill>
                <a:latin typeface="Arial Black" pitchFamily="34" charset="0"/>
              </a:rPr>
              <a:t> </a:t>
            </a:r>
            <a:r>
              <a:rPr lang="ru-RU" b="1" dirty="0" err="1" smtClean="0">
                <a:solidFill>
                  <a:schemeClr val="bg1"/>
                </a:solidFill>
                <a:latin typeface="Arial Black" pitchFamily="34" charset="0"/>
              </a:rPr>
              <a:t>нарисів</a:t>
            </a:r>
            <a:r>
              <a:rPr lang="ru-RU" b="1" dirty="0" smtClean="0">
                <a:solidFill>
                  <a:schemeClr val="bg1"/>
                </a:solidFill>
                <a:latin typeface="Arial Black" pitchFamily="34" charset="0"/>
              </a:rPr>
              <a:t>, </a:t>
            </a:r>
            <a:r>
              <a:rPr lang="ru-RU" b="1" dirty="0" err="1" smtClean="0">
                <a:solidFill>
                  <a:schemeClr val="bg1"/>
                </a:solidFill>
                <a:latin typeface="Arial Black" pitchFamily="34" charset="0"/>
              </a:rPr>
              <a:t>переказів</a:t>
            </a:r>
            <a:r>
              <a:rPr lang="ru-RU" b="1" dirty="0" smtClean="0">
                <a:solidFill>
                  <a:schemeClr val="bg1"/>
                </a:solidFill>
                <a:latin typeface="Arial Black" pitchFamily="34" charset="0"/>
              </a:rPr>
              <a:t> та художніх </a:t>
            </a:r>
            <a:r>
              <a:rPr lang="ru-RU" b="1" dirty="0" err="1" smtClean="0">
                <a:solidFill>
                  <a:schemeClr val="bg1"/>
                </a:solidFill>
                <a:latin typeface="Arial Black" pitchFamily="34" charset="0"/>
              </a:rPr>
              <a:t>оповідань</a:t>
            </a:r>
            <a:r>
              <a:rPr lang="ru-RU" b="1" dirty="0" smtClean="0">
                <a:solidFill>
                  <a:schemeClr val="bg1"/>
                </a:solidFill>
                <a:latin typeface="Arial Black" pitchFamily="34" charset="0"/>
              </a:rPr>
              <a:t>, </a:t>
            </a:r>
            <a:r>
              <a:rPr lang="ru-RU" b="1" dirty="0" err="1" smtClean="0">
                <a:solidFill>
                  <a:schemeClr val="bg1"/>
                </a:solidFill>
                <a:latin typeface="Arial Black" pitchFamily="34" charset="0"/>
              </a:rPr>
              <a:t>розміщених</a:t>
            </a:r>
            <a:r>
              <a:rPr lang="ru-RU" b="1" dirty="0" smtClean="0">
                <a:solidFill>
                  <a:schemeClr val="bg1"/>
                </a:solidFill>
                <a:latin typeface="Arial Black" pitchFamily="34" charset="0"/>
              </a:rPr>
              <a:t> у </a:t>
            </a:r>
            <a:r>
              <a:rPr lang="ru-RU" b="1" dirty="0" err="1" smtClean="0">
                <a:solidFill>
                  <a:schemeClr val="bg1"/>
                </a:solidFill>
                <a:latin typeface="Arial Black" pitchFamily="34" charset="0"/>
              </a:rPr>
              <a:t>хронологічному</a:t>
            </a:r>
            <a:r>
              <a:rPr lang="ru-RU" b="1" dirty="0" smtClean="0">
                <a:solidFill>
                  <a:schemeClr val="bg1"/>
                </a:solidFill>
                <a:latin typeface="Arial Black" pitchFamily="34" charset="0"/>
              </a:rPr>
              <a:t> порядку без </a:t>
            </a:r>
            <a:r>
              <a:rPr lang="ru-RU" b="1" dirty="0" err="1" smtClean="0">
                <a:solidFill>
                  <a:schemeClr val="bg1"/>
                </a:solidFill>
                <a:latin typeface="Arial Black" pitchFamily="34" charset="0"/>
              </a:rPr>
              <a:t>зазначених</a:t>
            </a:r>
            <a:r>
              <a:rPr lang="ru-RU" b="1" dirty="0" smtClean="0">
                <a:solidFill>
                  <a:schemeClr val="bg1"/>
                </a:solidFill>
                <a:latin typeface="Arial Black" pitchFamily="34" charset="0"/>
              </a:rPr>
              <a:t> дат або </a:t>
            </a:r>
            <a:r>
              <a:rPr lang="ru-RU" b="1" dirty="0" err="1" smtClean="0">
                <a:solidFill>
                  <a:schemeClr val="bg1"/>
                </a:solidFill>
                <a:latin typeface="Arial Black" pitchFamily="34" charset="0"/>
              </a:rPr>
              <a:t>стислих</a:t>
            </a:r>
            <a:r>
              <a:rPr lang="ru-RU" b="1" dirty="0" smtClean="0">
                <a:solidFill>
                  <a:schemeClr val="bg1"/>
                </a:solidFill>
                <a:latin typeface="Arial Black" pitchFamily="34" charset="0"/>
              </a:rPr>
              <a:t> повідомлень за роками.</a:t>
            </a:r>
            <a:endParaRPr lang="ru-RU" b="1" dirty="0">
              <a:solidFill>
                <a:schemeClr val="bg1"/>
              </a:solidFill>
              <a:latin typeface="Arial Black"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4416" y="2681448"/>
            <a:ext cx="2901950" cy="414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085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394" y="224128"/>
            <a:ext cx="2918966" cy="4483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Горизонтальный свиток 1"/>
          <p:cNvSpPr/>
          <p:nvPr/>
        </p:nvSpPr>
        <p:spPr>
          <a:xfrm>
            <a:off x="323528" y="218392"/>
            <a:ext cx="4226141" cy="858857"/>
          </a:xfrm>
          <a:prstGeom prst="horizontalScroll">
            <a:avLst/>
          </a:prstGeom>
        </p:spPr>
        <p:style>
          <a:lnRef idx="3">
            <a:schemeClr val="lt1"/>
          </a:lnRef>
          <a:fillRef idx="1">
            <a:schemeClr val="accent4"/>
          </a:fillRef>
          <a:effectRef idx="1">
            <a:schemeClr val="accent4"/>
          </a:effectRef>
          <a:fontRef idx="minor">
            <a:schemeClr val="lt1"/>
          </a:fontRef>
        </p:style>
        <p:txBody>
          <a:bodyPr wrap="none">
            <a:spAutoFit/>
          </a:bodyPr>
          <a:lstStyle/>
          <a:p>
            <a:r>
              <a:rPr lang="ru-RU" sz="3600" b="1" dirty="0">
                <a:solidFill>
                  <a:srgbClr val="FFFF00"/>
                </a:solidFill>
                <a:latin typeface="Arial Black" pitchFamily="34" charset="0"/>
              </a:rPr>
              <a:t>«Історія русів»</a:t>
            </a:r>
          </a:p>
        </p:txBody>
      </p:sp>
      <p:sp>
        <p:nvSpPr>
          <p:cNvPr id="3" name="Прямоугольник 2"/>
          <p:cNvSpPr/>
          <p:nvPr/>
        </p:nvSpPr>
        <p:spPr>
          <a:xfrm>
            <a:off x="323528" y="1268760"/>
            <a:ext cx="3528392" cy="2862322"/>
          </a:xfrm>
          <a:prstGeom prst="rect">
            <a:avLst/>
          </a:prstGeom>
          <a:solidFill>
            <a:srgbClr val="00FF99"/>
          </a:solidFill>
        </p:spPr>
        <p:txBody>
          <a:bodyPr wrap="square">
            <a:spAutoFit/>
          </a:bodyPr>
          <a:lstStyle/>
          <a:p>
            <a:pPr algn="just"/>
            <a:r>
              <a:rPr lang="ru-RU" b="1" dirty="0" err="1">
                <a:latin typeface="Arial Black" pitchFamily="34" charset="0"/>
              </a:rPr>
              <a:t>Анонімною</a:t>
            </a:r>
            <a:r>
              <a:rPr lang="ru-RU" b="1" dirty="0">
                <a:latin typeface="Arial Black" pitchFamily="34" charset="0"/>
              </a:rPr>
              <a:t> </a:t>
            </a:r>
            <a:r>
              <a:rPr lang="ru-RU" b="1" dirty="0" err="1">
                <a:latin typeface="Arial Black" pitchFamily="34" charset="0"/>
              </a:rPr>
              <a:t>пам’яткою</a:t>
            </a:r>
            <a:r>
              <a:rPr lang="ru-RU" b="1" dirty="0">
                <a:latin typeface="Arial Black" pitchFamily="34" charset="0"/>
              </a:rPr>
              <a:t>, </a:t>
            </a:r>
            <a:r>
              <a:rPr lang="ru-RU" b="1" dirty="0" err="1">
                <a:latin typeface="Arial Black" pitchFamily="34" charset="0"/>
              </a:rPr>
              <a:t>написаною</a:t>
            </a:r>
            <a:r>
              <a:rPr lang="ru-RU" b="1" dirty="0">
                <a:latin typeface="Arial Black" pitchFamily="34" charset="0"/>
              </a:rPr>
              <a:t> в </a:t>
            </a:r>
            <a:r>
              <a:rPr lang="ru-RU" b="1" dirty="0" err="1">
                <a:latin typeface="Arial Black" pitchFamily="34" charset="0"/>
              </a:rPr>
              <a:t>традиціях</a:t>
            </a:r>
            <a:r>
              <a:rPr lang="ru-RU" b="1" dirty="0">
                <a:latin typeface="Arial Black" pitchFamily="34" charset="0"/>
              </a:rPr>
              <a:t> </a:t>
            </a:r>
            <a:r>
              <a:rPr lang="ru-RU" b="1" dirty="0" err="1" smtClean="0">
                <a:latin typeface="Arial Black" pitchFamily="34" charset="0"/>
              </a:rPr>
              <a:t>козацьких</a:t>
            </a:r>
            <a:r>
              <a:rPr lang="ru-RU" b="1" dirty="0" smtClean="0">
                <a:latin typeface="Arial Black" pitchFamily="34" charset="0"/>
              </a:rPr>
              <a:t> </a:t>
            </a:r>
            <a:r>
              <a:rPr lang="ru-RU" b="1" dirty="0" err="1">
                <a:latin typeface="Arial Black" pitchFamily="34" charset="0"/>
              </a:rPr>
              <a:t>літописів</a:t>
            </a:r>
            <a:r>
              <a:rPr lang="ru-RU" b="1" dirty="0">
                <a:latin typeface="Arial Black" pitchFamily="34" charset="0"/>
              </a:rPr>
              <a:t>, є «Історія русів». Виник твір, </a:t>
            </a:r>
            <a:r>
              <a:rPr lang="ru-RU" b="1" dirty="0" err="1">
                <a:latin typeface="Arial Black" pitchFamily="34" charset="0"/>
              </a:rPr>
              <a:t>імовірно</a:t>
            </a:r>
            <a:r>
              <a:rPr lang="ru-RU" b="1" dirty="0">
                <a:latin typeface="Arial Black" pitchFamily="34" charset="0"/>
              </a:rPr>
              <a:t>, </a:t>
            </a:r>
            <a:r>
              <a:rPr lang="ru-RU" b="1" dirty="0" smtClean="0">
                <a:latin typeface="Arial Black" pitchFamily="34" charset="0"/>
              </a:rPr>
              <a:t>наприкінці </a:t>
            </a:r>
            <a:r>
              <a:rPr lang="en-US" b="1" dirty="0">
                <a:latin typeface="Arial Black" pitchFamily="34" charset="0"/>
              </a:rPr>
              <a:t>XVIII — </a:t>
            </a:r>
            <a:r>
              <a:rPr lang="ru-RU" b="1" dirty="0">
                <a:latin typeface="Arial Black" pitchFamily="34" charset="0"/>
              </a:rPr>
              <a:t>на початку </a:t>
            </a:r>
            <a:r>
              <a:rPr lang="en-US" b="1" dirty="0">
                <a:latin typeface="Arial Black" pitchFamily="34" charset="0"/>
              </a:rPr>
              <a:t>XIX </a:t>
            </a:r>
            <a:r>
              <a:rPr lang="ru-RU" b="1" dirty="0">
                <a:latin typeface="Arial Black" pitchFamily="34" charset="0"/>
              </a:rPr>
              <a:t>ст. й </a:t>
            </a:r>
            <a:r>
              <a:rPr lang="ru-RU" b="1" dirty="0" err="1">
                <a:latin typeface="Arial Black" pitchFamily="34" charset="0"/>
              </a:rPr>
              <a:t>поширювався</a:t>
            </a:r>
            <a:r>
              <a:rPr lang="ru-RU" b="1" dirty="0">
                <a:latin typeface="Arial Black" pitchFamily="34" charset="0"/>
              </a:rPr>
              <a:t> </a:t>
            </a:r>
            <a:r>
              <a:rPr lang="ru-RU" b="1" dirty="0" smtClean="0">
                <a:latin typeface="Arial Black" pitchFamily="34" charset="0"/>
              </a:rPr>
              <a:t>в </a:t>
            </a:r>
            <a:r>
              <a:rPr lang="ru-RU" b="1" dirty="0" err="1">
                <a:latin typeface="Arial Black" pitchFamily="34" charset="0"/>
              </a:rPr>
              <a:t>рукописних</a:t>
            </a:r>
            <a:r>
              <a:rPr lang="ru-RU" b="1" dirty="0">
                <a:latin typeface="Arial Black" pitchFamily="34" charset="0"/>
              </a:rPr>
              <a:t> </a:t>
            </a:r>
            <a:r>
              <a:rPr lang="ru-RU" b="1" dirty="0" err="1">
                <a:latin typeface="Arial Black" pitchFamily="34" charset="0"/>
              </a:rPr>
              <a:t>копіях</a:t>
            </a:r>
            <a:r>
              <a:rPr lang="ru-RU" b="1" dirty="0">
                <a:latin typeface="Arial Black" pitchFamily="34" charset="0"/>
              </a:rPr>
              <a:t> до часу його </a:t>
            </a:r>
            <a:r>
              <a:rPr lang="ru-RU" b="1" dirty="0" err="1">
                <a:latin typeface="Arial Black" pitchFamily="34" charset="0"/>
              </a:rPr>
              <a:t>публікації</a:t>
            </a:r>
            <a:r>
              <a:rPr lang="ru-RU" b="1" dirty="0">
                <a:latin typeface="Arial Black" pitchFamily="34" charset="0"/>
              </a:rPr>
              <a:t> в 1846 р.</a:t>
            </a:r>
          </a:p>
        </p:txBody>
      </p:sp>
      <p:sp>
        <p:nvSpPr>
          <p:cNvPr id="4" name="Прямоугольник 3"/>
          <p:cNvSpPr/>
          <p:nvPr/>
        </p:nvSpPr>
        <p:spPr>
          <a:xfrm>
            <a:off x="3947869" y="4941168"/>
            <a:ext cx="4948016" cy="147732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ru-RU" b="1" dirty="0">
                <a:latin typeface="Arial Black" pitchFamily="34" charset="0"/>
              </a:rPr>
              <a:t>Автора твору </a:t>
            </a:r>
            <a:r>
              <a:rPr lang="ru-RU" b="1" dirty="0" err="1">
                <a:latin typeface="Arial Black" pitchFamily="34" charset="0"/>
              </a:rPr>
              <a:t>дослідники</a:t>
            </a:r>
            <a:r>
              <a:rPr lang="ru-RU" b="1" dirty="0">
                <a:latin typeface="Arial Black" pitchFamily="34" charset="0"/>
              </a:rPr>
              <a:t> </a:t>
            </a:r>
            <a:r>
              <a:rPr lang="ru-RU" b="1" dirty="0" err="1">
                <a:latin typeface="Arial Black" pitchFamily="34" charset="0"/>
              </a:rPr>
              <a:t>досі</a:t>
            </a:r>
            <a:r>
              <a:rPr lang="ru-RU" b="1" dirty="0">
                <a:latin typeface="Arial Black" pitchFamily="34" charset="0"/>
              </a:rPr>
              <a:t> не </a:t>
            </a:r>
            <a:r>
              <a:rPr lang="ru-RU" b="1" dirty="0" err="1">
                <a:latin typeface="Arial Black" pitchFamily="34" charset="0"/>
              </a:rPr>
              <a:t>встановили</a:t>
            </a:r>
            <a:r>
              <a:rPr lang="ru-RU" b="1" dirty="0">
                <a:latin typeface="Arial Black" pitchFamily="34" charset="0"/>
              </a:rPr>
              <a:t>, </a:t>
            </a:r>
            <a:r>
              <a:rPr lang="ru-RU" b="1" dirty="0" err="1">
                <a:latin typeface="Arial Black" pitchFamily="34" charset="0"/>
              </a:rPr>
              <a:t>називають</a:t>
            </a:r>
            <a:r>
              <a:rPr lang="ru-RU" b="1" dirty="0">
                <a:latin typeface="Arial Black" pitchFamily="34" charset="0"/>
              </a:rPr>
              <a:t> </a:t>
            </a:r>
            <a:r>
              <a:rPr lang="ru-RU" b="1" dirty="0" err="1">
                <a:latin typeface="Arial Black" pitchFamily="34" charset="0"/>
              </a:rPr>
              <a:t>майже</a:t>
            </a:r>
            <a:r>
              <a:rPr lang="ru-RU" b="1" dirty="0">
                <a:latin typeface="Arial Black" pitchFamily="34" charset="0"/>
              </a:rPr>
              <a:t> десяток </a:t>
            </a:r>
            <a:r>
              <a:rPr lang="ru-RU" b="1" dirty="0" err="1">
                <a:latin typeface="Arial Black" pitchFamily="34" charset="0"/>
              </a:rPr>
              <a:t>можливих</a:t>
            </a:r>
            <a:r>
              <a:rPr lang="ru-RU" b="1" dirty="0">
                <a:latin typeface="Arial Black" pitchFamily="34" charset="0"/>
              </a:rPr>
              <a:t> </a:t>
            </a:r>
            <a:r>
              <a:rPr lang="ru-RU" b="1" dirty="0" err="1">
                <a:latin typeface="Arial Black" pitchFamily="34" charset="0"/>
              </a:rPr>
              <a:t>імен</a:t>
            </a:r>
            <a:r>
              <a:rPr lang="ru-RU" b="1" dirty="0">
                <a:latin typeface="Arial Black" pitchFamily="34" charset="0"/>
              </a:rPr>
              <a:t>. </a:t>
            </a:r>
            <a:r>
              <a:rPr lang="ru-RU" b="1" dirty="0" err="1">
                <a:latin typeface="Arial Black" pitchFamily="34" charset="0"/>
              </a:rPr>
              <a:t>Найімовірніше</a:t>
            </a:r>
            <a:r>
              <a:rPr lang="ru-RU" b="1" dirty="0">
                <a:latin typeface="Arial Black" pitchFamily="34" charset="0"/>
              </a:rPr>
              <a:t>, ним був </a:t>
            </a:r>
            <a:r>
              <a:rPr lang="ru-RU" b="1" dirty="0" err="1">
                <a:latin typeface="Arial Black" pitchFamily="34" charset="0"/>
              </a:rPr>
              <a:t>церковний</a:t>
            </a:r>
            <a:r>
              <a:rPr lang="ru-RU" b="1" dirty="0">
                <a:latin typeface="Arial Black" pitchFamily="34" charset="0"/>
              </a:rPr>
              <a:t> </a:t>
            </a:r>
            <a:r>
              <a:rPr lang="ru-RU" b="1" dirty="0" smtClean="0">
                <a:latin typeface="Arial Black" pitchFamily="34" charset="0"/>
              </a:rPr>
              <a:t>і </a:t>
            </a:r>
            <a:r>
              <a:rPr lang="ru-RU" b="1" dirty="0" err="1">
                <a:latin typeface="Arial Black" pitchFamily="34" charset="0"/>
              </a:rPr>
              <a:t>культурний</a:t>
            </a:r>
            <a:r>
              <a:rPr lang="ru-RU" b="1" dirty="0">
                <a:latin typeface="Arial Black" pitchFamily="34" charset="0"/>
              </a:rPr>
              <a:t> діяч Георгій </a:t>
            </a:r>
            <a:r>
              <a:rPr lang="ru-RU" b="1" dirty="0" err="1">
                <a:latin typeface="Arial Black" pitchFamily="34" charset="0"/>
              </a:rPr>
              <a:t>Кониський</a:t>
            </a:r>
            <a:r>
              <a:rPr lang="ru-RU" b="1" dirty="0">
                <a:latin typeface="Arial Black" pitchFamily="34" charset="0"/>
              </a:rPr>
              <a:t>. </a:t>
            </a:r>
          </a:p>
        </p:txBody>
      </p:sp>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4316"/>
          <a:stretch/>
        </p:blipFill>
        <p:spPr bwMode="auto">
          <a:xfrm>
            <a:off x="315560" y="4221088"/>
            <a:ext cx="3456384" cy="2298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4396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16632"/>
            <a:ext cx="5679249" cy="4586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39552" y="4869160"/>
            <a:ext cx="8208912" cy="1323439"/>
          </a:xfrm>
          <a:prstGeom prst="rect">
            <a:avLst/>
          </a:prstGeom>
          <a:solidFill>
            <a:srgbClr val="00FF99"/>
          </a:solidFill>
        </p:spPr>
        <p:txBody>
          <a:bodyPr wrap="square">
            <a:spAutoFit/>
          </a:bodyPr>
          <a:lstStyle/>
          <a:p>
            <a:pPr algn="just"/>
            <a:r>
              <a:rPr lang="ru-RU" sz="2000" b="1" dirty="0">
                <a:latin typeface="Arial Black" pitchFamily="34" charset="0"/>
              </a:rPr>
              <a:t>Як </a:t>
            </a:r>
            <a:r>
              <a:rPr lang="ru-RU" sz="2000" b="1" dirty="0" err="1">
                <a:latin typeface="Arial Black" pitchFamily="34" charset="0"/>
              </a:rPr>
              <a:t>гуманіст</a:t>
            </a:r>
            <a:r>
              <a:rPr lang="ru-RU" sz="2000" b="1" dirty="0">
                <a:latin typeface="Arial Black" pitchFamily="34" charset="0"/>
              </a:rPr>
              <a:t> і демократ, автор «Історії русів» </a:t>
            </a:r>
            <a:r>
              <a:rPr lang="ru-RU" sz="2000" b="1" dirty="0" err="1">
                <a:latin typeface="Arial Black" pitchFamily="34" charset="0"/>
              </a:rPr>
              <a:t>заперечував</a:t>
            </a:r>
            <a:r>
              <a:rPr lang="ru-RU" sz="2000" b="1" dirty="0">
                <a:latin typeface="Arial Black" pitchFamily="34" charset="0"/>
              </a:rPr>
              <a:t> </a:t>
            </a:r>
            <a:r>
              <a:rPr lang="ru-RU" sz="2000" b="1" dirty="0" err="1" smtClean="0">
                <a:latin typeface="Arial Black" pitchFamily="34" charset="0"/>
              </a:rPr>
              <a:t>тиранію</a:t>
            </a:r>
            <a:r>
              <a:rPr lang="ru-RU" sz="2000" b="1" dirty="0">
                <a:latin typeface="Arial Black" pitchFamily="34" charset="0"/>
              </a:rPr>
              <a:t>, він був </a:t>
            </a:r>
            <a:r>
              <a:rPr lang="ru-RU" sz="2000" b="1" dirty="0" err="1">
                <a:latin typeface="Arial Black" pitchFamily="34" charset="0"/>
              </a:rPr>
              <a:t>переконаний</a:t>
            </a:r>
            <a:r>
              <a:rPr lang="ru-RU" sz="2000" b="1" dirty="0">
                <a:latin typeface="Arial Black" pitchFamily="34" charset="0"/>
              </a:rPr>
              <a:t>, що «</a:t>
            </a:r>
            <a:r>
              <a:rPr lang="ru-RU" sz="2000" b="1" dirty="0" err="1">
                <a:latin typeface="Arial Black" pitchFamily="34" charset="0"/>
              </a:rPr>
              <a:t>всяке</a:t>
            </a:r>
            <a:r>
              <a:rPr lang="ru-RU" sz="2000" b="1" dirty="0">
                <a:latin typeface="Arial Black" pitchFamily="34" charset="0"/>
              </a:rPr>
              <a:t> </a:t>
            </a:r>
            <a:r>
              <a:rPr lang="ru-RU" sz="2000" b="1" dirty="0" err="1">
                <a:latin typeface="Arial Black" pitchFamily="34" charset="0"/>
              </a:rPr>
              <a:t>правління</a:t>
            </a:r>
            <a:r>
              <a:rPr lang="ru-RU" sz="2000" b="1" dirty="0">
                <a:latin typeface="Arial Black" pitchFamily="34" charset="0"/>
              </a:rPr>
              <a:t>, </a:t>
            </a:r>
            <a:r>
              <a:rPr lang="ru-RU" sz="2000" b="1" dirty="0" err="1">
                <a:latin typeface="Arial Black" pitchFamily="34" charset="0"/>
              </a:rPr>
              <a:t>насильницьке</a:t>
            </a:r>
            <a:r>
              <a:rPr lang="ru-RU" sz="2000" b="1" dirty="0">
                <a:latin typeface="Arial Black" pitchFamily="34" charset="0"/>
              </a:rPr>
              <a:t> і </a:t>
            </a:r>
            <a:r>
              <a:rPr lang="ru-RU" sz="2000" b="1" dirty="0" err="1">
                <a:latin typeface="Arial Black" pitchFamily="34" charset="0"/>
              </a:rPr>
              <a:t>тиранське</a:t>
            </a:r>
            <a:r>
              <a:rPr lang="ru-RU" sz="2000" b="1" dirty="0">
                <a:latin typeface="Arial Black" pitchFamily="34" charset="0"/>
              </a:rPr>
              <a:t>, ніколи не було </a:t>
            </a:r>
            <a:r>
              <a:rPr lang="ru-RU" sz="2000" b="1" dirty="0" err="1">
                <a:latin typeface="Arial Black" pitchFamily="34" charset="0"/>
              </a:rPr>
              <a:t>тривке</a:t>
            </a:r>
            <a:r>
              <a:rPr lang="ru-RU" sz="2000" b="1" dirty="0">
                <a:latin typeface="Arial Black" pitchFamily="34" charset="0"/>
              </a:rPr>
              <a:t> і </a:t>
            </a:r>
            <a:r>
              <a:rPr lang="ru-RU" sz="2000" b="1" dirty="0" err="1">
                <a:latin typeface="Arial Black" pitchFamily="34" charset="0"/>
              </a:rPr>
              <a:t>довгочасне</a:t>
            </a:r>
            <a:r>
              <a:rPr lang="ru-RU" sz="2000" b="1" dirty="0">
                <a:latin typeface="Arial Black" pitchFamily="34" charset="0"/>
              </a:rPr>
              <a:t>, воно </a:t>
            </a:r>
            <a:r>
              <a:rPr lang="ru-RU" sz="2000" b="1" dirty="0" smtClean="0">
                <a:latin typeface="Arial Black" pitchFamily="34" charset="0"/>
              </a:rPr>
              <a:t> з </a:t>
            </a:r>
            <a:r>
              <a:rPr lang="ru-RU" sz="2000" b="1" dirty="0" err="1">
                <a:latin typeface="Arial Black" pitchFamily="34" charset="0"/>
              </a:rPr>
              <a:t>гуркотом</a:t>
            </a:r>
            <a:r>
              <a:rPr lang="ru-RU" sz="2000" b="1" dirty="0">
                <a:latin typeface="Arial Black" pitchFamily="34" charset="0"/>
              </a:rPr>
              <a:t> падало».</a:t>
            </a:r>
          </a:p>
        </p:txBody>
      </p:sp>
    </p:spTree>
    <p:extLst>
      <p:ext uri="{BB962C8B-B14F-4D97-AF65-F5344CB8AC3E}">
        <p14:creationId xmlns:p14="http://schemas.microsoft.com/office/powerpoint/2010/main" val="489152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899592" y="260648"/>
            <a:ext cx="7344816" cy="646331"/>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ru-RU" b="1" dirty="0">
                <a:latin typeface="Arial Black" pitchFamily="34" charset="0"/>
              </a:rPr>
              <a:t>Твір не </a:t>
            </a:r>
            <a:r>
              <a:rPr lang="ru-RU" b="1" dirty="0" err="1">
                <a:latin typeface="Arial Black" pitchFamily="34" charset="0"/>
              </a:rPr>
              <a:t>поділено</a:t>
            </a:r>
            <a:r>
              <a:rPr lang="ru-RU" b="1" dirty="0">
                <a:latin typeface="Arial Black" pitchFamily="34" charset="0"/>
              </a:rPr>
              <a:t> на </a:t>
            </a:r>
            <a:r>
              <a:rPr lang="ru-RU" b="1" dirty="0" err="1">
                <a:latin typeface="Arial Black" pitchFamily="34" charset="0"/>
              </a:rPr>
              <a:t>розділи</a:t>
            </a:r>
            <a:r>
              <a:rPr lang="ru-RU" b="1" dirty="0">
                <a:latin typeface="Arial Black" pitchFamily="34" charset="0"/>
              </a:rPr>
              <a:t>, але за змістом у ньому можна </a:t>
            </a:r>
            <a:r>
              <a:rPr lang="ru-RU" b="1" dirty="0" err="1" smtClean="0">
                <a:latin typeface="Arial Black" pitchFamily="34" charset="0"/>
              </a:rPr>
              <a:t>виокремити</a:t>
            </a:r>
            <a:r>
              <a:rPr lang="ru-RU" b="1" dirty="0" smtClean="0">
                <a:latin typeface="Arial Black" pitchFamily="34" charset="0"/>
              </a:rPr>
              <a:t> </a:t>
            </a:r>
            <a:r>
              <a:rPr lang="ru-RU" b="1" dirty="0">
                <a:latin typeface="Arial Black" pitchFamily="34" charset="0"/>
              </a:rPr>
              <a:t>три частини:</a:t>
            </a:r>
          </a:p>
        </p:txBody>
      </p:sp>
      <p:sp>
        <p:nvSpPr>
          <p:cNvPr id="3" name="Прямоугольник 2"/>
          <p:cNvSpPr/>
          <p:nvPr/>
        </p:nvSpPr>
        <p:spPr>
          <a:xfrm>
            <a:off x="323528" y="1268760"/>
            <a:ext cx="3960440" cy="4801314"/>
          </a:xfrm>
          <a:prstGeom prst="rect">
            <a:avLst/>
          </a:prstGeom>
          <a:solidFill>
            <a:srgbClr val="00FF99"/>
          </a:solidFill>
        </p:spPr>
        <p:txBody>
          <a:bodyPr wrap="square">
            <a:spAutoFit/>
          </a:bodyPr>
          <a:lstStyle/>
          <a:p>
            <a:pPr algn="just"/>
            <a:r>
              <a:rPr lang="ru-RU" b="1" dirty="0"/>
              <a:t>Перша частина </a:t>
            </a:r>
            <a:r>
              <a:rPr lang="ru-RU" b="1" dirty="0" err="1"/>
              <a:t>починається</a:t>
            </a:r>
            <a:r>
              <a:rPr lang="ru-RU" b="1" dirty="0"/>
              <a:t> </a:t>
            </a:r>
            <a:r>
              <a:rPr lang="ru-RU" b="1" dirty="0" err="1"/>
              <a:t>розповіддю</a:t>
            </a:r>
            <a:r>
              <a:rPr lang="ru-RU" b="1" dirty="0"/>
              <a:t> про слов’янські </a:t>
            </a:r>
            <a:r>
              <a:rPr lang="ru-RU" b="1" dirty="0" smtClean="0"/>
              <a:t>народи </a:t>
            </a:r>
            <a:r>
              <a:rPr lang="ru-RU" b="1" dirty="0"/>
              <a:t>від 1600 р. до </a:t>
            </a:r>
            <a:r>
              <a:rPr lang="ru-RU" b="1" dirty="0" err="1"/>
              <a:t>н.е</a:t>
            </a:r>
            <a:r>
              <a:rPr lang="ru-RU" b="1" dirty="0"/>
              <a:t>., таким чином історію свого </a:t>
            </a:r>
            <a:r>
              <a:rPr lang="ru-RU" b="1" dirty="0" err="1"/>
              <a:t>народу</a:t>
            </a:r>
            <a:r>
              <a:rPr lang="ru-RU" b="1" dirty="0"/>
              <a:t> автор </a:t>
            </a:r>
            <a:r>
              <a:rPr lang="ru-RU" b="1" dirty="0" err="1"/>
              <a:t>розглядає</a:t>
            </a:r>
            <a:r>
              <a:rPr lang="ru-RU" b="1" dirty="0"/>
              <a:t> у </a:t>
            </a:r>
            <a:r>
              <a:rPr lang="ru-RU" b="1" dirty="0" err="1"/>
              <a:t>світовому</a:t>
            </a:r>
            <a:r>
              <a:rPr lang="ru-RU" b="1" dirty="0"/>
              <a:t> </a:t>
            </a:r>
            <a:r>
              <a:rPr lang="ru-RU" b="1" dirty="0" err="1"/>
              <a:t>контексті</a:t>
            </a:r>
            <a:r>
              <a:rPr lang="ru-RU" b="1" dirty="0"/>
              <a:t>. Далі він </a:t>
            </a:r>
            <a:r>
              <a:rPr lang="ru-RU" b="1" dirty="0" err="1"/>
              <a:t>переходить</a:t>
            </a:r>
            <a:r>
              <a:rPr lang="ru-RU" b="1" dirty="0"/>
              <a:t> до історії Київської Русі, </a:t>
            </a:r>
            <a:r>
              <a:rPr lang="ru-RU" b="1" dirty="0" err="1"/>
              <a:t>називає</a:t>
            </a:r>
            <a:r>
              <a:rPr lang="ru-RU" b="1" dirty="0"/>
              <a:t> й </a:t>
            </a:r>
            <a:r>
              <a:rPr lang="ru-RU" b="1" dirty="0" err="1"/>
              <a:t>стисло</a:t>
            </a:r>
            <a:r>
              <a:rPr lang="ru-RU" b="1" dirty="0"/>
              <a:t> </a:t>
            </a:r>
            <a:r>
              <a:rPr lang="ru-RU" b="1" dirty="0" err="1"/>
              <a:t>характеризує</a:t>
            </a:r>
            <a:r>
              <a:rPr lang="ru-RU" b="1" dirty="0"/>
              <a:t> лише тих </a:t>
            </a:r>
            <a:r>
              <a:rPr lang="ru-RU" b="1" dirty="0" err="1"/>
              <a:t>князів</a:t>
            </a:r>
            <a:r>
              <a:rPr lang="ru-RU" b="1" dirty="0"/>
              <a:t>, які </a:t>
            </a:r>
            <a:r>
              <a:rPr lang="ru-RU" b="1" dirty="0" err="1"/>
              <a:t>сприяли</a:t>
            </a:r>
            <a:r>
              <a:rPr lang="ru-RU" b="1" dirty="0"/>
              <a:t> розвитку української </a:t>
            </a:r>
            <a:r>
              <a:rPr lang="ru-RU" b="1" dirty="0" err="1" smtClean="0"/>
              <a:t>державності</a:t>
            </a:r>
            <a:r>
              <a:rPr lang="ru-RU" b="1" dirty="0"/>
              <a:t>. Автор </a:t>
            </a:r>
            <a:r>
              <a:rPr lang="ru-RU" b="1" dirty="0" err="1"/>
              <a:t>спростовує</a:t>
            </a:r>
            <a:r>
              <a:rPr lang="ru-RU" b="1" dirty="0"/>
              <a:t> </a:t>
            </a:r>
            <a:r>
              <a:rPr lang="ru-RU" b="1" dirty="0" err="1"/>
              <a:t>великоруську</a:t>
            </a:r>
            <a:r>
              <a:rPr lang="ru-RU" b="1" dirty="0"/>
              <a:t> </a:t>
            </a:r>
            <a:r>
              <a:rPr lang="ru-RU" b="1" dirty="0" err="1"/>
              <a:t>імперську</a:t>
            </a:r>
            <a:r>
              <a:rPr lang="ru-RU" b="1" dirty="0"/>
              <a:t> </a:t>
            </a:r>
            <a:r>
              <a:rPr lang="ru-RU" b="1" dirty="0" err="1" smtClean="0"/>
              <a:t>теорію</a:t>
            </a:r>
            <a:r>
              <a:rPr lang="ru-RU" b="1" dirty="0"/>
              <a:t>, що український народ виник із </a:t>
            </a:r>
            <a:r>
              <a:rPr lang="en-US" b="1" dirty="0"/>
              <a:t>XVI </a:t>
            </a:r>
            <a:r>
              <a:rPr lang="ru-RU" b="1" dirty="0"/>
              <a:t>ст., </a:t>
            </a:r>
            <a:r>
              <a:rPr lang="ru-RU" b="1" dirty="0" err="1"/>
              <a:t>заперечує</a:t>
            </a:r>
            <a:r>
              <a:rPr lang="ru-RU" b="1" dirty="0"/>
              <a:t> </a:t>
            </a:r>
            <a:r>
              <a:rPr lang="ru-RU" b="1" dirty="0" smtClean="0"/>
              <a:t> </a:t>
            </a:r>
            <a:r>
              <a:rPr lang="ru-RU" b="1" dirty="0" err="1" smtClean="0"/>
              <a:t>присвоєння</a:t>
            </a:r>
            <a:r>
              <a:rPr lang="ru-RU" b="1" dirty="0" smtClean="0"/>
              <a:t> </a:t>
            </a:r>
            <a:r>
              <a:rPr lang="ru-RU" b="1" dirty="0" err="1"/>
              <a:t>Росією</a:t>
            </a:r>
            <a:r>
              <a:rPr lang="ru-RU" b="1" dirty="0"/>
              <a:t> </a:t>
            </a:r>
            <a:r>
              <a:rPr lang="ru-RU" b="1" dirty="0" err="1"/>
              <a:t>історичного</a:t>
            </a:r>
            <a:r>
              <a:rPr lang="ru-RU" b="1" dirty="0"/>
              <a:t> </a:t>
            </a:r>
            <a:r>
              <a:rPr lang="ru-RU" b="1" dirty="0" err="1"/>
              <a:t>спадку</a:t>
            </a:r>
            <a:r>
              <a:rPr lang="ru-RU" b="1" dirty="0"/>
              <a:t> українців. Він </a:t>
            </a:r>
            <a:r>
              <a:rPr lang="ru-RU" b="1" dirty="0" err="1"/>
              <a:t>вважає</a:t>
            </a:r>
            <a:r>
              <a:rPr lang="ru-RU" b="1" dirty="0"/>
              <a:t>, що </a:t>
            </a:r>
            <a:r>
              <a:rPr lang="ru-RU" b="1" dirty="0" err="1"/>
              <a:t>Україна</a:t>
            </a:r>
            <a:r>
              <a:rPr lang="ru-RU" b="1" dirty="0"/>
              <a:t> є </a:t>
            </a:r>
            <a:r>
              <a:rPr lang="ru-RU" b="1" dirty="0" err="1"/>
              <a:t>наступницею</a:t>
            </a:r>
            <a:r>
              <a:rPr lang="ru-RU" b="1" dirty="0"/>
              <a:t> Київської Русі, що «уряд, </a:t>
            </a:r>
            <a:r>
              <a:rPr lang="ru-RU" b="1" dirty="0" err="1" smtClean="0"/>
              <a:t>першість</a:t>
            </a:r>
            <a:r>
              <a:rPr lang="ru-RU" b="1" dirty="0" smtClean="0"/>
              <a:t> </a:t>
            </a:r>
            <a:r>
              <a:rPr lang="ru-RU" b="1" dirty="0"/>
              <a:t>і сама назва Русі від нас до </a:t>
            </a:r>
            <a:r>
              <a:rPr lang="ru-RU" b="1" dirty="0" err="1"/>
              <a:t>Москви</a:t>
            </a:r>
            <a:r>
              <a:rPr lang="ru-RU" b="1" dirty="0"/>
              <a:t> </a:t>
            </a:r>
            <a:r>
              <a:rPr lang="ru-RU" b="1" dirty="0" err="1"/>
              <a:t>перейшли</a:t>
            </a:r>
            <a:r>
              <a:rPr lang="ru-RU" b="1" dirty="0"/>
              <a:t>».</a:t>
            </a:r>
          </a:p>
        </p:txBody>
      </p:sp>
      <p:sp>
        <p:nvSpPr>
          <p:cNvPr id="4" name="Прямоугольник 3"/>
          <p:cNvSpPr/>
          <p:nvPr/>
        </p:nvSpPr>
        <p:spPr>
          <a:xfrm>
            <a:off x="4427984" y="1272975"/>
            <a:ext cx="4464496" cy="452431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ru-RU" b="1" dirty="0"/>
              <a:t>Друга частина присвячена періоду від </a:t>
            </a:r>
            <a:r>
              <a:rPr lang="ru-RU" b="1" dirty="0" err="1"/>
              <a:t>об’єднання</a:t>
            </a:r>
            <a:r>
              <a:rPr lang="ru-RU" b="1" dirty="0"/>
              <a:t> </a:t>
            </a:r>
            <a:r>
              <a:rPr lang="ru-RU" b="1" dirty="0" err="1"/>
              <a:t>русичів</a:t>
            </a:r>
            <a:r>
              <a:rPr lang="ru-RU" b="1" dirty="0"/>
              <a:t> із </a:t>
            </a:r>
            <a:r>
              <a:rPr lang="ru-RU" b="1" dirty="0" err="1"/>
              <a:t>литовцями</a:t>
            </a:r>
            <a:r>
              <a:rPr lang="ru-RU" b="1" dirty="0"/>
              <a:t> та поляками в </a:t>
            </a:r>
            <a:r>
              <a:rPr lang="ru-RU" b="1" dirty="0" err="1"/>
              <a:t>одній</a:t>
            </a:r>
            <a:r>
              <a:rPr lang="ru-RU" b="1" dirty="0"/>
              <a:t> державі до початку </a:t>
            </a:r>
          </a:p>
          <a:p>
            <a:pPr algn="just"/>
            <a:r>
              <a:rPr lang="ru-RU" b="1" dirty="0"/>
              <a:t>доби Руїни. Для автора важливо, що </a:t>
            </a:r>
            <a:r>
              <a:rPr lang="ru-RU" b="1" dirty="0" err="1"/>
              <a:t>польсько-литовськоруський</a:t>
            </a:r>
            <a:r>
              <a:rPr lang="ru-RU" b="1" dirty="0"/>
              <a:t> союз був </a:t>
            </a:r>
            <a:r>
              <a:rPr lang="ru-RU" b="1" dirty="0" err="1"/>
              <a:t>об’єднанням</a:t>
            </a:r>
            <a:r>
              <a:rPr lang="ru-RU" b="1" dirty="0"/>
              <a:t> </a:t>
            </a:r>
            <a:r>
              <a:rPr lang="ru-RU" b="1" dirty="0" err="1"/>
              <a:t>рівноправних</a:t>
            </a:r>
            <a:r>
              <a:rPr lang="ru-RU" b="1" dirty="0"/>
              <a:t> </a:t>
            </a:r>
            <a:r>
              <a:rPr lang="ru-RU" b="1" dirty="0" err="1"/>
              <a:t>народів</a:t>
            </a:r>
            <a:r>
              <a:rPr lang="ru-RU" b="1" dirty="0"/>
              <a:t>. </a:t>
            </a:r>
          </a:p>
          <a:p>
            <a:pPr algn="just"/>
            <a:r>
              <a:rPr lang="ru-RU" b="1" dirty="0"/>
              <a:t>Ось, наприклад, 1596 р. </a:t>
            </a:r>
            <a:r>
              <a:rPr lang="ru-RU" b="1" dirty="0" err="1"/>
              <a:t>гетьман</a:t>
            </a:r>
            <a:r>
              <a:rPr lang="ru-RU" b="1" dirty="0"/>
              <a:t> Павло Наливайко </a:t>
            </a:r>
            <a:r>
              <a:rPr lang="ru-RU" b="1" dirty="0" err="1"/>
              <a:t>нагадує</a:t>
            </a:r>
            <a:r>
              <a:rPr lang="ru-RU" b="1" dirty="0"/>
              <a:t> </a:t>
            </a:r>
            <a:r>
              <a:rPr lang="ru-RU" b="1" dirty="0" err="1"/>
              <a:t>польському</a:t>
            </a:r>
            <a:r>
              <a:rPr lang="ru-RU" b="1" dirty="0"/>
              <a:t> </a:t>
            </a:r>
            <a:r>
              <a:rPr lang="ru-RU" b="1" dirty="0" err="1"/>
              <a:t>королеві</a:t>
            </a:r>
            <a:r>
              <a:rPr lang="ru-RU" b="1" dirty="0"/>
              <a:t>, що «народ </a:t>
            </a:r>
            <a:r>
              <a:rPr lang="ru-RU" b="1" dirty="0" err="1"/>
              <a:t>Руський</a:t>
            </a:r>
            <a:r>
              <a:rPr lang="ru-RU" b="1" dirty="0"/>
              <a:t>… не був </a:t>
            </a:r>
            <a:r>
              <a:rPr lang="ru-RU" b="1" dirty="0" err="1"/>
              <a:t>ніколи</a:t>
            </a:r>
            <a:r>
              <a:rPr lang="ru-RU" b="1" dirty="0"/>
              <a:t> од них </a:t>
            </a:r>
            <a:r>
              <a:rPr lang="ru-RU" b="1" dirty="0" err="1"/>
              <a:t>завойований</a:t>
            </a:r>
            <a:r>
              <a:rPr lang="ru-RU" b="1" dirty="0"/>
              <a:t> і їм </a:t>
            </a:r>
            <a:r>
              <a:rPr lang="ru-RU" b="1" dirty="0" err="1"/>
              <a:t>раболіпний</a:t>
            </a:r>
            <a:r>
              <a:rPr lang="ru-RU" b="1" dirty="0"/>
              <a:t>…». Причини ж </a:t>
            </a:r>
            <a:r>
              <a:rPr lang="ru-RU" b="1" dirty="0" err="1" smtClean="0"/>
              <a:t>ворожнечі</a:t>
            </a:r>
            <a:r>
              <a:rPr lang="ru-RU" b="1" dirty="0" smtClean="0"/>
              <a:t> </a:t>
            </a:r>
            <a:r>
              <a:rPr lang="ru-RU" b="1" dirty="0"/>
              <a:t>автор </a:t>
            </a:r>
            <a:r>
              <a:rPr lang="ru-RU" b="1" dirty="0" err="1"/>
              <a:t>вбачає</a:t>
            </a:r>
            <a:r>
              <a:rPr lang="ru-RU" b="1" dirty="0"/>
              <a:t> в </a:t>
            </a:r>
            <a:r>
              <a:rPr lang="ru-RU" b="1" dirty="0" err="1"/>
              <a:t>порушенні</a:t>
            </a:r>
            <a:r>
              <a:rPr lang="ru-RU" b="1" dirty="0"/>
              <a:t> </a:t>
            </a:r>
            <a:r>
              <a:rPr lang="ru-RU" b="1" dirty="0" err="1"/>
              <a:t>суспільної</a:t>
            </a:r>
            <a:r>
              <a:rPr lang="ru-RU" b="1" dirty="0"/>
              <a:t> </a:t>
            </a:r>
            <a:r>
              <a:rPr lang="ru-RU" b="1" dirty="0" err="1"/>
              <a:t>згоди</a:t>
            </a:r>
            <a:r>
              <a:rPr lang="ru-RU" b="1" dirty="0"/>
              <a:t> між </a:t>
            </a:r>
            <a:r>
              <a:rPr lang="ru-RU" b="1" dirty="0" smtClean="0"/>
              <a:t>поляками </a:t>
            </a:r>
            <a:r>
              <a:rPr lang="ru-RU" b="1" dirty="0"/>
              <a:t>та </a:t>
            </a:r>
            <a:r>
              <a:rPr lang="ru-RU" b="1" dirty="0" err="1"/>
              <a:t>українцями</a:t>
            </a:r>
            <a:r>
              <a:rPr lang="ru-RU" b="1" dirty="0"/>
              <a:t>. У творі, на відміну від, </a:t>
            </a:r>
            <a:r>
              <a:rPr lang="ru-RU" b="1" dirty="0" err="1"/>
              <a:t>скажімо</a:t>
            </a:r>
            <a:r>
              <a:rPr lang="ru-RU" b="1" dirty="0"/>
              <a:t>, </a:t>
            </a:r>
            <a:r>
              <a:rPr lang="ru-RU" b="1" dirty="0" err="1"/>
              <a:t>літопису</a:t>
            </a:r>
            <a:r>
              <a:rPr lang="ru-RU" b="1" dirty="0"/>
              <a:t> Самовидця, </a:t>
            </a:r>
            <a:r>
              <a:rPr lang="ru-RU" b="1" dirty="0" err="1"/>
              <a:t>Визвольну</a:t>
            </a:r>
            <a:r>
              <a:rPr lang="ru-RU" b="1" dirty="0"/>
              <a:t> </a:t>
            </a:r>
            <a:r>
              <a:rPr lang="ru-RU" b="1" dirty="0" err="1"/>
              <a:t>війну</a:t>
            </a:r>
            <a:r>
              <a:rPr lang="ru-RU" b="1" dirty="0"/>
              <a:t> 1648–1654 </a:t>
            </a:r>
            <a:r>
              <a:rPr lang="ru-RU" b="1" dirty="0" err="1" smtClean="0"/>
              <a:t>рр</a:t>
            </a:r>
            <a:r>
              <a:rPr lang="ru-RU" b="1" dirty="0" smtClean="0"/>
              <a:t>. не </a:t>
            </a:r>
            <a:r>
              <a:rPr lang="ru-RU" b="1" dirty="0"/>
              <a:t>описано в </a:t>
            </a:r>
            <a:r>
              <a:rPr lang="ru-RU" b="1" dirty="0" err="1"/>
              <a:t>батальних</a:t>
            </a:r>
            <a:r>
              <a:rPr lang="ru-RU" b="1" dirty="0"/>
              <a:t> сценах детально за роками.</a:t>
            </a:r>
          </a:p>
        </p:txBody>
      </p:sp>
    </p:spTree>
    <p:extLst>
      <p:ext uri="{BB962C8B-B14F-4D97-AF65-F5344CB8AC3E}">
        <p14:creationId xmlns:p14="http://schemas.microsoft.com/office/powerpoint/2010/main" val="1301807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79512" y="260648"/>
            <a:ext cx="5112568" cy="5909310"/>
          </a:xfrm>
          <a:prstGeom prst="rect">
            <a:avLst/>
          </a:prstGeom>
          <a:solidFill>
            <a:srgbClr val="00FF99"/>
          </a:solidFill>
        </p:spPr>
        <p:txBody>
          <a:bodyPr wrap="square">
            <a:spAutoFit/>
          </a:bodyPr>
          <a:lstStyle/>
          <a:p>
            <a:pPr algn="just"/>
            <a:r>
              <a:rPr lang="ru-RU" b="1" dirty="0" err="1"/>
              <a:t>Третя</a:t>
            </a:r>
            <a:r>
              <a:rPr lang="ru-RU" b="1" dirty="0"/>
              <a:t> частина «Історії русів» присвячена </a:t>
            </a:r>
            <a:r>
              <a:rPr lang="ru-RU" b="1" dirty="0" err="1"/>
              <a:t>подіям</a:t>
            </a:r>
            <a:r>
              <a:rPr lang="ru-RU" b="1" dirty="0"/>
              <a:t> після </a:t>
            </a:r>
            <a:r>
              <a:rPr lang="ru-RU" b="1" dirty="0" smtClean="0"/>
              <a:t>смерті </a:t>
            </a:r>
            <a:r>
              <a:rPr lang="ru-RU" b="1" dirty="0"/>
              <a:t>Б. Хмельницького до 1774 р. Центральною </a:t>
            </a:r>
            <a:r>
              <a:rPr lang="ru-RU" b="1" dirty="0" err="1" smtClean="0"/>
              <a:t>постаттю</a:t>
            </a:r>
            <a:r>
              <a:rPr lang="ru-RU" b="1" dirty="0" smtClean="0"/>
              <a:t> </a:t>
            </a:r>
            <a:r>
              <a:rPr lang="ru-RU" b="1" dirty="0"/>
              <a:t>в ній </a:t>
            </a:r>
            <a:r>
              <a:rPr lang="ru-RU" b="1" dirty="0" err="1"/>
              <a:t>постає</a:t>
            </a:r>
            <a:r>
              <a:rPr lang="ru-RU" b="1" dirty="0"/>
              <a:t> </a:t>
            </a:r>
            <a:r>
              <a:rPr lang="ru-RU" b="1" dirty="0" err="1"/>
              <a:t>гетьман</a:t>
            </a:r>
            <a:r>
              <a:rPr lang="ru-RU" b="1" dirty="0"/>
              <a:t> Іван Мазепа, який </a:t>
            </a:r>
            <a:r>
              <a:rPr lang="ru-RU" b="1" dirty="0" err="1" smtClean="0"/>
              <a:t>намагався</a:t>
            </a:r>
            <a:r>
              <a:rPr lang="ru-RU" b="1" dirty="0" smtClean="0"/>
              <a:t> </a:t>
            </a:r>
            <a:r>
              <a:rPr lang="ru-RU" b="1" dirty="0"/>
              <a:t>своєю </a:t>
            </a:r>
            <a:r>
              <a:rPr lang="ru-RU" b="1" dirty="0" err="1"/>
              <a:t>політикою</a:t>
            </a:r>
            <a:r>
              <a:rPr lang="ru-RU" b="1" dirty="0"/>
              <a:t> </a:t>
            </a:r>
            <a:r>
              <a:rPr lang="ru-RU" b="1" dirty="0" err="1"/>
              <a:t>визволити</a:t>
            </a:r>
            <a:r>
              <a:rPr lang="ru-RU" b="1" dirty="0"/>
              <a:t> народ з </a:t>
            </a:r>
            <a:r>
              <a:rPr lang="ru-RU" b="1" dirty="0" err="1"/>
              <a:t>московського</a:t>
            </a:r>
            <a:r>
              <a:rPr lang="ru-RU" b="1" dirty="0"/>
              <a:t> </a:t>
            </a:r>
            <a:r>
              <a:rPr lang="ru-RU" b="1" dirty="0" smtClean="0"/>
              <a:t>рабства</a:t>
            </a:r>
            <a:r>
              <a:rPr lang="ru-RU" b="1" dirty="0"/>
              <a:t>. Його </a:t>
            </a:r>
            <a:r>
              <a:rPr lang="ru-RU" b="1" dirty="0" err="1"/>
              <a:t>спроби</a:t>
            </a:r>
            <a:r>
              <a:rPr lang="ru-RU" b="1" dirty="0"/>
              <a:t> </a:t>
            </a:r>
            <a:r>
              <a:rPr lang="ru-RU" b="1" dirty="0" err="1"/>
              <a:t>закінчилися</a:t>
            </a:r>
            <a:r>
              <a:rPr lang="ru-RU" b="1" dirty="0"/>
              <a:t> </a:t>
            </a:r>
            <a:r>
              <a:rPr lang="ru-RU" b="1" dirty="0" err="1"/>
              <a:t>трагічно</a:t>
            </a:r>
            <a:r>
              <a:rPr lang="ru-RU" b="1" dirty="0"/>
              <a:t>. Автор </a:t>
            </a:r>
            <a:r>
              <a:rPr lang="ru-RU" b="1" dirty="0" err="1"/>
              <a:t>зображує</a:t>
            </a:r>
            <a:r>
              <a:rPr lang="ru-RU" b="1" dirty="0"/>
              <a:t> </a:t>
            </a:r>
            <a:r>
              <a:rPr lang="ru-RU" b="1" dirty="0" err="1" smtClean="0"/>
              <a:t>страшні</a:t>
            </a:r>
            <a:r>
              <a:rPr lang="ru-RU" b="1" dirty="0"/>
              <a:t>, </a:t>
            </a:r>
            <a:r>
              <a:rPr lang="ru-RU" b="1" dirty="0" err="1"/>
              <a:t>криваві</a:t>
            </a:r>
            <a:r>
              <a:rPr lang="ru-RU" b="1" dirty="0"/>
              <a:t> картини </a:t>
            </a:r>
            <a:r>
              <a:rPr lang="ru-RU" b="1" dirty="0" err="1"/>
              <a:t>покарання</a:t>
            </a:r>
            <a:r>
              <a:rPr lang="ru-RU" b="1" dirty="0"/>
              <a:t> </a:t>
            </a:r>
            <a:r>
              <a:rPr lang="ru-RU" b="1" dirty="0" err="1"/>
              <a:t>мешканців</a:t>
            </a:r>
            <a:r>
              <a:rPr lang="ru-RU" b="1" dirty="0"/>
              <a:t> </a:t>
            </a:r>
            <a:r>
              <a:rPr lang="ru-RU" b="1" dirty="0" err="1"/>
              <a:t>гетьманської</a:t>
            </a:r>
            <a:r>
              <a:rPr lang="ru-RU" b="1" dirty="0"/>
              <a:t> столиці Батурина </a:t>
            </a:r>
            <a:r>
              <a:rPr lang="ru-RU" b="1" dirty="0" err="1"/>
              <a:t>російськими</a:t>
            </a:r>
            <a:r>
              <a:rPr lang="ru-RU" b="1" dirty="0"/>
              <a:t> </a:t>
            </a:r>
            <a:r>
              <a:rPr lang="ru-RU" b="1" dirty="0" err="1"/>
              <a:t>військами</a:t>
            </a:r>
            <a:r>
              <a:rPr lang="ru-RU" b="1" dirty="0"/>
              <a:t>: </a:t>
            </a:r>
            <a:r>
              <a:rPr lang="ru-RU" b="1" i="1" dirty="0"/>
              <a:t>«</a:t>
            </a:r>
            <a:r>
              <a:rPr lang="ru-RU" b="1" i="1" dirty="0" smtClean="0"/>
              <a:t>Меншиков </a:t>
            </a:r>
            <a:r>
              <a:rPr lang="ru-RU" b="1" i="1" dirty="0"/>
              <a:t>ударив на </a:t>
            </a:r>
            <a:r>
              <a:rPr lang="ru-RU" b="1" i="1" dirty="0" err="1"/>
              <a:t>міщан</a:t>
            </a:r>
            <a:r>
              <a:rPr lang="ru-RU" b="1" i="1" dirty="0"/>
              <a:t> </a:t>
            </a:r>
            <a:r>
              <a:rPr lang="ru-RU" b="1" i="1" dirty="0" err="1"/>
              <a:t>беззбройних</a:t>
            </a:r>
            <a:r>
              <a:rPr lang="ru-RU" b="1" i="1" dirty="0"/>
              <a:t>, що були в своїх </a:t>
            </a:r>
            <a:r>
              <a:rPr lang="ru-RU" b="1" i="1" dirty="0" smtClean="0"/>
              <a:t>домах і </a:t>
            </a:r>
            <a:r>
              <a:rPr lang="ru-RU" b="1" i="1" dirty="0"/>
              <a:t>зовсім у </a:t>
            </a:r>
            <a:r>
              <a:rPr lang="ru-RU" b="1" i="1" dirty="0" err="1"/>
              <a:t>задумах</a:t>
            </a:r>
            <a:r>
              <a:rPr lang="ru-RU" b="1" i="1" dirty="0"/>
              <a:t> </a:t>
            </a:r>
            <a:r>
              <a:rPr lang="ru-RU" b="1" i="1" dirty="0" err="1"/>
              <a:t>Мазепиних</a:t>
            </a:r>
            <a:r>
              <a:rPr lang="ru-RU" b="1" i="1" dirty="0"/>
              <a:t> участі не брали, </a:t>
            </a:r>
            <a:r>
              <a:rPr lang="ru-RU" b="1" i="1" dirty="0" err="1"/>
              <a:t>вибив</a:t>
            </a:r>
            <a:r>
              <a:rPr lang="ru-RU" b="1" i="1" dirty="0"/>
              <a:t> усіх </a:t>
            </a:r>
            <a:r>
              <a:rPr lang="ru-RU" b="1" i="1" dirty="0" smtClean="0"/>
              <a:t>їх </a:t>
            </a:r>
            <a:r>
              <a:rPr lang="ru-RU" b="1" i="1" dirty="0"/>
              <a:t>до ноги, не </a:t>
            </a:r>
            <a:r>
              <a:rPr lang="ru-RU" b="1" i="1" dirty="0" err="1"/>
              <a:t>милуючи</a:t>
            </a:r>
            <a:r>
              <a:rPr lang="ru-RU" b="1" i="1" dirty="0"/>
              <a:t> ні </a:t>
            </a:r>
            <a:r>
              <a:rPr lang="ru-RU" b="1" i="1" dirty="0" err="1"/>
              <a:t>статі</a:t>
            </a:r>
            <a:r>
              <a:rPr lang="ru-RU" b="1" i="1" dirty="0"/>
              <a:t>, ні віку, ні самих </a:t>
            </a:r>
            <a:r>
              <a:rPr lang="ru-RU" b="1" i="1" dirty="0" err="1"/>
              <a:t>молочних</a:t>
            </a:r>
            <a:r>
              <a:rPr lang="ru-RU" b="1" i="1" dirty="0"/>
              <a:t> </a:t>
            </a:r>
            <a:r>
              <a:rPr lang="ru-RU" b="1" i="1" dirty="0" err="1" smtClean="0"/>
              <a:t>немовлят</a:t>
            </a:r>
            <a:r>
              <a:rPr lang="ru-RU" b="1" i="1" dirty="0"/>
              <a:t>. … Звичайна кара для них була </a:t>
            </a:r>
            <a:r>
              <a:rPr lang="ru-RU" b="1" i="1" dirty="0" err="1"/>
              <a:t>живцем</a:t>
            </a:r>
            <a:r>
              <a:rPr lang="ru-RU" b="1" i="1" dirty="0"/>
              <a:t> </a:t>
            </a:r>
            <a:r>
              <a:rPr lang="ru-RU" b="1" i="1" dirty="0" err="1" smtClean="0"/>
              <a:t>чвертувати</a:t>
            </a:r>
            <a:r>
              <a:rPr lang="ru-RU" b="1" i="1" dirty="0"/>
              <a:t>, </a:t>
            </a:r>
            <a:r>
              <a:rPr lang="ru-RU" b="1" i="1" dirty="0" err="1"/>
              <a:t>колесувати</a:t>
            </a:r>
            <a:r>
              <a:rPr lang="ru-RU" b="1" i="1" dirty="0"/>
              <a:t> й на палю </a:t>
            </a:r>
            <a:r>
              <a:rPr lang="ru-RU" b="1" i="1" dirty="0" err="1"/>
              <a:t>вбивати</a:t>
            </a:r>
            <a:r>
              <a:rPr lang="ru-RU" b="1" i="1" dirty="0"/>
              <a:t>, а далі </a:t>
            </a:r>
            <a:r>
              <a:rPr lang="ru-RU" b="1" i="1" dirty="0" err="1"/>
              <a:t>вигадано</a:t>
            </a:r>
            <a:r>
              <a:rPr lang="ru-RU" b="1" i="1" dirty="0"/>
              <a:t> </a:t>
            </a:r>
            <a:r>
              <a:rPr lang="ru-RU" b="1" i="1" dirty="0" smtClean="0"/>
              <a:t>нові </a:t>
            </a:r>
            <a:r>
              <a:rPr lang="ru-RU" b="1" i="1" dirty="0"/>
              <a:t>роди </a:t>
            </a:r>
            <a:r>
              <a:rPr lang="ru-RU" b="1" i="1" dirty="0" err="1"/>
              <a:t>тортур</a:t>
            </a:r>
            <a:r>
              <a:rPr lang="ru-RU" b="1" i="1" dirty="0"/>
              <a:t>, що саму </a:t>
            </a:r>
            <a:r>
              <a:rPr lang="ru-RU" b="1" i="1" dirty="0" err="1"/>
              <a:t>уяву</a:t>
            </a:r>
            <a:r>
              <a:rPr lang="ru-RU" b="1" i="1" dirty="0"/>
              <a:t> жахали. …</a:t>
            </a:r>
            <a:r>
              <a:rPr lang="ru-RU" b="1" i="1" dirty="0" err="1"/>
              <a:t>Трагедію</a:t>
            </a:r>
            <a:r>
              <a:rPr lang="ru-RU" b="1" i="1" dirty="0"/>
              <a:t> свою </a:t>
            </a:r>
            <a:r>
              <a:rPr lang="ru-RU" b="1" i="1" dirty="0" err="1" smtClean="0"/>
              <a:t>Батуринську</a:t>
            </a:r>
            <a:r>
              <a:rPr lang="ru-RU" b="1" i="1" dirty="0" smtClean="0"/>
              <a:t> </a:t>
            </a:r>
            <a:r>
              <a:rPr lang="ru-RU" b="1" i="1" dirty="0"/>
              <a:t>завершив він [</a:t>
            </a:r>
            <a:r>
              <a:rPr lang="ru-RU" b="1" i="1" dirty="0" err="1"/>
              <a:t>російський</a:t>
            </a:r>
            <a:r>
              <a:rPr lang="ru-RU" b="1" i="1" dirty="0"/>
              <a:t> князь Меншиков] </a:t>
            </a:r>
            <a:r>
              <a:rPr lang="ru-RU" b="1" i="1" dirty="0" smtClean="0"/>
              <a:t> огнем </a:t>
            </a:r>
            <a:r>
              <a:rPr lang="ru-RU" b="1" i="1" dirty="0"/>
              <a:t>і </a:t>
            </a:r>
            <a:r>
              <a:rPr lang="ru-RU" b="1" i="1" dirty="0" err="1"/>
              <a:t>розтопленою</a:t>
            </a:r>
            <a:r>
              <a:rPr lang="ru-RU" b="1" i="1" dirty="0"/>
              <a:t> </a:t>
            </a:r>
            <a:r>
              <a:rPr lang="ru-RU" b="1" i="1" dirty="0" err="1"/>
              <a:t>сіркою</a:t>
            </a:r>
            <a:r>
              <a:rPr lang="ru-RU" b="1" i="1" dirty="0"/>
              <a:t>: усе місто і всі публічні його </a:t>
            </a:r>
            <a:r>
              <a:rPr lang="ru-RU" b="1" i="1" dirty="0" err="1" smtClean="0"/>
              <a:t>будівлі</a:t>
            </a:r>
            <a:r>
              <a:rPr lang="ru-RU" b="1" i="1" dirty="0"/>
              <a:t>, </a:t>
            </a:r>
            <a:r>
              <a:rPr lang="ru-RU" b="1" i="1" dirty="0" err="1"/>
              <a:t>себто</a:t>
            </a:r>
            <a:r>
              <a:rPr lang="ru-RU" b="1" i="1" dirty="0"/>
              <a:t> церкви та </a:t>
            </a:r>
            <a:r>
              <a:rPr lang="ru-RU" b="1" i="1" dirty="0" err="1"/>
              <a:t>урядові</a:t>
            </a:r>
            <a:r>
              <a:rPr lang="ru-RU" b="1" i="1" dirty="0"/>
              <a:t> </a:t>
            </a:r>
            <a:r>
              <a:rPr lang="ru-RU" b="1" i="1" dirty="0" err="1"/>
              <a:t>будинки</a:t>
            </a:r>
            <a:r>
              <a:rPr lang="ru-RU" b="1" i="1" dirty="0"/>
              <a:t> з їх </a:t>
            </a:r>
            <a:r>
              <a:rPr lang="ru-RU" b="1" i="1" dirty="0" err="1"/>
              <a:t>архівами</a:t>
            </a:r>
            <a:r>
              <a:rPr lang="ru-RU" b="1" i="1" dirty="0"/>
              <a:t>, </a:t>
            </a:r>
            <a:r>
              <a:rPr lang="ru-RU" b="1" i="1" dirty="0" err="1" smtClean="0"/>
              <a:t>арсенали</a:t>
            </a:r>
            <a:r>
              <a:rPr lang="ru-RU" b="1" i="1" dirty="0" smtClean="0"/>
              <a:t> </a:t>
            </a:r>
            <a:r>
              <a:rPr lang="ru-RU" b="1" i="1" dirty="0"/>
              <a:t>і </a:t>
            </a:r>
            <a:r>
              <a:rPr lang="ru-RU" b="1" i="1" dirty="0" err="1"/>
              <a:t>магазини</a:t>
            </a:r>
            <a:r>
              <a:rPr lang="ru-RU" b="1" i="1" dirty="0"/>
              <a:t> з запасами, з усіх </a:t>
            </a:r>
            <a:r>
              <a:rPr lang="ru-RU" b="1" i="1" dirty="0" err="1"/>
              <a:t>кінців</a:t>
            </a:r>
            <a:r>
              <a:rPr lang="ru-RU" b="1" i="1" dirty="0"/>
              <a:t> </a:t>
            </a:r>
            <a:r>
              <a:rPr lang="ru-RU" b="1" i="1" dirty="0" smtClean="0"/>
              <a:t>запалено…»</a:t>
            </a:r>
            <a:endParaRPr lang="ru-RU" b="1" i="1"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275488"/>
            <a:ext cx="3465934" cy="4834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508104" y="5308040"/>
            <a:ext cx="3384376" cy="8687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2400" b="1" dirty="0" err="1" smtClean="0">
                <a:latin typeface="Arial Black" pitchFamily="34" charset="0"/>
              </a:rPr>
              <a:t>Гетьман</a:t>
            </a:r>
            <a:r>
              <a:rPr lang="ru-RU" sz="2400" b="1" dirty="0" smtClean="0">
                <a:latin typeface="Arial Black" pitchFamily="34" charset="0"/>
              </a:rPr>
              <a:t> </a:t>
            </a:r>
            <a:r>
              <a:rPr lang="ru-RU" sz="2400" b="1" dirty="0">
                <a:latin typeface="Arial Black" pitchFamily="34" charset="0"/>
              </a:rPr>
              <a:t>Іван Мазепа</a:t>
            </a:r>
          </a:p>
        </p:txBody>
      </p:sp>
    </p:spTree>
    <p:extLst>
      <p:ext uri="{BB962C8B-B14F-4D97-AF65-F5344CB8AC3E}">
        <p14:creationId xmlns:p14="http://schemas.microsoft.com/office/powerpoint/2010/main" val="1053670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кутник 4"/>
          <p:cNvSpPr/>
          <p:nvPr/>
        </p:nvSpPr>
        <p:spPr>
          <a:xfrm>
            <a:off x="469555" y="222593"/>
            <a:ext cx="7774854" cy="3477875"/>
          </a:xfrm>
          <a:prstGeom prst="rect">
            <a:avLst/>
          </a:prstGeom>
          <a:solidFill>
            <a:srgbClr val="00FF99"/>
          </a:solidFill>
          <a:ln w="9525"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sz="2000" b="1" i="0" u="none" strike="noStrike" kern="0" cap="none" spc="0" normalizeH="0" baseline="0" noProof="0" dirty="0">
                <a:ln>
                  <a:noFill/>
                </a:ln>
                <a:effectLst/>
                <a:uLnTx/>
                <a:uFillTx/>
                <a:latin typeface="Arial Black" pitchFamily="34" charset="0"/>
              </a:rPr>
              <a:t>Козацькі літописи залишили великий слід в культурній </a:t>
            </a:r>
            <a:r>
              <a:rPr kumimoji="0" lang="uk-UA" sz="2000" b="1" i="0" u="none" strike="noStrike" kern="0" cap="none" spc="0" normalizeH="0" baseline="0" noProof="0" dirty="0" smtClean="0">
                <a:ln>
                  <a:noFill/>
                </a:ln>
                <a:effectLst/>
                <a:uLnTx/>
                <a:uFillTx/>
                <a:latin typeface="Arial Black" pitchFamily="34" charset="0"/>
              </a:rPr>
              <a:t>свідомості </a:t>
            </a:r>
            <a:r>
              <a:rPr kumimoji="0" lang="uk-UA" sz="2000" b="1" i="0" u="none" strike="noStrike" kern="0" cap="none" spc="0" normalizeH="0" baseline="0" noProof="0" dirty="0">
                <a:ln>
                  <a:noFill/>
                </a:ln>
                <a:effectLst/>
                <a:uLnTx/>
                <a:uFillTx/>
                <a:latin typeface="Arial Black" pitchFamily="34" charset="0"/>
              </a:rPr>
              <a:t>народу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2000" b="1" i="0" u="none" strike="noStrike" kern="0" cap="none" spc="0" normalizeH="0" baseline="0" noProof="0" dirty="0">
              <a:ln>
                <a:noFill/>
              </a:ln>
              <a:effectLst/>
              <a:uLnTx/>
              <a:uFillTx/>
              <a:latin typeface="Arial Black"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effectLst/>
                <a:uLnTx/>
                <a:uFillTx/>
                <a:latin typeface="Arial Black" pitchFamily="34" charset="0"/>
              </a:rPr>
              <a:t>Краса </a:t>
            </a:r>
            <a:r>
              <a:rPr kumimoji="0" lang="ru-RU" sz="2000" b="1" i="0" u="none" strike="noStrike" kern="0" cap="none" spc="0" normalizeH="0" baseline="0" noProof="0" dirty="0" err="1">
                <a:ln>
                  <a:noFill/>
                </a:ln>
                <a:effectLst/>
                <a:uLnTx/>
                <a:uFillTx/>
                <a:latin typeface="Arial Black" pitchFamily="34" charset="0"/>
              </a:rPr>
              <a:t>козацького</a:t>
            </a:r>
            <a:r>
              <a:rPr kumimoji="0" lang="ru-RU" sz="2000" b="1" i="0" u="none" strike="noStrike" kern="0" cap="none" spc="0" normalizeH="0" baseline="0" noProof="0" dirty="0">
                <a:ln>
                  <a:noFill/>
                </a:ln>
                <a:effectLst/>
                <a:uLnTx/>
                <a:uFillTx/>
                <a:latin typeface="Arial Black" pitchFamily="34" charset="0"/>
              </a:rPr>
              <a:t> </a:t>
            </a:r>
            <a:r>
              <a:rPr kumimoji="0" lang="ru-RU" sz="2000" b="1" i="0" u="none" strike="noStrike" kern="0" cap="none" spc="0" normalizeH="0" baseline="0" noProof="0" dirty="0" err="1">
                <a:ln>
                  <a:noFill/>
                </a:ln>
                <a:effectLst/>
                <a:uLnTx/>
                <a:uFillTx/>
                <a:latin typeface="Arial Black" pitchFamily="34" charset="0"/>
              </a:rPr>
              <a:t>мистецтва</a:t>
            </a:r>
            <a:r>
              <a:rPr kumimoji="0" lang="ru-RU" sz="2000" b="1" i="0" u="none" strike="noStrike" kern="0" cap="none" spc="0" normalizeH="0" baseline="0" noProof="0" dirty="0">
                <a:ln>
                  <a:noFill/>
                </a:ln>
                <a:effectLst/>
                <a:uLnTx/>
                <a:uFillTx/>
                <a:latin typeface="Arial Black" pitchFamily="34" charset="0"/>
              </a:rPr>
              <a:t> породила </a:t>
            </a:r>
            <a:r>
              <a:rPr kumimoji="0" lang="ru-RU" sz="2000" b="1" i="0" u="none" strike="noStrike" kern="0" cap="none" spc="0" normalizeH="0" baseline="0" noProof="0" dirty="0" err="1">
                <a:ln>
                  <a:noFill/>
                </a:ln>
                <a:effectLst/>
                <a:uLnTx/>
                <a:uFillTx/>
                <a:latin typeface="Arial Black" pitchFamily="34" charset="0"/>
              </a:rPr>
              <a:t>спогади</a:t>
            </a:r>
            <a:r>
              <a:rPr kumimoji="0" lang="ru-RU" sz="2000" b="1" i="0" u="none" strike="noStrike" kern="0" cap="none" spc="0" normalizeH="0" baseline="0" noProof="0" dirty="0">
                <a:ln>
                  <a:noFill/>
                </a:ln>
                <a:effectLst/>
                <a:uLnTx/>
                <a:uFillTx/>
                <a:latin typeface="Arial Black" pitchFamily="34" charset="0"/>
              </a:rPr>
              <a:t> про золоте </a:t>
            </a:r>
            <a:r>
              <a:rPr kumimoji="0" lang="ru-RU" sz="2000" b="1" i="0" u="none" strike="noStrike" kern="0" cap="none" spc="0" normalizeH="0" baseline="0" noProof="0" dirty="0" err="1">
                <a:ln>
                  <a:noFill/>
                </a:ln>
                <a:effectLst/>
                <a:uLnTx/>
                <a:uFillTx/>
                <a:latin typeface="Arial Black" pitchFamily="34" charset="0"/>
              </a:rPr>
              <a:t>життя</a:t>
            </a:r>
            <a:r>
              <a:rPr kumimoji="0" lang="ru-RU" sz="2000" b="1" i="0" u="none" strike="noStrike" kern="0" cap="none" spc="0" normalizeH="0" baseline="0" noProof="0" dirty="0">
                <a:ln>
                  <a:noFill/>
                </a:ln>
                <a:effectLst/>
                <a:uLnTx/>
                <a:uFillTx/>
                <a:latin typeface="Arial Black" pitchFamily="34" charset="0"/>
              </a:rPr>
              <a:t> </a:t>
            </a:r>
            <a:r>
              <a:rPr kumimoji="0" lang="ru-RU" sz="2000" b="1" i="0" u="none" strike="noStrike" kern="0" cap="none" spc="0" normalizeH="0" baseline="0" noProof="0" dirty="0" err="1">
                <a:ln>
                  <a:noFill/>
                </a:ln>
                <a:effectLst/>
                <a:uLnTx/>
                <a:uFillTx/>
                <a:latin typeface="Arial Black" pitchFamily="34" charset="0"/>
              </a:rPr>
              <a:t>під</a:t>
            </a:r>
            <a:r>
              <a:rPr kumimoji="0" lang="ru-RU" sz="2000" b="1" i="0" u="none" strike="noStrike" kern="0" cap="none" spc="0" normalizeH="0" baseline="0" noProof="0" dirty="0">
                <a:ln>
                  <a:noFill/>
                </a:ln>
                <a:effectLst/>
                <a:uLnTx/>
                <a:uFillTx/>
                <a:latin typeface="Arial Black" pitchFamily="34" charset="0"/>
              </a:rPr>
              <a:t> булавою </a:t>
            </a:r>
            <a:r>
              <a:rPr kumimoji="0" lang="ru-RU" sz="2000" b="1" i="0" u="none" strike="noStrike" kern="0" cap="none" spc="0" normalizeH="0" baseline="0" noProof="0" dirty="0" err="1">
                <a:ln>
                  <a:noFill/>
                </a:ln>
                <a:effectLst/>
                <a:uLnTx/>
                <a:uFillTx/>
                <a:latin typeface="Arial Black" pitchFamily="34" charset="0"/>
              </a:rPr>
              <a:t>гетьманів</a:t>
            </a:r>
            <a:r>
              <a:rPr kumimoji="0" lang="ru-RU" sz="2000" b="1" i="0" u="none" strike="noStrike" kern="0" cap="none" spc="0" normalizeH="0" baseline="0" noProof="0" dirty="0">
                <a:ln>
                  <a:noFill/>
                </a:ln>
                <a:effectLst/>
                <a:uLnTx/>
                <a:uFillTx/>
                <a:latin typeface="Arial Black" pitchFamily="34" charset="0"/>
              </a:rPr>
              <a:t>, про </a:t>
            </a:r>
            <a:r>
              <a:rPr kumimoji="0" lang="ru-RU" sz="2000" b="1" i="0" u="none" strike="noStrike" kern="0" cap="none" spc="0" normalizeH="0" baseline="0" noProof="0" dirty="0" err="1">
                <a:ln>
                  <a:noFill/>
                </a:ln>
                <a:effectLst/>
                <a:uLnTx/>
                <a:uFillTx/>
                <a:latin typeface="Arial Black" pitchFamily="34" charset="0"/>
              </a:rPr>
              <a:t>козацьку</a:t>
            </a:r>
            <a:r>
              <a:rPr kumimoji="0" lang="ru-RU" sz="2000" b="1" i="0" u="none" strike="noStrike" kern="0" cap="none" spc="0" normalizeH="0" baseline="0" noProof="0" dirty="0">
                <a:ln>
                  <a:noFill/>
                </a:ln>
                <a:effectLst/>
                <a:uLnTx/>
                <a:uFillTx/>
                <a:latin typeface="Arial Black" pitchFamily="34" charset="0"/>
              </a:rPr>
              <a:t> </a:t>
            </a:r>
            <a:r>
              <a:rPr kumimoji="0" lang="ru-RU" sz="2000" b="1" i="0" u="none" strike="noStrike" kern="0" cap="none" spc="0" normalizeH="0" baseline="0" noProof="0" dirty="0" err="1">
                <a:ln>
                  <a:noFill/>
                </a:ln>
                <a:effectLst/>
                <a:uLnTx/>
                <a:uFillTx/>
                <a:latin typeface="Arial Black" pitchFamily="34" charset="0"/>
              </a:rPr>
              <a:t>країну</a:t>
            </a:r>
            <a:r>
              <a:rPr kumimoji="0" lang="ru-RU" sz="2000" b="1" i="0" u="none" strike="noStrike" kern="0" cap="none" spc="0" normalizeH="0" baseline="0" noProof="0" dirty="0">
                <a:ln>
                  <a:noFill/>
                </a:ln>
                <a:effectLst/>
                <a:uLnTx/>
                <a:uFillTx/>
                <a:latin typeface="Arial Black" pitchFamily="34" charset="0"/>
              </a:rPr>
              <a:t>, </a:t>
            </a:r>
            <a:r>
              <a:rPr kumimoji="0" lang="ru-RU" sz="2000" b="1" i="0" u="none" strike="noStrike" kern="0" cap="none" spc="0" normalizeH="0" baseline="0" noProof="0" dirty="0" err="1">
                <a:ln>
                  <a:noFill/>
                </a:ln>
                <a:effectLst/>
                <a:uLnTx/>
                <a:uFillTx/>
                <a:latin typeface="Arial Black" pitchFamily="34" charset="0"/>
              </a:rPr>
              <a:t>країну</a:t>
            </a:r>
            <a:r>
              <a:rPr kumimoji="0" lang="ru-RU" sz="2000" b="1" i="0" u="none" strike="noStrike" kern="0" cap="none" spc="0" normalizeH="0" baseline="0" noProof="0" dirty="0">
                <a:ln>
                  <a:noFill/>
                </a:ln>
                <a:effectLst/>
                <a:uLnTx/>
                <a:uFillTx/>
                <a:latin typeface="Arial Black" pitchFamily="34" charset="0"/>
              </a:rPr>
              <a:t> тихих вод та </a:t>
            </a:r>
            <a:r>
              <a:rPr kumimoji="0" lang="ru-RU" sz="2000" b="1" i="0" u="none" strike="noStrike" kern="0" cap="none" spc="0" normalizeH="0" baseline="0" noProof="0" dirty="0" err="1">
                <a:ln>
                  <a:noFill/>
                </a:ln>
                <a:effectLst/>
                <a:uLnTx/>
                <a:uFillTx/>
                <a:latin typeface="Arial Black" pitchFamily="34" charset="0"/>
              </a:rPr>
              <a:t>світлих</a:t>
            </a:r>
            <a:r>
              <a:rPr kumimoji="0" lang="ru-RU" sz="2000" b="1" i="0" u="none" strike="noStrike" kern="0" cap="none" spc="0" normalizeH="0" baseline="0" noProof="0" dirty="0">
                <a:ln>
                  <a:noFill/>
                </a:ln>
                <a:effectLst/>
                <a:uLnTx/>
                <a:uFillTx/>
                <a:latin typeface="Arial Black" pitchFamily="34" charset="0"/>
              </a:rPr>
              <a:t> </a:t>
            </a:r>
            <a:r>
              <a:rPr kumimoji="0" lang="ru-RU" sz="2000" b="1" i="0" u="none" strike="noStrike" kern="0" cap="none" spc="0" normalizeH="0" baseline="0" noProof="0" dirty="0" err="1" smtClean="0">
                <a:ln>
                  <a:noFill/>
                </a:ln>
                <a:effectLst/>
                <a:uLnTx/>
                <a:uFillTx/>
                <a:latin typeface="Arial Black" pitchFamily="34" charset="0"/>
              </a:rPr>
              <a:t>зір</a:t>
            </a:r>
            <a:endParaRPr kumimoji="0" lang="ru-RU" sz="2000" b="1" i="0" u="none" strike="noStrike" kern="0" cap="none" spc="0" normalizeH="0" baseline="0" noProof="0" dirty="0" smtClean="0">
              <a:ln>
                <a:noFill/>
              </a:ln>
              <a:effectLst/>
              <a:uLnTx/>
              <a:uFillTx/>
              <a:latin typeface="Arial Black"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2000" b="1" i="0" u="none" strike="noStrike" kern="0" cap="none" spc="0" normalizeH="0" baseline="0" noProof="0" dirty="0">
              <a:ln>
                <a:noFill/>
              </a:ln>
              <a:effectLst/>
              <a:uLnTx/>
              <a:uFillTx/>
              <a:latin typeface="Arial Black"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sz="2000" b="1" i="0" u="none" strike="noStrike" kern="0" cap="none" spc="0" normalizeH="0" baseline="0" noProof="0" dirty="0">
                <a:ln>
                  <a:noFill/>
                </a:ln>
                <a:effectLst/>
                <a:uLnTx/>
                <a:uFillTx/>
                <a:latin typeface="Arial Black" pitchFamily="34" charset="0"/>
              </a:rPr>
              <a:t>Літописи </a:t>
            </a:r>
            <a:r>
              <a:rPr kumimoji="0" lang="uk-UA" sz="2000" b="1" i="0" u="none" strike="noStrike" kern="0" cap="none" spc="0" normalizeH="0" baseline="0" noProof="0" dirty="0" err="1">
                <a:ln>
                  <a:noFill/>
                </a:ln>
                <a:effectLst/>
                <a:uLnTx/>
                <a:uFillTx/>
                <a:latin typeface="Arial Black" pitchFamily="34" charset="0"/>
              </a:rPr>
              <a:t>огрунтували</a:t>
            </a:r>
            <a:r>
              <a:rPr kumimoji="0" lang="uk-UA" sz="2000" b="1" i="0" u="none" strike="noStrike" kern="0" cap="none" spc="0" normalizeH="0" baseline="0" noProof="0" dirty="0">
                <a:ln>
                  <a:noFill/>
                </a:ln>
                <a:effectLst/>
                <a:uLnTx/>
                <a:uFillTx/>
                <a:latin typeface="Arial Black" pitchFamily="34" charset="0"/>
              </a:rPr>
              <a:t> окремішність України від Росії та українців від росіян</a:t>
            </a:r>
            <a:r>
              <a:rPr kumimoji="0" lang="uk-UA" sz="2000" b="1" i="0" u="none" strike="noStrike" kern="0" cap="none" spc="0" normalizeH="0" baseline="0" noProof="0" dirty="0" smtClean="0">
                <a:ln>
                  <a:noFill/>
                </a:ln>
                <a:effectLst/>
                <a:uLnTx/>
                <a:uFillTx/>
                <a:latin typeface="Arial Black" pitchFamily="34" charset="0"/>
              </a:rPr>
              <a:t>. Право </a:t>
            </a:r>
            <a:r>
              <a:rPr kumimoji="0" lang="uk-UA" sz="2000" b="1" i="0" u="none" strike="noStrike" kern="0" cap="none" spc="0" normalizeH="0" baseline="0" noProof="0" dirty="0">
                <a:ln>
                  <a:noFill/>
                </a:ln>
                <a:effectLst/>
                <a:uLnTx/>
                <a:uFillTx/>
                <a:latin typeface="Arial Black" pitchFamily="34" charset="0"/>
              </a:rPr>
              <a:t>України на споконвічні права та вольності.</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2000" b="1" i="0" u="none" strike="noStrike" kern="0" cap="none" spc="0" normalizeH="0" baseline="0" noProof="0" dirty="0">
              <a:ln>
                <a:noFill/>
              </a:ln>
              <a:effectLst/>
              <a:uLnTx/>
              <a:uFillTx/>
              <a:latin typeface="Arial Black" pitchFamily="34" charset="0"/>
            </a:endParaRPr>
          </a:p>
        </p:txBody>
      </p:sp>
      <p:sp>
        <p:nvSpPr>
          <p:cNvPr id="3" name="Прямоугольник 2"/>
          <p:cNvSpPr/>
          <p:nvPr/>
        </p:nvSpPr>
        <p:spPr>
          <a:xfrm>
            <a:off x="469555" y="3933056"/>
            <a:ext cx="7702845" cy="224676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ru-RU" sz="2800" b="1" dirty="0" smtClean="0"/>
              <a:t>Козацькі </a:t>
            </a:r>
            <a:r>
              <a:rPr lang="ru-RU" sz="2800" b="1" dirty="0"/>
              <a:t>літописи </a:t>
            </a:r>
            <a:r>
              <a:rPr lang="ru-RU" sz="2800" b="1" dirty="0" err="1"/>
              <a:t>продовжили</a:t>
            </a:r>
            <a:r>
              <a:rPr lang="ru-RU" sz="2800" b="1" dirty="0"/>
              <a:t> </a:t>
            </a:r>
            <a:r>
              <a:rPr lang="ru-RU" sz="2800" b="1" dirty="0" err="1"/>
              <a:t>києворуську</a:t>
            </a:r>
            <a:r>
              <a:rPr lang="ru-RU" sz="2800" b="1" dirty="0"/>
              <a:t> </a:t>
            </a:r>
            <a:r>
              <a:rPr lang="ru-RU" sz="2800" b="1" dirty="0" err="1" smtClean="0"/>
              <a:t>літописну</a:t>
            </a:r>
            <a:r>
              <a:rPr lang="ru-RU" sz="2800" b="1" dirty="0" smtClean="0"/>
              <a:t> </a:t>
            </a:r>
            <a:r>
              <a:rPr lang="ru-RU" sz="2800" b="1" dirty="0" err="1"/>
              <a:t>традицію</a:t>
            </a:r>
            <a:r>
              <a:rPr lang="ru-RU" sz="2800" b="1" dirty="0"/>
              <a:t>. Вони </a:t>
            </a:r>
            <a:r>
              <a:rPr lang="ru-RU" sz="2800" b="1" dirty="0" err="1"/>
              <a:t>залишили</a:t>
            </a:r>
            <a:r>
              <a:rPr lang="ru-RU" sz="2800" b="1" dirty="0"/>
              <a:t> </a:t>
            </a:r>
            <a:r>
              <a:rPr lang="ru-RU" sz="2800" b="1" dirty="0" err="1"/>
              <a:t>нащадкам</a:t>
            </a:r>
            <a:r>
              <a:rPr lang="ru-RU" sz="2800" b="1" dirty="0"/>
              <a:t> </a:t>
            </a:r>
            <a:r>
              <a:rPr lang="ru-RU" sz="2800" b="1" dirty="0" err="1"/>
              <a:t>широке</a:t>
            </a:r>
            <a:r>
              <a:rPr lang="ru-RU" sz="2800" b="1" dirty="0"/>
              <a:t> </a:t>
            </a:r>
            <a:r>
              <a:rPr lang="ru-RU" sz="2800" b="1" dirty="0" smtClean="0"/>
              <a:t> </a:t>
            </a:r>
            <a:r>
              <a:rPr lang="ru-RU" sz="2800" b="1" dirty="0" err="1" smtClean="0"/>
              <a:t>історико-художнє</a:t>
            </a:r>
            <a:r>
              <a:rPr lang="ru-RU" sz="2800" b="1" dirty="0" smtClean="0"/>
              <a:t> </a:t>
            </a:r>
            <a:r>
              <a:rPr lang="ru-RU" sz="2800" b="1" dirty="0"/>
              <a:t>осмислення подій минулого, </a:t>
            </a:r>
            <a:r>
              <a:rPr lang="ru-RU" sz="2800" b="1" dirty="0" err="1"/>
              <a:t>виховували</a:t>
            </a:r>
            <a:r>
              <a:rPr lang="ru-RU" sz="2800" b="1" dirty="0"/>
              <a:t> </a:t>
            </a:r>
            <a:r>
              <a:rPr lang="ru-RU" sz="2800" b="1" dirty="0" smtClean="0"/>
              <a:t> і </a:t>
            </a:r>
            <a:r>
              <a:rPr lang="ru-RU" sz="2800" b="1" dirty="0" err="1"/>
              <a:t>виховують</a:t>
            </a:r>
            <a:r>
              <a:rPr lang="ru-RU" sz="2800" b="1" dirty="0"/>
              <a:t> у народу </a:t>
            </a:r>
            <a:r>
              <a:rPr lang="ru-RU" sz="2800" b="1" dirty="0" err="1"/>
              <a:t>патріотичні</a:t>
            </a:r>
            <a:r>
              <a:rPr lang="ru-RU" sz="2800" b="1" dirty="0"/>
              <a:t> почуття й </a:t>
            </a:r>
            <a:r>
              <a:rPr lang="ru-RU" sz="2800" b="1" dirty="0" err="1"/>
              <a:t>незламний</a:t>
            </a:r>
            <a:r>
              <a:rPr lang="ru-RU" sz="2800" b="1" dirty="0"/>
              <a:t> дух.</a:t>
            </a:r>
          </a:p>
        </p:txBody>
      </p:sp>
    </p:spTree>
    <p:extLst>
      <p:ext uri="{BB962C8B-B14F-4D97-AF65-F5344CB8AC3E}">
        <p14:creationId xmlns:p14="http://schemas.microsoft.com/office/powerpoint/2010/main" val="1295052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755576" y="1443841"/>
            <a:ext cx="7920880" cy="440120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sz="2800" b="1" dirty="0"/>
              <a:t>1) Чому літописи </a:t>
            </a:r>
            <a:r>
              <a:rPr lang="en-US" sz="2800" b="1" dirty="0"/>
              <a:t>XVII-XVIII </a:t>
            </a:r>
            <a:r>
              <a:rPr lang="ru-RU" sz="2800" b="1" dirty="0"/>
              <a:t>ст. </a:t>
            </a:r>
            <a:r>
              <a:rPr lang="ru-RU" sz="2800" b="1" dirty="0" err="1"/>
              <a:t>називають</a:t>
            </a:r>
            <a:r>
              <a:rPr lang="ru-RU" sz="2800" b="1" dirty="0"/>
              <a:t> </a:t>
            </a:r>
            <a:r>
              <a:rPr lang="ru-RU" sz="2800" b="1" dirty="0" err="1"/>
              <a:t>козацькими</a:t>
            </a:r>
            <a:r>
              <a:rPr lang="ru-RU" sz="2800" b="1" dirty="0"/>
              <a:t>? </a:t>
            </a:r>
          </a:p>
          <a:p>
            <a:endParaRPr lang="ru-RU" sz="2800" b="1" dirty="0"/>
          </a:p>
          <a:p>
            <a:r>
              <a:rPr lang="ru-RU" sz="2800" b="1" dirty="0"/>
              <a:t>2) Які літописи </a:t>
            </a:r>
            <a:r>
              <a:rPr lang="ru-RU" sz="2800" b="1" dirty="0" err="1"/>
              <a:t>відносять</a:t>
            </a:r>
            <a:r>
              <a:rPr lang="ru-RU" sz="2800" b="1" dirty="0"/>
              <a:t> до </a:t>
            </a:r>
            <a:r>
              <a:rPr lang="ru-RU" sz="2800" b="1" dirty="0" err="1"/>
              <a:t>козацьких</a:t>
            </a:r>
            <a:r>
              <a:rPr lang="ru-RU" sz="2800" b="1" dirty="0"/>
              <a:t>? </a:t>
            </a:r>
          </a:p>
          <a:p>
            <a:endParaRPr lang="ru-RU" sz="2800" b="1" dirty="0"/>
          </a:p>
          <a:p>
            <a:r>
              <a:rPr lang="ru-RU" sz="2800" b="1" dirty="0"/>
              <a:t>3) Якими є особливості </a:t>
            </a:r>
            <a:r>
              <a:rPr lang="ru-RU" sz="2800" b="1" dirty="0" err="1"/>
              <a:t>козацьких</a:t>
            </a:r>
            <a:r>
              <a:rPr lang="ru-RU" sz="2800" b="1" dirty="0"/>
              <a:t> </a:t>
            </a:r>
            <a:r>
              <a:rPr lang="ru-RU" sz="2800" b="1" dirty="0" err="1"/>
              <a:t>літописів</a:t>
            </a:r>
            <a:r>
              <a:rPr lang="ru-RU" sz="2800" b="1" dirty="0"/>
              <a:t>? </a:t>
            </a:r>
          </a:p>
          <a:p>
            <a:endParaRPr lang="ru-RU" sz="2800" b="1" dirty="0"/>
          </a:p>
          <a:p>
            <a:r>
              <a:rPr lang="ru-RU" sz="2800" b="1" dirty="0"/>
              <a:t>4) Які події </a:t>
            </a:r>
            <a:r>
              <a:rPr lang="ru-RU" sz="2800" b="1" dirty="0" err="1"/>
              <a:t>висвітлюються</a:t>
            </a:r>
            <a:r>
              <a:rPr lang="ru-RU" sz="2800" b="1" dirty="0"/>
              <a:t> в </a:t>
            </a:r>
            <a:r>
              <a:rPr lang="ru-RU" sz="2800" b="1" dirty="0" err="1"/>
              <a:t>козацьких</a:t>
            </a:r>
            <a:r>
              <a:rPr lang="ru-RU" sz="2800" b="1" dirty="0"/>
              <a:t> </a:t>
            </a:r>
            <a:r>
              <a:rPr lang="ru-RU" sz="2800" b="1" dirty="0" err="1"/>
              <a:t>літописах</a:t>
            </a:r>
            <a:r>
              <a:rPr lang="ru-RU" sz="2800" b="1" dirty="0"/>
              <a:t>? </a:t>
            </a:r>
          </a:p>
          <a:p>
            <a:endParaRPr lang="ru-RU" sz="2800" b="1" dirty="0"/>
          </a:p>
          <a:p>
            <a:r>
              <a:rPr lang="ru-RU" sz="2800" b="1" dirty="0"/>
              <a:t>5) В чому полягає значення </a:t>
            </a:r>
            <a:r>
              <a:rPr lang="ru-RU" sz="2800" b="1" dirty="0" err="1"/>
              <a:t>козацьких</a:t>
            </a:r>
            <a:r>
              <a:rPr lang="ru-RU" sz="2800" b="1" dirty="0"/>
              <a:t> </a:t>
            </a:r>
            <a:r>
              <a:rPr lang="ru-RU" sz="2800" b="1" dirty="0" err="1"/>
              <a:t>літописів</a:t>
            </a:r>
            <a:r>
              <a:rPr lang="ru-RU" sz="2800" b="1" dirty="0"/>
              <a:t>?</a:t>
            </a:r>
          </a:p>
        </p:txBody>
      </p:sp>
      <p:sp>
        <p:nvSpPr>
          <p:cNvPr id="3" name="Прямоугольник 2"/>
          <p:cNvSpPr/>
          <p:nvPr/>
        </p:nvSpPr>
        <p:spPr>
          <a:xfrm>
            <a:off x="467544" y="260648"/>
            <a:ext cx="8136904" cy="108012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uk-UA" sz="3600" b="1" dirty="0" smtClean="0">
                <a:solidFill>
                  <a:srgbClr val="FFFF00"/>
                </a:solidFill>
                <a:latin typeface="Arial Black" pitchFamily="34" charset="0"/>
              </a:rPr>
              <a:t>Дайте   відповіді  на  питання</a:t>
            </a:r>
            <a:endParaRPr lang="ru-RU" sz="3600" b="1" dirty="0">
              <a:solidFill>
                <a:srgbClr val="FFFF00"/>
              </a:solidFill>
              <a:latin typeface="Arial Black" pitchFamily="34" charset="0"/>
            </a:endParaRPr>
          </a:p>
        </p:txBody>
      </p:sp>
    </p:spTree>
    <p:extLst>
      <p:ext uri="{BB962C8B-B14F-4D97-AF65-F5344CB8AC3E}">
        <p14:creationId xmlns:p14="http://schemas.microsoft.com/office/powerpoint/2010/main" val="2924728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73" y="1268760"/>
            <a:ext cx="7808868"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4966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Горизонтальный свиток 1"/>
          <p:cNvSpPr/>
          <p:nvPr/>
        </p:nvSpPr>
        <p:spPr>
          <a:xfrm>
            <a:off x="1475656" y="332656"/>
            <a:ext cx="6500858" cy="1714512"/>
          </a:xfrm>
          <a:prstGeom prst="horizontalScroll">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sz="4000" b="1" i="0" u="none" strike="noStrike" kern="0" cap="none" spc="0" normalizeH="0" baseline="0" noProof="0" dirty="0" smtClean="0">
                <a:ln>
                  <a:noFill/>
                </a:ln>
                <a:solidFill>
                  <a:srgbClr val="FFFF00"/>
                </a:solidFill>
                <a:effectLst/>
                <a:uLnTx/>
                <a:uFillTx/>
                <a:latin typeface="Bookman Old Style" pitchFamily="18" charset="0"/>
                <a:ea typeface="+mn-ea"/>
                <a:cs typeface="+mn-cs"/>
              </a:rPr>
              <a:t>Літопис Самовидця</a:t>
            </a:r>
            <a:endParaRPr kumimoji="0" lang="uk-UA" sz="4000" b="1" i="0" u="none" strike="noStrike" kern="0" cap="none" spc="0" normalizeH="0" baseline="0" noProof="0" dirty="0">
              <a:ln>
                <a:noFill/>
              </a:ln>
              <a:solidFill>
                <a:srgbClr val="FFFF00"/>
              </a:solidFill>
              <a:effectLst/>
              <a:uLnTx/>
              <a:uFillTx/>
              <a:latin typeface="Bookman Old Style" pitchFamily="18" charset="0"/>
              <a:ea typeface="+mn-ea"/>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047168"/>
            <a:ext cx="2998787" cy="410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ятиугольник 2"/>
          <p:cNvSpPr/>
          <p:nvPr/>
        </p:nvSpPr>
        <p:spPr>
          <a:xfrm>
            <a:off x="611560" y="2348880"/>
            <a:ext cx="4572000" cy="923330"/>
          </a:xfrm>
          <a:prstGeom prst="homePlate">
            <a:avLst/>
          </a:prstGeom>
          <a:solidFill>
            <a:srgbClr val="00B050"/>
          </a:solidFill>
        </p:spPr>
        <p:style>
          <a:lnRef idx="3">
            <a:schemeClr val="lt1"/>
          </a:lnRef>
          <a:fillRef idx="1">
            <a:schemeClr val="accent6"/>
          </a:fillRef>
          <a:effectRef idx="1">
            <a:schemeClr val="accent6"/>
          </a:effectRef>
          <a:fontRef idx="minor">
            <a:schemeClr val="lt1"/>
          </a:fontRef>
        </p:style>
        <p:txBody>
          <a:bodyPr>
            <a:spAutoFit/>
          </a:bodyPr>
          <a:lstStyle/>
          <a:p>
            <a:pPr algn="ctr"/>
            <a:r>
              <a:rPr lang="ru-RU" b="1" dirty="0" smtClean="0">
                <a:latin typeface="Arial Black" pitchFamily="34" charset="0"/>
              </a:rPr>
              <a:t>Літопис    Самовидця— </a:t>
            </a:r>
            <a:r>
              <a:rPr lang="ru-RU" b="1" dirty="0" err="1" smtClean="0">
                <a:latin typeface="Arial Black" pitchFamily="34" charset="0"/>
              </a:rPr>
              <a:t>найдавніший</a:t>
            </a:r>
            <a:r>
              <a:rPr lang="ru-RU" b="1" dirty="0" smtClean="0">
                <a:latin typeface="Arial Black" pitchFamily="34" charset="0"/>
              </a:rPr>
              <a:t>   із   великих </a:t>
            </a:r>
            <a:r>
              <a:rPr lang="ru-RU" b="1" dirty="0" err="1" smtClean="0">
                <a:latin typeface="Arial Black" pitchFamily="34" charset="0"/>
              </a:rPr>
              <a:t>козацьких</a:t>
            </a:r>
            <a:r>
              <a:rPr lang="ru-RU" b="1" dirty="0" smtClean="0">
                <a:latin typeface="Arial Black" pitchFamily="34" charset="0"/>
              </a:rPr>
              <a:t>   </a:t>
            </a:r>
            <a:r>
              <a:rPr lang="ru-RU" b="1" dirty="0" err="1" smtClean="0">
                <a:latin typeface="Arial Black" pitchFamily="34" charset="0"/>
              </a:rPr>
              <a:t>літописів</a:t>
            </a:r>
            <a:endParaRPr lang="ru-RU" b="1" dirty="0">
              <a:latin typeface="Arial Black" pitchFamily="34" charset="0"/>
            </a:endParaRPr>
          </a:p>
        </p:txBody>
      </p:sp>
      <p:sp>
        <p:nvSpPr>
          <p:cNvPr id="4" name="Пятиугольник 3"/>
          <p:cNvSpPr/>
          <p:nvPr/>
        </p:nvSpPr>
        <p:spPr>
          <a:xfrm>
            <a:off x="593328" y="3501008"/>
            <a:ext cx="4986784" cy="2585323"/>
          </a:xfrm>
          <a:prstGeom prst="homePlate">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ru-RU" b="1" dirty="0" smtClean="0">
                <a:latin typeface="Arial Black" pitchFamily="34" charset="0"/>
              </a:rPr>
              <a:t>Автором </a:t>
            </a:r>
            <a:r>
              <a:rPr lang="ru-RU" b="1" dirty="0" err="1" smtClean="0">
                <a:latin typeface="Arial Black" pitchFamily="34" charset="0"/>
              </a:rPr>
              <a:t>літопису</a:t>
            </a:r>
            <a:r>
              <a:rPr lang="ru-RU" b="1" dirty="0" smtClean="0">
                <a:latin typeface="Arial Black" pitchFamily="34" charset="0"/>
              </a:rPr>
              <a:t> вважають генерального </a:t>
            </a:r>
            <a:r>
              <a:rPr lang="ru-RU" b="1" dirty="0" err="1" smtClean="0">
                <a:latin typeface="Arial Black" pitchFamily="34" charset="0"/>
              </a:rPr>
              <a:t>підскарбія</a:t>
            </a:r>
            <a:r>
              <a:rPr lang="ru-RU" b="1" dirty="0" smtClean="0">
                <a:latin typeface="Arial Black" pitchFamily="34" charset="0"/>
              </a:rPr>
              <a:t> Романа Ракушку-</a:t>
            </a:r>
            <a:r>
              <a:rPr lang="ru-RU" b="1" dirty="0" err="1" smtClean="0">
                <a:latin typeface="Arial Black" pitchFamily="34" charset="0"/>
              </a:rPr>
              <a:t>Романовського</a:t>
            </a:r>
            <a:r>
              <a:rPr lang="ru-RU" b="1" dirty="0" smtClean="0">
                <a:latin typeface="Arial Black" pitchFamily="34" charset="0"/>
              </a:rPr>
              <a:t>, </a:t>
            </a:r>
            <a:r>
              <a:rPr lang="ru-RU" b="1" dirty="0" err="1" smtClean="0">
                <a:latin typeface="Arial Black" pitchFamily="34" charset="0"/>
              </a:rPr>
              <a:t>військового</a:t>
            </a:r>
            <a:r>
              <a:rPr lang="ru-RU" b="1" dirty="0" smtClean="0">
                <a:latin typeface="Arial Black" pitchFamily="34" charset="0"/>
              </a:rPr>
              <a:t> та </a:t>
            </a:r>
            <a:r>
              <a:rPr lang="ru-RU" b="1" dirty="0" err="1" smtClean="0">
                <a:latin typeface="Arial Black" pitchFamily="34" charset="0"/>
              </a:rPr>
              <a:t>по­літичного</a:t>
            </a:r>
            <a:r>
              <a:rPr lang="ru-RU" b="1" dirty="0" smtClean="0">
                <a:latin typeface="Arial Black" pitchFamily="34" charset="0"/>
              </a:rPr>
              <a:t> </a:t>
            </a:r>
            <a:r>
              <a:rPr lang="ru-RU" b="1" dirty="0" err="1" smtClean="0">
                <a:latin typeface="Arial Black" pitchFamily="34" charset="0"/>
              </a:rPr>
              <a:t>діяча</a:t>
            </a:r>
            <a:r>
              <a:rPr lang="ru-RU" b="1" dirty="0" smtClean="0">
                <a:latin typeface="Arial Black" pitchFamily="34" charset="0"/>
              </a:rPr>
              <a:t> </a:t>
            </a:r>
            <a:r>
              <a:rPr lang="ru-RU" b="1" dirty="0" err="1" smtClean="0">
                <a:latin typeface="Arial Black" pitchFamily="34" charset="0"/>
              </a:rPr>
              <a:t>часів</a:t>
            </a:r>
            <a:r>
              <a:rPr lang="ru-RU" b="1" dirty="0" smtClean="0">
                <a:latin typeface="Arial Black" pitchFamily="34" charset="0"/>
              </a:rPr>
              <a:t> Руїни. </a:t>
            </a:r>
          </a:p>
          <a:p>
            <a:r>
              <a:rPr lang="ru-RU" b="1" dirty="0" smtClean="0">
                <a:latin typeface="Arial Black" pitchFamily="34" charset="0"/>
              </a:rPr>
              <a:t>Твір написаний </a:t>
            </a:r>
            <a:r>
              <a:rPr lang="ru-RU" b="1" dirty="0" err="1" smtClean="0">
                <a:latin typeface="Arial Black" pitchFamily="34" charset="0"/>
              </a:rPr>
              <a:t>літературною</a:t>
            </a:r>
            <a:r>
              <a:rPr lang="ru-RU" b="1" dirty="0" smtClean="0">
                <a:latin typeface="Arial Black" pitchFamily="34" charset="0"/>
              </a:rPr>
              <a:t> </a:t>
            </a:r>
            <a:r>
              <a:rPr lang="ru-RU" b="1" dirty="0" err="1" smtClean="0">
                <a:latin typeface="Arial Black" pitchFamily="34" charset="0"/>
              </a:rPr>
              <a:t>староукраїнською</a:t>
            </a:r>
            <a:r>
              <a:rPr lang="ru-RU" b="1" dirty="0" smtClean="0">
                <a:latin typeface="Arial Black" pitchFamily="34" charset="0"/>
              </a:rPr>
              <a:t> мовою, </a:t>
            </a:r>
            <a:r>
              <a:rPr lang="ru-RU" b="1" dirty="0" err="1" smtClean="0">
                <a:latin typeface="Arial Black" pitchFamily="34" charset="0"/>
              </a:rPr>
              <a:t>близькою</a:t>
            </a:r>
            <a:r>
              <a:rPr lang="ru-RU" b="1" dirty="0" smtClean="0">
                <a:latin typeface="Arial Black" pitchFamily="34" charset="0"/>
              </a:rPr>
              <a:t> до народної (ймовірно, 1702 р.).</a:t>
            </a:r>
            <a:endParaRPr lang="ru-RU" b="1" dirty="0">
              <a:latin typeface="Arial Black" pitchFamily="34" charset="0"/>
            </a:endParaRPr>
          </a:p>
        </p:txBody>
      </p:sp>
    </p:spTree>
    <p:extLst>
      <p:ext uri="{BB962C8B-B14F-4D97-AF65-F5344CB8AC3E}">
        <p14:creationId xmlns:p14="http://schemas.microsoft.com/office/powerpoint/2010/main" val="448038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с двумя скругленными противолежащими углами 1"/>
          <p:cNvSpPr/>
          <p:nvPr/>
        </p:nvSpPr>
        <p:spPr>
          <a:xfrm>
            <a:off x="395536" y="260648"/>
            <a:ext cx="8532440" cy="578882"/>
          </a:xfrm>
          <a:prstGeom prst="round2Diag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sz="2800" b="1" dirty="0" smtClean="0">
                <a:solidFill>
                  <a:schemeClr val="tx1"/>
                </a:solidFill>
                <a:latin typeface="Arial Black" pitchFamily="34" charset="0"/>
              </a:rPr>
              <a:t>Літопис має </a:t>
            </a:r>
            <a:r>
              <a:rPr lang="ru-RU" sz="2800" b="1" dirty="0" err="1" smtClean="0">
                <a:solidFill>
                  <a:schemeClr val="tx1"/>
                </a:solidFill>
                <a:latin typeface="Arial Black" pitchFamily="34" charset="0"/>
              </a:rPr>
              <a:t>дві</a:t>
            </a:r>
            <a:r>
              <a:rPr lang="ru-RU" sz="2800" b="1" dirty="0" smtClean="0">
                <a:solidFill>
                  <a:schemeClr val="tx1"/>
                </a:solidFill>
                <a:latin typeface="Arial Black" pitchFamily="34" charset="0"/>
              </a:rPr>
              <a:t> частини</a:t>
            </a:r>
            <a:endParaRPr lang="ru-RU" sz="2800" b="1" dirty="0">
              <a:solidFill>
                <a:schemeClr val="tx1"/>
              </a:solidFill>
              <a:latin typeface="Arial Black" pitchFamily="34" charset="0"/>
            </a:endParaRPr>
          </a:p>
        </p:txBody>
      </p:sp>
      <p:sp>
        <p:nvSpPr>
          <p:cNvPr id="3" name="Блок-схема: перфолента 2"/>
          <p:cNvSpPr/>
          <p:nvPr/>
        </p:nvSpPr>
        <p:spPr>
          <a:xfrm>
            <a:off x="262984" y="1840320"/>
            <a:ext cx="3168352" cy="2448878"/>
          </a:xfrm>
          <a:prstGeom prst="flowChartPunchedTape">
            <a:avLst/>
          </a:prstGeom>
          <a:solidFill>
            <a:srgbClr val="33CC33"/>
          </a:solidFill>
        </p:spPr>
        <p:txBody>
          <a:bodyPr wrap="square">
            <a:spAutoFit/>
          </a:bodyPr>
          <a:lstStyle/>
          <a:p>
            <a:pPr algn="just"/>
            <a:r>
              <a:rPr lang="ru-RU" b="1" dirty="0" smtClean="0">
                <a:latin typeface="Arial Black" pitchFamily="34" charset="0"/>
              </a:rPr>
              <a:t>І частина </a:t>
            </a:r>
            <a:r>
              <a:rPr lang="ru-RU" b="1" dirty="0" err="1" smtClean="0">
                <a:latin typeface="Arial Black" pitchFamily="34" charset="0"/>
              </a:rPr>
              <a:t>об’єднує</a:t>
            </a:r>
            <a:r>
              <a:rPr lang="ru-RU" b="1" dirty="0" smtClean="0">
                <a:latin typeface="Arial Black" pitchFamily="34" charset="0"/>
              </a:rPr>
              <a:t> низку </a:t>
            </a:r>
            <a:r>
              <a:rPr lang="ru-RU" b="1" dirty="0" err="1" smtClean="0">
                <a:latin typeface="Arial Black" pitchFamily="34" charset="0"/>
              </a:rPr>
              <a:t>окремих</a:t>
            </a:r>
            <a:r>
              <a:rPr lang="ru-RU" b="1" dirty="0" smtClean="0">
                <a:latin typeface="Arial Black" pitchFamily="34" charset="0"/>
              </a:rPr>
              <a:t> </a:t>
            </a:r>
            <a:r>
              <a:rPr lang="ru-RU" b="1" dirty="0" err="1" smtClean="0">
                <a:latin typeface="Arial Black" pitchFamily="34" charset="0"/>
              </a:rPr>
              <a:t>оповідань</a:t>
            </a:r>
            <a:r>
              <a:rPr lang="ru-RU" b="1" dirty="0" smtClean="0">
                <a:latin typeface="Arial Black" pitchFamily="34" charset="0"/>
              </a:rPr>
              <a:t> і висвітлює окремі події до 1676 року</a:t>
            </a:r>
            <a:endParaRPr lang="ru-RU" b="1" dirty="0">
              <a:latin typeface="Arial Black" pitchFamily="34" charset="0"/>
            </a:endParaRPr>
          </a:p>
        </p:txBody>
      </p:sp>
      <p:sp>
        <p:nvSpPr>
          <p:cNvPr id="4" name="Блок-схема: перфолента 3"/>
          <p:cNvSpPr/>
          <p:nvPr/>
        </p:nvSpPr>
        <p:spPr>
          <a:xfrm>
            <a:off x="5796136" y="1767148"/>
            <a:ext cx="3024336" cy="2448878"/>
          </a:xfrm>
          <a:prstGeom prst="flowChartPunchedTape">
            <a:avLst/>
          </a:prstGeom>
          <a:solidFill>
            <a:srgbClr val="33CC33"/>
          </a:solidFill>
        </p:spPr>
        <p:txBody>
          <a:bodyPr wrap="square">
            <a:spAutoFit/>
          </a:bodyPr>
          <a:lstStyle/>
          <a:p>
            <a:r>
              <a:rPr lang="ru-RU" b="1" dirty="0" smtClean="0">
                <a:latin typeface="Arial Black" pitchFamily="34" charset="0"/>
              </a:rPr>
              <a:t>ІІ частина – </a:t>
            </a:r>
            <a:r>
              <a:rPr lang="ru-RU" b="1" dirty="0" err="1" smtClean="0">
                <a:latin typeface="Arial Black" pitchFamily="34" charset="0"/>
              </a:rPr>
              <a:t>традиційна</a:t>
            </a:r>
            <a:r>
              <a:rPr lang="ru-RU" b="1" dirty="0" smtClean="0">
                <a:latin typeface="Arial Black" pitchFamily="34" charset="0"/>
              </a:rPr>
              <a:t> </a:t>
            </a:r>
            <a:r>
              <a:rPr lang="ru-RU" b="1" dirty="0" err="1" smtClean="0">
                <a:latin typeface="Arial Black" pitchFamily="34" charset="0"/>
              </a:rPr>
              <a:t>літописна</a:t>
            </a:r>
            <a:r>
              <a:rPr lang="ru-RU" b="1" dirty="0" smtClean="0">
                <a:latin typeface="Arial Black" pitchFamily="34" charset="0"/>
              </a:rPr>
              <a:t>  </a:t>
            </a:r>
            <a:r>
              <a:rPr lang="ru-RU" b="1" dirty="0" err="1" smtClean="0">
                <a:latin typeface="Arial Black" pitchFamily="34" charset="0"/>
              </a:rPr>
              <a:t>хроніка</a:t>
            </a:r>
            <a:r>
              <a:rPr lang="ru-RU" b="1" dirty="0" smtClean="0">
                <a:latin typeface="Arial Black" pitchFamily="34" charset="0"/>
              </a:rPr>
              <a:t> , яка докладно </a:t>
            </a:r>
            <a:r>
              <a:rPr lang="ru-RU" b="1" dirty="0" err="1" smtClean="0">
                <a:latin typeface="Arial Black" pitchFamily="34" charset="0"/>
              </a:rPr>
              <a:t>описує</a:t>
            </a:r>
            <a:r>
              <a:rPr lang="ru-RU" b="1" dirty="0" smtClean="0">
                <a:latin typeface="Arial Black" pitchFamily="34" charset="0"/>
              </a:rPr>
              <a:t> події до 1702 року</a:t>
            </a:r>
            <a:endParaRPr lang="ru-RU" b="1" dirty="0">
              <a:latin typeface="Arial Black" pitchFamily="34" charset="0"/>
            </a:endParaRPr>
          </a:p>
        </p:txBody>
      </p:sp>
      <p:sp>
        <p:nvSpPr>
          <p:cNvPr id="5" name="Стрелка вниз 4"/>
          <p:cNvSpPr/>
          <p:nvPr/>
        </p:nvSpPr>
        <p:spPr>
          <a:xfrm>
            <a:off x="2267744" y="1491712"/>
            <a:ext cx="792088" cy="550872"/>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
        <p:nvSpPr>
          <p:cNvPr id="6" name="Стрелка вниз 5"/>
          <p:cNvSpPr/>
          <p:nvPr/>
        </p:nvSpPr>
        <p:spPr>
          <a:xfrm>
            <a:off x="6372200" y="1491712"/>
            <a:ext cx="720080" cy="576064"/>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
        <p:nvSpPr>
          <p:cNvPr id="8" name="Стрелка вниз 7"/>
          <p:cNvSpPr/>
          <p:nvPr/>
        </p:nvSpPr>
        <p:spPr>
          <a:xfrm>
            <a:off x="4355976" y="1491712"/>
            <a:ext cx="720080" cy="26185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192" y="4092606"/>
            <a:ext cx="5646699"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0574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6281" t="6049" r="5249" b="10429"/>
          <a:stretch/>
        </p:blipFill>
        <p:spPr bwMode="auto">
          <a:xfrm>
            <a:off x="322451" y="1772816"/>
            <a:ext cx="4263602" cy="2434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0" name="Picture 4"/>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93674" y="4221088"/>
            <a:ext cx="8755063" cy="2435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1248" y="165784"/>
            <a:ext cx="3995465" cy="3995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8686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7504" y="117693"/>
            <a:ext cx="3816424" cy="6740307"/>
          </a:xfrm>
          <a:prstGeom prst="rect">
            <a:avLst/>
          </a:prstGeom>
          <a:solidFill>
            <a:srgbClr val="00FF99"/>
          </a:solidFill>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ru-RU" b="1" dirty="0" smtClean="0">
                <a:latin typeface="Arial Black" pitchFamily="34" charset="0"/>
              </a:rPr>
              <a:t> </a:t>
            </a:r>
            <a:r>
              <a:rPr lang="ru-RU" b="1" dirty="0" smtClean="0">
                <a:solidFill>
                  <a:schemeClr val="tx1"/>
                </a:solidFill>
                <a:latin typeface="Arial Black" pitchFamily="34" charset="0"/>
              </a:rPr>
              <a:t>Досить </a:t>
            </a:r>
            <a:r>
              <a:rPr lang="ru-RU" b="1" dirty="0" err="1" smtClean="0">
                <a:solidFill>
                  <a:schemeClr val="tx1"/>
                </a:solidFill>
                <a:latin typeface="Arial Black" pitchFamily="34" charset="0"/>
              </a:rPr>
              <a:t>стримане</a:t>
            </a:r>
            <a:r>
              <a:rPr lang="ru-RU" b="1" dirty="0" smtClean="0">
                <a:solidFill>
                  <a:schemeClr val="tx1"/>
                </a:solidFill>
                <a:latin typeface="Arial Black" pitchFamily="34" charset="0"/>
              </a:rPr>
              <a:t>  ставлення автора до </a:t>
            </a:r>
            <a:r>
              <a:rPr lang="ru-RU" b="1" dirty="0" err="1" smtClean="0">
                <a:solidFill>
                  <a:schemeClr val="tx1"/>
                </a:solidFill>
                <a:latin typeface="Arial Black" pitchFamily="34" charset="0"/>
              </a:rPr>
              <a:t>гетьмана</a:t>
            </a:r>
            <a:r>
              <a:rPr lang="ru-RU" b="1" dirty="0" smtClean="0">
                <a:solidFill>
                  <a:schemeClr val="tx1"/>
                </a:solidFill>
                <a:latin typeface="Arial Black" pitchFamily="34" charset="0"/>
              </a:rPr>
              <a:t> Богдана Хмельницького. Лише на початку </a:t>
            </a:r>
            <a:r>
              <a:rPr lang="ru-RU" b="1" dirty="0" err="1" smtClean="0">
                <a:solidFill>
                  <a:schemeClr val="tx1"/>
                </a:solidFill>
                <a:latin typeface="Arial Black" pitchFamily="34" charset="0"/>
              </a:rPr>
              <a:t>літопису</a:t>
            </a:r>
            <a:r>
              <a:rPr lang="ru-RU" b="1" dirty="0" smtClean="0">
                <a:solidFill>
                  <a:schemeClr val="tx1"/>
                </a:solidFill>
                <a:latin typeface="Arial Black" pitchFamily="34" charset="0"/>
              </a:rPr>
              <a:t> він дає йому </a:t>
            </a:r>
            <a:r>
              <a:rPr lang="ru-RU" b="1" dirty="0" err="1" smtClean="0">
                <a:solidFill>
                  <a:schemeClr val="tx1"/>
                </a:solidFill>
                <a:latin typeface="Arial Black" pitchFamily="34" charset="0"/>
              </a:rPr>
              <a:t>позитивну</a:t>
            </a:r>
            <a:r>
              <a:rPr lang="ru-RU" b="1" dirty="0" smtClean="0">
                <a:solidFill>
                  <a:schemeClr val="tx1"/>
                </a:solidFill>
                <a:latin typeface="Arial Black" pitchFamily="34" charset="0"/>
              </a:rPr>
              <a:t> характеристику: «В </a:t>
            </a:r>
            <a:r>
              <a:rPr lang="ru-RU" b="1" dirty="0" err="1" smtClean="0">
                <a:solidFill>
                  <a:schemeClr val="tx1"/>
                </a:solidFill>
                <a:latin typeface="Arial Black" pitchFamily="34" charset="0"/>
              </a:rPr>
              <a:t>Чигирині</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місті</a:t>
            </a:r>
            <a:r>
              <a:rPr lang="ru-RU" b="1" dirty="0" smtClean="0">
                <a:solidFill>
                  <a:schemeClr val="tx1"/>
                </a:solidFill>
                <a:latin typeface="Arial Black" pitchFamily="34" charset="0"/>
              </a:rPr>
              <a:t> мешкал сотник Богдан </a:t>
            </a:r>
            <a:r>
              <a:rPr lang="ru-RU" b="1" dirty="0" err="1" smtClean="0">
                <a:solidFill>
                  <a:schemeClr val="tx1"/>
                </a:solidFill>
                <a:latin typeface="Arial Black" pitchFamily="34" charset="0"/>
              </a:rPr>
              <a:t>Хмелницкий</a:t>
            </a:r>
            <a:r>
              <a:rPr lang="ru-RU" b="1" dirty="0" smtClean="0">
                <a:solidFill>
                  <a:schemeClr val="tx1"/>
                </a:solidFill>
                <a:latin typeface="Arial Black" pitchFamily="34" charset="0"/>
              </a:rPr>
              <a:t>, козак </a:t>
            </a:r>
            <a:r>
              <a:rPr lang="ru-RU" b="1" dirty="0" err="1" smtClean="0">
                <a:solidFill>
                  <a:schemeClr val="tx1"/>
                </a:solidFill>
                <a:latin typeface="Arial Black" pitchFamily="34" charset="0"/>
              </a:rPr>
              <a:t>ростропній</a:t>
            </a:r>
            <a:r>
              <a:rPr lang="ru-RU" b="1" dirty="0" smtClean="0">
                <a:solidFill>
                  <a:schemeClr val="tx1"/>
                </a:solidFill>
                <a:latin typeface="Arial Black" pitchFamily="34" charset="0"/>
              </a:rPr>
              <a:t> в </a:t>
            </a:r>
            <a:r>
              <a:rPr lang="ru-RU" b="1" dirty="0" err="1" smtClean="0">
                <a:solidFill>
                  <a:schemeClr val="tx1"/>
                </a:solidFill>
                <a:latin typeface="Arial Black" pitchFamily="34" charset="0"/>
              </a:rPr>
              <a:t>ділах</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козацких</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воєнних</a:t>
            </a:r>
            <a:r>
              <a:rPr lang="ru-RU" b="1" dirty="0" smtClean="0">
                <a:solidFill>
                  <a:schemeClr val="tx1"/>
                </a:solidFill>
                <a:latin typeface="Arial Black" pitchFamily="34" charset="0"/>
              </a:rPr>
              <a:t>, и у </a:t>
            </a:r>
            <a:r>
              <a:rPr lang="ru-RU" b="1" dirty="0" err="1" smtClean="0">
                <a:solidFill>
                  <a:schemeClr val="tx1"/>
                </a:solidFill>
                <a:latin typeface="Arial Black" pitchFamily="34" charset="0"/>
              </a:rPr>
              <a:t>писмі</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біглій</a:t>
            </a:r>
            <a:r>
              <a:rPr lang="ru-RU" b="1" dirty="0" smtClean="0">
                <a:solidFill>
                  <a:schemeClr val="tx1"/>
                </a:solidFill>
                <a:latin typeface="Arial Black" pitchFamily="34" charset="0"/>
              </a:rPr>
              <a:t>, и часто у двора королевского в </a:t>
            </a:r>
            <a:r>
              <a:rPr lang="ru-RU" b="1" dirty="0" err="1" smtClean="0">
                <a:solidFill>
                  <a:schemeClr val="tx1"/>
                </a:solidFill>
                <a:latin typeface="Arial Black" pitchFamily="34" charset="0"/>
              </a:rPr>
              <a:t>поселстві</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будучій</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Надалі</a:t>
            </a:r>
            <a:r>
              <a:rPr lang="ru-RU" b="1" dirty="0" smtClean="0">
                <a:solidFill>
                  <a:schemeClr val="tx1"/>
                </a:solidFill>
                <a:latin typeface="Arial Black" pitchFamily="34" charset="0"/>
              </a:rPr>
              <a:t> ж навіть в </a:t>
            </a:r>
            <a:r>
              <a:rPr lang="ru-RU" b="1" dirty="0" err="1" smtClean="0">
                <a:solidFill>
                  <a:schemeClr val="tx1"/>
                </a:solidFill>
                <a:latin typeface="Arial Black" pitchFamily="34" charset="0"/>
              </a:rPr>
              <a:t>епізодах</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бойових</a:t>
            </a:r>
            <a:r>
              <a:rPr lang="ru-RU" b="1" dirty="0" smtClean="0">
                <a:solidFill>
                  <a:schemeClr val="tx1"/>
                </a:solidFill>
                <a:latin typeface="Arial Black" pitchFamily="34" charset="0"/>
              </a:rPr>
              <a:t> перемог Б. Хмельницького автор </a:t>
            </a:r>
            <a:r>
              <a:rPr lang="ru-RU" b="1" dirty="0" err="1" smtClean="0">
                <a:solidFill>
                  <a:schemeClr val="tx1"/>
                </a:solidFill>
                <a:latin typeface="Arial Black" pitchFamily="34" charset="0"/>
              </a:rPr>
              <a:t>обмежується</a:t>
            </a:r>
            <a:r>
              <a:rPr lang="ru-RU" b="1" dirty="0" smtClean="0">
                <a:solidFill>
                  <a:schemeClr val="tx1"/>
                </a:solidFill>
                <a:latin typeface="Arial Black" pitchFamily="34" charset="0"/>
              </a:rPr>
              <a:t> сухою </a:t>
            </a:r>
            <a:r>
              <a:rPr lang="ru-RU" b="1" dirty="0" err="1" smtClean="0">
                <a:solidFill>
                  <a:schemeClr val="tx1"/>
                </a:solidFill>
                <a:latin typeface="Arial Black" pitchFamily="34" charset="0"/>
              </a:rPr>
              <a:t>констатацією</a:t>
            </a:r>
            <a:r>
              <a:rPr lang="ru-RU" b="1" dirty="0" smtClean="0">
                <a:solidFill>
                  <a:schemeClr val="tx1"/>
                </a:solidFill>
                <a:latin typeface="Arial Black" pitchFamily="34" charset="0"/>
              </a:rPr>
              <a:t> фактів. Захоплення в нього </a:t>
            </a:r>
            <a:r>
              <a:rPr lang="ru-RU" b="1" dirty="0" err="1" smtClean="0">
                <a:solidFill>
                  <a:schemeClr val="tx1"/>
                </a:solidFill>
                <a:latin typeface="Arial Black" pitchFamily="34" charset="0"/>
              </a:rPr>
              <a:t>викликають</a:t>
            </a:r>
            <a:r>
              <a:rPr lang="ru-RU" b="1" dirty="0" smtClean="0">
                <a:solidFill>
                  <a:schemeClr val="tx1"/>
                </a:solidFill>
                <a:latin typeface="Arial Black" pitchFamily="34" charset="0"/>
              </a:rPr>
              <a:t> лише </a:t>
            </a:r>
            <a:r>
              <a:rPr lang="ru-RU" b="1" dirty="0" err="1" smtClean="0">
                <a:solidFill>
                  <a:schemeClr val="tx1"/>
                </a:solidFill>
                <a:latin typeface="Arial Black" pitchFamily="34" charset="0"/>
              </a:rPr>
              <a:t>гетьман</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Сомко</a:t>
            </a:r>
            <a:r>
              <a:rPr lang="ru-RU" b="1" dirty="0" smtClean="0">
                <a:solidFill>
                  <a:schemeClr val="tx1"/>
                </a:solidFill>
                <a:latin typeface="Arial Black" pitchFamily="34" charset="0"/>
              </a:rPr>
              <a:t> й </a:t>
            </a:r>
            <a:r>
              <a:rPr lang="ru-RU" b="1" dirty="0" err="1" smtClean="0">
                <a:solidFill>
                  <a:schemeClr val="tx1"/>
                </a:solidFill>
                <a:latin typeface="Arial Black" pitchFamily="34" charset="0"/>
              </a:rPr>
              <a:t>козацький</a:t>
            </a:r>
            <a:r>
              <a:rPr lang="ru-RU" b="1" dirty="0" smtClean="0">
                <a:solidFill>
                  <a:schemeClr val="tx1"/>
                </a:solidFill>
                <a:latin typeface="Arial Black" pitchFamily="34" charset="0"/>
              </a:rPr>
              <a:t> </a:t>
            </a:r>
          </a:p>
          <a:p>
            <a:pPr algn="just"/>
            <a:r>
              <a:rPr lang="ru-RU" b="1" dirty="0" err="1" smtClean="0">
                <a:solidFill>
                  <a:schemeClr val="tx1"/>
                </a:solidFill>
                <a:latin typeface="Arial Black" pitchFamily="34" charset="0"/>
              </a:rPr>
              <a:t>ватажок</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Сірко</a:t>
            </a:r>
            <a:r>
              <a:rPr lang="ru-RU" b="1" dirty="0" smtClean="0">
                <a:solidFill>
                  <a:schemeClr val="tx1"/>
                </a:solidFill>
                <a:latin typeface="Arial Black" pitchFamily="34" charset="0"/>
              </a:rPr>
              <a:t>.</a:t>
            </a:r>
            <a:endParaRPr lang="ru-RU" b="1" dirty="0">
              <a:solidFill>
                <a:schemeClr val="tx1"/>
              </a:solidFill>
              <a:latin typeface="Arial Black" pitchFamily="34"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88640"/>
            <a:ext cx="4104456"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087368" y="5526344"/>
            <a:ext cx="4968552" cy="1200329"/>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vi-VN" b="1" dirty="0" smtClean="0">
                <a:solidFill>
                  <a:schemeClr val="tx1"/>
                </a:solidFill>
              </a:rPr>
              <a:t>Богда́н Хмельни́цький (6 січня 1596 — </a:t>
            </a:r>
            <a:endParaRPr lang="uk-UA" b="1" dirty="0" smtClean="0">
              <a:solidFill>
                <a:schemeClr val="tx1"/>
              </a:solidFill>
            </a:endParaRPr>
          </a:p>
          <a:p>
            <a:pPr algn="ctr"/>
            <a:r>
              <a:rPr lang="vi-VN" b="1" dirty="0" smtClean="0">
                <a:solidFill>
                  <a:schemeClr val="tx1"/>
                </a:solidFill>
              </a:rPr>
              <a:t>6 серпня 1657) — гетьман війська запорозького, полководець і державний діяч. </a:t>
            </a:r>
            <a:endParaRPr lang="vi-VN" b="1" dirty="0">
              <a:solidFill>
                <a:schemeClr val="tx1"/>
              </a:solidFill>
            </a:endParaRPr>
          </a:p>
        </p:txBody>
      </p:sp>
    </p:spTree>
    <p:extLst>
      <p:ext uri="{BB962C8B-B14F-4D97-AF65-F5344CB8AC3E}">
        <p14:creationId xmlns:p14="http://schemas.microsoft.com/office/powerpoint/2010/main" val="3665661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Вертикальный свиток 1"/>
          <p:cNvSpPr/>
          <p:nvPr/>
        </p:nvSpPr>
        <p:spPr>
          <a:xfrm>
            <a:off x="4355976" y="4221088"/>
            <a:ext cx="4572000" cy="2144554"/>
          </a:xfrm>
          <a:prstGeom prst="verticalScroll">
            <a:avLst/>
          </a:prstGeom>
        </p:spPr>
        <p:style>
          <a:lnRef idx="3">
            <a:schemeClr val="lt1"/>
          </a:lnRef>
          <a:fillRef idx="1">
            <a:schemeClr val="accent4"/>
          </a:fillRef>
          <a:effectRef idx="1">
            <a:schemeClr val="accent4"/>
          </a:effectRef>
          <a:fontRef idx="minor">
            <a:schemeClr val="lt1"/>
          </a:fontRef>
        </p:style>
        <p:txBody>
          <a:bodyPr>
            <a:spAutoFit/>
          </a:bodyPr>
          <a:lstStyle/>
          <a:p>
            <a:pPr algn="just"/>
            <a:r>
              <a:rPr lang="ru-RU" b="1" dirty="0" smtClean="0">
                <a:latin typeface="Arial Black" pitchFamily="34" charset="0"/>
              </a:rPr>
              <a:t>Самовидцем автора назвав Пантелеймон Куліш, який не лише </a:t>
            </a:r>
            <a:r>
              <a:rPr lang="ru-RU" b="1" dirty="0" err="1" smtClean="0">
                <a:latin typeface="Arial Black" pitchFamily="34" charset="0"/>
              </a:rPr>
              <a:t>підготував</a:t>
            </a:r>
            <a:r>
              <a:rPr lang="ru-RU" b="1" dirty="0" smtClean="0">
                <a:latin typeface="Arial Black" pitchFamily="34" charset="0"/>
              </a:rPr>
              <a:t> </a:t>
            </a:r>
            <a:r>
              <a:rPr lang="ru-RU" b="1" dirty="0" err="1" smtClean="0">
                <a:latin typeface="Arial Black" pitchFamily="34" charset="0"/>
              </a:rPr>
              <a:t>літопис</a:t>
            </a:r>
            <a:r>
              <a:rPr lang="ru-RU" b="1" dirty="0" smtClean="0">
                <a:latin typeface="Arial Black" pitchFamily="34" charset="0"/>
              </a:rPr>
              <a:t>  до </a:t>
            </a:r>
            <a:r>
              <a:rPr lang="ru-RU" b="1" dirty="0" err="1" smtClean="0">
                <a:latin typeface="Arial Black" pitchFamily="34" charset="0"/>
              </a:rPr>
              <a:t>друку</a:t>
            </a:r>
            <a:r>
              <a:rPr lang="ru-RU" b="1" dirty="0" smtClean="0">
                <a:latin typeface="Arial Black" pitchFamily="34" charset="0"/>
              </a:rPr>
              <a:t>, а й написав на його основі свій відомий роман “Чорна рада”.</a:t>
            </a:r>
            <a:endParaRPr lang="ru-RU" b="1" dirty="0">
              <a:latin typeface="Arial Black" pitchFamily="34" charset="0"/>
            </a:endParaRPr>
          </a:p>
        </p:txBody>
      </p:sp>
      <p:sp>
        <p:nvSpPr>
          <p:cNvPr id="3" name="Вертикальный свиток 2"/>
          <p:cNvSpPr/>
          <p:nvPr/>
        </p:nvSpPr>
        <p:spPr>
          <a:xfrm>
            <a:off x="179512" y="274408"/>
            <a:ext cx="3888432" cy="6340435"/>
          </a:xfrm>
          <a:prstGeom prst="verticalScroll">
            <a:avLst/>
          </a:prstGeom>
          <a:solidFill>
            <a:srgbClr val="00FF99"/>
          </a:solidFill>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ru-RU" b="1" dirty="0" err="1" smtClean="0">
                <a:solidFill>
                  <a:schemeClr val="tx1"/>
                </a:solidFill>
                <a:latin typeface="Arial Black" pitchFamily="34" charset="0"/>
              </a:rPr>
              <a:t>Самовидець</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обрав</a:t>
            </a:r>
            <a:r>
              <a:rPr lang="ru-RU" b="1" dirty="0" smtClean="0">
                <a:solidFill>
                  <a:schemeClr val="tx1"/>
                </a:solidFill>
                <a:latin typeface="Arial Black" pitchFamily="34" charset="0"/>
              </a:rPr>
              <a:t> для </a:t>
            </a:r>
            <a:r>
              <a:rPr lang="ru-RU" b="1" dirty="0" err="1" smtClean="0">
                <a:solidFill>
                  <a:schemeClr val="tx1"/>
                </a:solidFill>
                <a:latin typeface="Arial Black" pitchFamily="34" charset="0"/>
              </a:rPr>
              <a:t>літопису</a:t>
            </a:r>
            <a:r>
              <a:rPr lang="ru-RU" b="1" dirty="0" smtClean="0">
                <a:solidFill>
                  <a:schemeClr val="tx1"/>
                </a:solidFill>
                <a:latin typeface="Arial Black" pitchFamily="34" charset="0"/>
              </a:rPr>
              <a:t> 54 роки </a:t>
            </a:r>
            <a:r>
              <a:rPr lang="ru-RU" b="1" dirty="0" err="1" smtClean="0">
                <a:solidFill>
                  <a:schemeClr val="tx1"/>
                </a:solidFill>
                <a:latin typeface="Arial Black" pitchFamily="34" charset="0"/>
              </a:rPr>
              <a:t>гострого</a:t>
            </a:r>
            <a:r>
              <a:rPr lang="ru-RU" b="1" dirty="0" smtClean="0">
                <a:solidFill>
                  <a:schemeClr val="tx1"/>
                </a:solidFill>
                <a:latin typeface="Arial Black" pitchFamily="34" charset="0"/>
              </a:rPr>
              <a:t> й </a:t>
            </a:r>
            <a:r>
              <a:rPr lang="ru-RU" b="1" dirty="0" err="1" smtClean="0">
                <a:solidFill>
                  <a:schemeClr val="tx1"/>
                </a:solidFill>
                <a:latin typeface="Arial Black" pitchFamily="34" charset="0"/>
              </a:rPr>
              <a:t>драматичного</a:t>
            </a:r>
            <a:r>
              <a:rPr lang="ru-RU" b="1" dirty="0" smtClean="0">
                <a:solidFill>
                  <a:schemeClr val="tx1"/>
                </a:solidFill>
                <a:latin typeface="Arial Black" pitchFamily="34" charset="0"/>
              </a:rPr>
              <a:t> періоду української історії — з 1648 по 1702 р. </a:t>
            </a:r>
          </a:p>
          <a:p>
            <a:pPr algn="just"/>
            <a:r>
              <a:rPr lang="ru-RU" b="1" dirty="0" smtClean="0">
                <a:solidFill>
                  <a:schemeClr val="tx1"/>
                </a:solidFill>
                <a:latin typeface="Arial Black" pitchFamily="34" charset="0"/>
              </a:rPr>
              <a:t>Зображення цих історичних подій є темою </a:t>
            </a:r>
            <a:r>
              <a:rPr lang="ru-RU" b="1" dirty="0" err="1" smtClean="0">
                <a:solidFill>
                  <a:schemeClr val="tx1"/>
                </a:solidFill>
                <a:latin typeface="Arial Black" pitchFamily="34" charset="0"/>
              </a:rPr>
              <a:t>літопису</a:t>
            </a:r>
            <a:r>
              <a:rPr lang="ru-RU" b="1" dirty="0" smtClean="0">
                <a:solidFill>
                  <a:schemeClr val="tx1"/>
                </a:solidFill>
                <a:latin typeface="Arial Black" pitchFamily="34" charset="0"/>
              </a:rPr>
              <a:t>. У </a:t>
            </a:r>
            <a:r>
              <a:rPr lang="ru-RU" b="1" dirty="0" err="1" smtClean="0">
                <a:solidFill>
                  <a:schemeClr val="tx1"/>
                </a:solidFill>
                <a:latin typeface="Arial Black" pitchFamily="34" charset="0"/>
              </a:rPr>
              <a:t>вступній</a:t>
            </a:r>
            <a:r>
              <a:rPr lang="ru-RU" b="1" dirty="0" smtClean="0">
                <a:solidFill>
                  <a:schemeClr val="tx1"/>
                </a:solidFill>
                <a:latin typeface="Arial Black" pitchFamily="34" charset="0"/>
              </a:rPr>
              <a:t>  частині автор </a:t>
            </a:r>
            <a:r>
              <a:rPr lang="ru-RU" b="1" dirty="0" err="1" smtClean="0">
                <a:solidFill>
                  <a:schemeClr val="tx1"/>
                </a:solidFill>
                <a:latin typeface="Arial Black" pitchFamily="34" charset="0"/>
              </a:rPr>
              <a:t>аналізує</a:t>
            </a:r>
            <a:r>
              <a:rPr lang="ru-RU" b="1" dirty="0" smtClean="0">
                <a:solidFill>
                  <a:schemeClr val="tx1"/>
                </a:solidFill>
                <a:latin typeface="Arial Black" pitchFamily="34" charset="0"/>
              </a:rPr>
              <a:t> причини </a:t>
            </a:r>
            <a:r>
              <a:rPr lang="ru-RU" b="1" dirty="0" err="1" smtClean="0">
                <a:solidFill>
                  <a:schemeClr val="tx1"/>
                </a:solidFill>
                <a:latin typeface="Arial Black" pitchFamily="34" charset="0"/>
              </a:rPr>
              <a:t>визвольної</a:t>
            </a:r>
            <a:r>
              <a:rPr lang="ru-RU" b="1" dirty="0" smtClean="0">
                <a:solidFill>
                  <a:schemeClr val="tx1"/>
                </a:solidFill>
                <a:latin typeface="Arial Black" pitchFamily="34" charset="0"/>
              </a:rPr>
              <a:t> війни і приходить </a:t>
            </a:r>
          </a:p>
          <a:p>
            <a:pPr algn="just"/>
            <a:r>
              <a:rPr lang="ru-RU" b="1" dirty="0" smtClean="0">
                <a:solidFill>
                  <a:schemeClr val="tx1"/>
                </a:solidFill>
                <a:latin typeface="Arial Black" pitchFamily="34" charset="0"/>
              </a:rPr>
              <a:t>до висновку, що вони «ест едино от ляхов на </a:t>
            </a:r>
            <a:r>
              <a:rPr lang="ru-RU" b="1" dirty="0" err="1" smtClean="0">
                <a:solidFill>
                  <a:schemeClr val="tx1"/>
                </a:solidFill>
                <a:latin typeface="Arial Black" pitchFamily="34" charset="0"/>
              </a:rPr>
              <a:t>православіе</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гоненіе</a:t>
            </a:r>
            <a:r>
              <a:rPr lang="ru-RU" b="1" dirty="0" smtClean="0">
                <a:solidFill>
                  <a:schemeClr val="tx1"/>
                </a:solidFill>
                <a:latin typeface="Arial Black" pitchFamily="34" charset="0"/>
              </a:rPr>
              <a:t> и </a:t>
            </a:r>
            <a:r>
              <a:rPr lang="ru-RU" b="1" dirty="0" err="1" smtClean="0">
                <a:solidFill>
                  <a:schemeClr val="tx1"/>
                </a:solidFill>
                <a:latin typeface="Arial Black" pitchFamily="34" charset="0"/>
              </a:rPr>
              <a:t>козакам</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отягощеніе</a:t>
            </a:r>
            <a:r>
              <a:rPr lang="ru-RU" b="1" dirty="0" smtClean="0">
                <a:solidFill>
                  <a:schemeClr val="tx1"/>
                </a:solidFill>
                <a:latin typeface="Arial Black" pitchFamily="34" charset="0"/>
              </a:rPr>
              <a:t>».</a:t>
            </a:r>
            <a:endParaRPr lang="ru-RU" b="1" dirty="0">
              <a:solidFill>
                <a:schemeClr val="tx1"/>
              </a:solidFill>
              <a:latin typeface="Arial Black" pitchFamily="34" charset="0"/>
            </a:endParaRPr>
          </a:p>
        </p:txBody>
      </p:sp>
      <p:sp>
        <p:nvSpPr>
          <p:cNvPr id="4" name="Прямоугольник 3"/>
          <p:cNvSpPr/>
          <p:nvPr/>
        </p:nvSpPr>
        <p:spPr>
          <a:xfrm>
            <a:off x="4355976" y="764704"/>
            <a:ext cx="4572000" cy="2862322"/>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algn="just"/>
            <a:r>
              <a:rPr lang="ru-RU" b="1" dirty="0" smtClean="0">
                <a:solidFill>
                  <a:schemeClr val="tx1"/>
                </a:solidFill>
                <a:latin typeface="Arial Black" pitchFamily="34" charset="0"/>
              </a:rPr>
              <a:t>Твір написано </a:t>
            </a:r>
            <a:r>
              <a:rPr lang="ru-RU" b="1" dirty="0" err="1" smtClean="0">
                <a:solidFill>
                  <a:schemeClr val="tx1"/>
                </a:solidFill>
                <a:latin typeface="Arial Black" pitchFamily="34" charset="0"/>
              </a:rPr>
              <a:t>староукраїнською</a:t>
            </a:r>
            <a:r>
              <a:rPr lang="ru-RU" b="1" dirty="0" smtClean="0">
                <a:solidFill>
                  <a:schemeClr val="tx1"/>
                </a:solidFill>
                <a:latin typeface="Arial Black" pitchFamily="34" charset="0"/>
              </a:rPr>
              <a:t> мовою, </a:t>
            </a:r>
            <a:r>
              <a:rPr lang="ru-RU" b="1" dirty="0" err="1" smtClean="0">
                <a:solidFill>
                  <a:schemeClr val="tx1"/>
                </a:solidFill>
                <a:latin typeface="Arial Black" pitchFamily="34" charset="0"/>
              </a:rPr>
              <a:t>наближеною</a:t>
            </a:r>
            <a:r>
              <a:rPr lang="ru-RU" b="1" dirty="0" smtClean="0">
                <a:solidFill>
                  <a:schemeClr val="tx1"/>
                </a:solidFill>
                <a:latin typeface="Arial Black" pitchFamily="34" charset="0"/>
              </a:rPr>
              <a:t> до народної, </a:t>
            </a:r>
            <a:r>
              <a:rPr lang="ru-RU" b="1" dirty="0" err="1" smtClean="0">
                <a:solidFill>
                  <a:schemeClr val="tx1"/>
                </a:solidFill>
                <a:latin typeface="Arial Black" pitchFamily="34" charset="0"/>
              </a:rPr>
              <a:t>позбавленою</a:t>
            </a:r>
            <a:r>
              <a:rPr lang="ru-RU" b="1" dirty="0" smtClean="0">
                <a:solidFill>
                  <a:schemeClr val="tx1"/>
                </a:solidFill>
                <a:latin typeface="Arial Black" pitchFamily="34" charset="0"/>
              </a:rPr>
              <a:t> прикрас. У </a:t>
            </a:r>
            <a:r>
              <a:rPr lang="en-US" b="1" dirty="0" smtClean="0">
                <a:solidFill>
                  <a:schemeClr val="tx1"/>
                </a:solidFill>
                <a:latin typeface="Arial Black" pitchFamily="34" charset="0"/>
              </a:rPr>
              <a:t>XVII–XVIII </a:t>
            </a:r>
            <a:r>
              <a:rPr lang="ru-RU" b="1" dirty="0" smtClean="0">
                <a:solidFill>
                  <a:schemeClr val="tx1"/>
                </a:solidFill>
                <a:latin typeface="Arial Black" pitchFamily="34" charset="0"/>
              </a:rPr>
              <a:t>ст. він мав </a:t>
            </a:r>
            <a:r>
              <a:rPr lang="ru-RU" b="1" dirty="0" err="1" smtClean="0">
                <a:solidFill>
                  <a:schemeClr val="tx1"/>
                </a:solidFill>
                <a:latin typeface="Arial Black" pitchFamily="34" charset="0"/>
              </a:rPr>
              <a:t>велику</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популярність</a:t>
            </a:r>
            <a:r>
              <a:rPr lang="ru-RU" b="1" dirty="0" smtClean="0">
                <a:solidFill>
                  <a:schemeClr val="tx1"/>
                </a:solidFill>
                <a:latin typeface="Arial Black" pitchFamily="34" charset="0"/>
              </a:rPr>
              <a:t> у </a:t>
            </a:r>
            <a:r>
              <a:rPr lang="ru-RU" b="1" dirty="0" err="1" smtClean="0">
                <a:solidFill>
                  <a:schemeClr val="tx1"/>
                </a:solidFill>
                <a:latin typeface="Arial Black" pitchFamily="34" charset="0"/>
              </a:rPr>
              <a:t>читачів</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Автори</a:t>
            </a:r>
            <a:r>
              <a:rPr lang="ru-RU" b="1" dirty="0" smtClean="0">
                <a:solidFill>
                  <a:schemeClr val="tx1"/>
                </a:solidFill>
                <a:latin typeface="Arial Black" pitchFamily="34" charset="0"/>
              </a:rPr>
              <a:t> інших </a:t>
            </a:r>
            <a:r>
              <a:rPr lang="ru-RU" b="1" dirty="0" err="1" smtClean="0">
                <a:solidFill>
                  <a:schemeClr val="tx1"/>
                </a:solidFill>
                <a:latin typeface="Arial Black" pitchFamily="34" charset="0"/>
              </a:rPr>
              <a:t>літописів</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користувалися</a:t>
            </a:r>
            <a:r>
              <a:rPr lang="ru-RU" b="1" dirty="0" smtClean="0">
                <a:solidFill>
                  <a:schemeClr val="tx1"/>
                </a:solidFill>
                <a:latin typeface="Arial Black" pitchFamily="34" charset="0"/>
              </a:rPr>
              <a:t> ним як взірцем або й </a:t>
            </a:r>
            <a:r>
              <a:rPr lang="ru-RU" b="1" dirty="0" err="1" smtClean="0">
                <a:solidFill>
                  <a:schemeClr val="tx1"/>
                </a:solidFill>
                <a:latin typeface="Arial Black" pitchFamily="34" charset="0"/>
              </a:rPr>
              <a:t>запозичували</a:t>
            </a:r>
            <a:r>
              <a:rPr lang="ru-RU" b="1" dirty="0" smtClean="0">
                <a:solidFill>
                  <a:schemeClr val="tx1"/>
                </a:solidFill>
                <a:latin typeface="Arial Black" pitchFamily="34" charset="0"/>
              </a:rPr>
              <a:t> його частини у своїх творах, як це зробив, наприклад, Григорій </a:t>
            </a:r>
            <a:r>
              <a:rPr lang="ru-RU" b="1" dirty="0" err="1" smtClean="0">
                <a:solidFill>
                  <a:schemeClr val="tx1"/>
                </a:solidFill>
                <a:latin typeface="Arial Black" pitchFamily="34" charset="0"/>
              </a:rPr>
              <a:t>Грабянка</a:t>
            </a:r>
            <a:r>
              <a:rPr lang="ru-RU" b="1" dirty="0" smtClean="0">
                <a:solidFill>
                  <a:schemeClr val="tx1"/>
                </a:solidFill>
                <a:latin typeface="Arial Black" pitchFamily="34" charset="0"/>
              </a:rPr>
              <a:t>.</a:t>
            </a:r>
            <a:endParaRPr lang="ru-RU" b="1" dirty="0">
              <a:solidFill>
                <a:schemeClr val="tx1"/>
              </a:solidFill>
              <a:latin typeface="Arial Black" pitchFamily="34" charset="0"/>
            </a:endParaRPr>
          </a:p>
        </p:txBody>
      </p:sp>
    </p:spTree>
    <p:extLst>
      <p:ext uri="{BB962C8B-B14F-4D97-AF65-F5344CB8AC3E}">
        <p14:creationId xmlns:p14="http://schemas.microsoft.com/office/powerpoint/2010/main" val="3166658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Горизонтальный свиток 2"/>
          <p:cNvSpPr/>
          <p:nvPr/>
        </p:nvSpPr>
        <p:spPr>
          <a:xfrm>
            <a:off x="601288" y="116632"/>
            <a:ext cx="7929618" cy="2592288"/>
          </a:xfrm>
          <a:prstGeom prst="horizontalScroll">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sz="4000" b="1" i="0" u="none" strike="noStrike" kern="0" cap="none" spc="0" normalizeH="0" baseline="0" noProof="0" dirty="0" smtClean="0">
                <a:ln>
                  <a:noFill/>
                </a:ln>
                <a:solidFill>
                  <a:srgbClr val="FFFF00"/>
                </a:solidFill>
                <a:effectLst/>
                <a:uLnTx/>
                <a:uFillTx/>
                <a:latin typeface="Cambria" pitchFamily="18" charset="0"/>
                <a:ea typeface="+mn-ea"/>
                <a:cs typeface="+mn-cs"/>
              </a:rPr>
              <a:t>Літопис Григорія </a:t>
            </a:r>
            <a:r>
              <a:rPr kumimoji="0" lang="uk-UA" sz="4000" b="1" i="0" u="none" strike="noStrike" kern="0" cap="none" spc="0" normalizeH="0" baseline="0" noProof="0" dirty="0" err="1" smtClean="0">
                <a:ln>
                  <a:noFill/>
                </a:ln>
                <a:solidFill>
                  <a:srgbClr val="FFFF00"/>
                </a:solidFill>
                <a:effectLst/>
                <a:uLnTx/>
                <a:uFillTx/>
                <a:latin typeface="Cambria" pitchFamily="18" charset="0"/>
                <a:ea typeface="+mn-ea"/>
                <a:cs typeface="+mn-cs"/>
              </a:rPr>
              <a:t>Грабянки</a:t>
            </a:r>
            <a:endParaRPr kumimoji="0" lang="uk-UA" sz="4000" b="1" i="0" u="none" strike="noStrike" kern="0" cap="none" spc="0" normalizeH="0" baseline="0" noProof="0" dirty="0">
              <a:ln>
                <a:noFill/>
              </a:ln>
              <a:solidFill>
                <a:srgbClr val="FFFF00"/>
              </a:solidFill>
              <a:effectLst/>
              <a:uLnTx/>
              <a:uFillTx/>
              <a:latin typeface="Cambria" pitchFamily="18" charset="0"/>
              <a:ea typeface="+mn-ea"/>
              <a:cs typeface="+mn-cs"/>
            </a:endParaRPr>
          </a:p>
        </p:txBody>
      </p:sp>
      <p:sp>
        <p:nvSpPr>
          <p:cNvPr id="2" name="Прямоугольник 1"/>
          <p:cNvSpPr/>
          <p:nvPr/>
        </p:nvSpPr>
        <p:spPr>
          <a:xfrm>
            <a:off x="501872" y="2706640"/>
            <a:ext cx="4176464" cy="1477328"/>
          </a:xfrm>
          <a:prstGeom prst="rect">
            <a:avLst/>
          </a:prstGeom>
          <a:solidFill>
            <a:srgbClr val="00FF99"/>
          </a:solidFill>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ru-RU" b="1" dirty="0" smtClean="0">
                <a:solidFill>
                  <a:srgbClr val="7030A0"/>
                </a:solidFill>
                <a:latin typeface="Arial Black" pitchFamily="34" charset="0"/>
              </a:rPr>
              <a:t>Цей </a:t>
            </a:r>
            <a:r>
              <a:rPr lang="ru-RU" b="1" dirty="0" err="1" smtClean="0">
                <a:solidFill>
                  <a:srgbClr val="7030A0"/>
                </a:solidFill>
                <a:latin typeface="Arial Black" pitchFamily="34" charset="0"/>
              </a:rPr>
              <a:t>літопис</a:t>
            </a:r>
            <a:r>
              <a:rPr lang="ru-RU" b="1" dirty="0" smtClean="0">
                <a:solidFill>
                  <a:srgbClr val="7030A0"/>
                </a:solidFill>
                <a:latin typeface="Arial Black" pitchFamily="34" charset="0"/>
              </a:rPr>
              <a:t> </a:t>
            </a:r>
            <a:r>
              <a:rPr lang="ru-RU" b="1" dirty="0" err="1" smtClean="0">
                <a:solidFill>
                  <a:srgbClr val="7030A0"/>
                </a:solidFill>
                <a:latin typeface="Arial Black" pitchFamily="34" charset="0"/>
              </a:rPr>
              <a:t>присвячений</a:t>
            </a:r>
            <a:r>
              <a:rPr lang="ru-RU" b="1" dirty="0" smtClean="0">
                <a:solidFill>
                  <a:srgbClr val="7030A0"/>
                </a:solidFill>
                <a:latin typeface="Arial Black" pitchFamily="34" charset="0"/>
              </a:rPr>
              <a:t> </a:t>
            </a:r>
            <a:r>
              <a:rPr lang="ru-RU" b="1" dirty="0" err="1" smtClean="0">
                <a:solidFill>
                  <a:srgbClr val="7030A0"/>
                </a:solidFill>
                <a:latin typeface="Arial Black" pitchFamily="34" charset="0"/>
              </a:rPr>
              <a:t>воєнним</a:t>
            </a:r>
            <a:r>
              <a:rPr lang="ru-RU" b="1" dirty="0" smtClean="0">
                <a:solidFill>
                  <a:srgbClr val="7030A0"/>
                </a:solidFill>
                <a:latin typeface="Arial Black" pitchFamily="34" charset="0"/>
              </a:rPr>
              <a:t> </a:t>
            </a:r>
            <a:r>
              <a:rPr lang="ru-RU" b="1" dirty="0" err="1" smtClean="0">
                <a:solidFill>
                  <a:srgbClr val="7030A0"/>
                </a:solidFill>
                <a:latin typeface="Arial Black" pitchFamily="34" charset="0"/>
              </a:rPr>
              <a:t>діям</a:t>
            </a:r>
            <a:r>
              <a:rPr lang="ru-RU" b="1" dirty="0" smtClean="0">
                <a:solidFill>
                  <a:srgbClr val="7030A0"/>
                </a:solidFill>
                <a:latin typeface="Arial Black" pitchFamily="34" charset="0"/>
              </a:rPr>
              <a:t>, що відбувалися у 1648–1654 </a:t>
            </a:r>
            <a:r>
              <a:rPr lang="ru-RU" b="1" dirty="0" err="1" smtClean="0">
                <a:solidFill>
                  <a:srgbClr val="7030A0"/>
                </a:solidFill>
                <a:latin typeface="Arial Black" pitchFamily="34" charset="0"/>
              </a:rPr>
              <a:t>рр</a:t>
            </a:r>
            <a:r>
              <a:rPr lang="ru-RU" b="1" dirty="0" smtClean="0">
                <a:solidFill>
                  <a:srgbClr val="7030A0"/>
                </a:solidFill>
                <a:latin typeface="Arial Black" pitchFamily="34" charset="0"/>
              </a:rPr>
              <a:t>.   </a:t>
            </a:r>
            <a:r>
              <a:rPr lang="ru-RU" b="1" dirty="0" err="1" smtClean="0">
                <a:solidFill>
                  <a:srgbClr val="7030A0"/>
                </a:solidFill>
                <a:latin typeface="Arial Black" pitchFamily="34" charset="0"/>
              </a:rPr>
              <a:t>Уперше</a:t>
            </a:r>
            <a:r>
              <a:rPr lang="ru-RU" b="1" dirty="0" smtClean="0">
                <a:solidFill>
                  <a:srgbClr val="7030A0"/>
                </a:solidFill>
                <a:latin typeface="Arial Black" pitchFamily="34" charset="0"/>
              </a:rPr>
              <a:t> він був </a:t>
            </a:r>
            <a:r>
              <a:rPr lang="ru-RU" b="1" dirty="0" err="1" smtClean="0">
                <a:solidFill>
                  <a:srgbClr val="7030A0"/>
                </a:solidFill>
                <a:latin typeface="Arial Black" pitchFamily="34" charset="0"/>
              </a:rPr>
              <a:t>надрукований</a:t>
            </a:r>
            <a:r>
              <a:rPr lang="ru-RU" b="1" dirty="0" smtClean="0">
                <a:solidFill>
                  <a:srgbClr val="7030A0"/>
                </a:solidFill>
                <a:latin typeface="Arial Black" pitchFamily="34" charset="0"/>
              </a:rPr>
              <a:t> у Києві 1854 р.</a:t>
            </a:r>
            <a:endParaRPr lang="ru-RU" b="1" dirty="0">
              <a:solidFill>
                <a:srgbClr val="7030A0"/>
              </a:solidFill>
              <a:latin typeface="Arial Black" pitchFamily="34" charset="0"/>
            </a:endParaRPr>
          </a:p>
        </p:txBody>
      </p:sp>
      <p:sp>
        <p:nvSpPr>
          <p:cNvPr id="4" name="Прямоугольник 3"/>
          <p:cNvSpPr/>
          <p:nvPr/>
        </p:nvSpPr>
        <p:spPr>
          <a:xfrm>
            <a:off x="4751424" y="2713504"/>
            <a:ext cx="4211960" cy="1477328"/>
          </a:xfrm>
          <a:prstGeom prst="rect">
            <a:avLst/>
          </a:prstGeom>
          <a:solidFill>
            <a:srgbClr val="00FF99"/>
          </a:solidFill>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ru-RU" b="1" dirty="0" smtClean="0">
                <a:solidFill>
                  <a:schemeClr val="tx1"/>
                </a:solidFill>
                <a:latin typeface="Arial Black" pitchFamily="34" charset="0"/>
              </a:rPr>
              <a:t>Літопис Григорія </a:t>
            </a:r>
            <a:r>
              <a:rPr lang="ru-RU" b="1" dirty="0" err="1" smtClean="0">
                <a:solidFill>
                  <a:schemeClr val="tx1"/>
                </a:solidFill>
                <a:latin typeface="Arial Black" pitchFamily="34" charset="0"/>
              </a:rPr>
              <a:t>Грабянки</a:t>
            </a:r>
            <a:r>
              <a:rPr lang="ru-RU" b="1" dirty="0" smtClean="0">
                <a:solidFill>
                  <a:schemeClr val="tx1"/>
                </a:solidFill>
                <a:latin typeface="Arial Black" pitchFamily="34" charset="0"/>
              </a:rPr>
              <a:t> (початок 1670-х–1738) із </a:t>
            </a:r>
            <a:r>
              <a:rPr lang="ru-RU" b="1" dirty="0" err="1" smtClean="0">
                <a:solidFill>
                  <a:schemeClr val="tx1"/>
                </a:solidFill>
                <a:latin typeface="Arial Black" pitchFamily="34" charset="0"/>
              </a:rPr>
              <a:t>середини</a:t>
            </a:r>
            <a:r>
              <a:rPr lang="ru-RU" b="1" dirty="0" smtClean="0">
                <a:solidFill>
                  <a:schemeClr val="tx1"/>
                </a:solidFill>
                <a:latin typeface="Arial Black" pitchFamily="34" charset="0"/>
              </a:rPr>
              <a:t> XVIII ст. за </a:t>
            </a:r>
            <a:r>
              <a:rPr lang="ru-RU" b="1" dirty="0" err="1" smtClean="0">
                <a:solidFill>
                  <a:schemeClr val="tx1"/>
                </a:solidFill>
                <a:latin typeface="Arial Black" pitchFamily="34" charset="0"/>
              </a:rPr>
              <a:t>популярністю</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затьмарив</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літопис</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Самовидця</a:t>
            </a:r>
            <a:r>
              <a:rPr lang="ru-RU" b="1" dirty="0" smtClean="0">
                <a:solidFill>
                  <a:schemeClr val="tx1"/>
                </a:solidFill>
                <a:latin typeface="Arial Black" pitchFamily="34" charset="0"/>
              </a:rPr>
              <a:t>. </a:t>
            </a:r>
            <a:endParaRPr lang="ru-RU" b="1" dirty="0">
              <a:solidFill>
                <a:schemeClr val="tx1"/>
              </a:solidFill>
              <a:latin typeface="Arial Black" pitchFamily="34" charset="0"/>
            </a:endParaRPr>
          </a:p>
        </p:txBody>
      </p:sp>
      <p:sp>
        <p:nvSpPr>
          <p:cNvPr id="5" name="Стрелка вниз 4"/>
          <p:cNvSpPr/>
          <p:nvPr/>
        </p:nvSpPr>
        <p:spPr>
          <a:xfrm>
            <a:off x="1835696" y="2168860"/>
            <a:ext cx="864096" cy="360040"/>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
        <p:nvSpPr>
          <p:cNvPr id="6" name="Стрелка вниз 5"/>
          <p:cNvSpPr/>
          <p:nvPr/>
        </p:nvSpPr>
        <p:spPr>
          <a:xfrm>
            <a:off x="6300192" y="2168860"/>
            <a:ext cx="792088" cy="360040"/>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
        <p:nvSpPr>
          <p:cNvPr id="7" name="Прямоугольник 6"/>
          <p:cNvSpPr/>
          <p:nvPr/>
        </p:nvSpPr>
        <p:spPr>
          <a:xfrm>
            <a:off x="107504" y="4293096"/>
            <a:ext cx="8928992" cy="2308324"/>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ru-RU" b="1" dirty="0" smtClean="0">
                <a:solidFill>
                  <a:schemeClr val="tx1"/>
                </a:solidFill>
                <a:latin typeface="Arial Black" pitchFamily="34" charset="0"/>
              </a:rPr>
              <a:t>Г. </a:t>
            </a:r>
            <a:r>
              <a:rPr lang="ru-RU" b="1" dirty="0" err="1" smtClean="0">
                <a:solidFill>
                  <a:schemeClr val="tx1"/>
                </a:solidFill>
                <a:latin typeface="Arial Black" pitchFamily="34" charset="0"/>
              </a:rPr>
              <a:t>Грабянка</a:t>
            </a:r>
            <a:r>
              <a:rPr lang="ru-RU" b="1" dirty="0" smtClean="0">
                <a:solidFill>
                  <a:schemeClr val="tx1"/>
                </a:solidFill>
                <a:latin typeface="Arial Black" pitchFamily="34" charset="0"/>
              </a:rPr>
              <a:t> походить з </a:t>
            </a:r>
            <a:r>
              <a:rPr lang="ru-RU" b="1" dirty="0" err="1" smtClean="0">
                <a:solidFill>
                  <a:schemeClr val="tx1"/>
                </a:solidFill>
                <a:latin typeface="Arial Black" pitchFamily="34" charset="0"/>
              </a:rPr>
              <a:t>козацького</a:t>
            </a:r>
            <a:r>
              <a:rPr lang="ru-RU" b="1" dirty="0" smtClean="0">
                <a:solidFill>
                  <a:schemeClr val="tx1"/>
                </a:solidFill>
                <a:latin typeface="Arial Black" pitchFamily="34" charset="0"/>
              </a:rPr>
              <a:t> роду, </a:t>
            </a:r>
            <a:r>
              <a:rPr lang="ru-RU" b="1" dirty="0" err="1" smtClean="0">
                <a:solidFill>
                  <a:schemeClr val="tx1"/>
                </a:solidFill>
                <a:latin typeface="Arial Black" pitchFamily="34" charset="0"/>
              </a:rPr>
              <a:t>вчився</a:t>
            </a:r>
            <a:r>
              <a:rPr lang="ru-RU" b="1" dirty="0" smtClean="0">
                <a:solidFill>
                  <a:schemeClr val="tx1"/>
                </a:solidFill>
                <a:latin typeface="Arial Black" pitchFamily="34" charset="0"/>
              </a:rPr>
              <a:t> у </a:t>
            </a:r>
            <a:r>
              <a:rPr lang="ru-RU" b="1" dirty="0" err="1" smtClean="0">
                <a:solidFill>
                  <a:schemeClr val="tx1"/>
                </a:solidFill>
                <a:latin typeface="Arial Black" pitchFamily="34" charset="0"/>
              </a:rPr>
              <a:t>Києво-Могилянській</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академії</a:t>
            </a:r>
            <a:r>
              <a:rPr lang="ru-RU" b="1" dirty="0" smtClean="0">
                <a:solidFill>
                  <a:schemeClr val="tx1"/>
                </a:solidFill>
                <a:latin typeface="Arial Black" pitchFamily="34" charset="0"/>
              </a:rPr>
              <a:t>. Спочатку був </a:t>
            </a:r>
            <a:r>
              <a:rPr lang="ru-RU" b="1" dirty="0" err="1" smtClean="0">
                <a:solidFill>
                  <a:schemeClr val="tx1"/>
                </a:solidFill>
                <a:latin typeface="Arial Black" pitchFamily="34" charset="0"/>
              </a:rPr>
              <a:t>гадяцьким</a:t>
            </a:r>
            <a:r>
              <a:rPr lang="ru-RU" b="1" dirty="0" smtClean="0">
                <a:solidFill>
                  <a:schemeClr val="tx1"/>
                </a:solidFill>
                <a:latin typeface="Arial Black" pitchFamily="34" charset="0"/>
              </a:rPr>
              <a:t> сотником, пізніше — полковником. Відомо, що Г. </a:t>
            </a:r>
            <a:r>
              <a:rPr lang="ru-RU" b="1" dirty="0" err="1" smtClean="0">
                <a:solidFill>
                  <a:schemeClr val="tx1"/>
                </a:solidFill>
                <a:latin typeface="Arial Black" pitchFamily="34" charset="0"/>
              </a:rPr>
              <a:t>Грабянка</a:t>
            </a:r>
            <a:r>
              <a:rPr lang="ru-RU" b="1" dirty="0" smtClean="0">
                <a:solidFill>
                  <a:schemeClr val="tx1"/>
                </a:solidFill>
                <a:latin typeface="Arial Black" pitchFamily="34" charset="0"/>
              </a:rPr>
              <a:t> — людина </a:t>
            </a:r>
            <a:r>
              <a:rPr lang="ru-RU" b="1" dirty="0" err="1" smtClean="0">
                <a:solidFill>
                  <a:schemeClr val="tx1"/>
                </a:solidFill>
                <a:latin typeface="Arial Black" pitchFamily="34" charset="0"/>
              </a:rPr>
              <a:t>книжна</a:t>
            </a:r>
            <a:r>
              <a:rPr lang="ru-RU" b="1" dirty="0" smtClean="0">
                <a:solidFill>
                  <a:schemeClr val="tx1"/>
                </a:solidFill>
                <a:latin typeface="Arial Black" pitchFamily="34" charset="0"/>
              </a:rPr>
              <a:t>, добре </a:t>
            </a:r>
            <a:r>
              <a:rPr lang="ru-RU" b="1" dirty="0" err="1" smtClean="0">
                <a:solidFill>
                  <a:schemeClr val="tx1"/>
                </a:solidFill>
                <a:latin typeface="Arial Black" pitchFamily="34" charset="0"/>
              </a:rPr>
              <a:t>обізнана</a:t>
            </a:r>
            <a:r>
              <a:rPr lang="ru-RU" b="1" dirty="0" smtClean="0">
                <a:solidFill>
                  <a:schemeClr val="tx1"/>
                </a:solidFill>
                <a:latin typeface="Arial Black" pitchFamily="34" charset="0"/>
              </a:rPr>
              <a:t> з </a:t>
            </a:r>
            <a:r>
              <a:rPr lang="ru-RU" b="1" dirty="0" err="1" smtClean="0">
                <a:solidFill>
                  <a:schemeClr val="tx1"/>
                </a:solidFill>
                <a:latin typeface="Arial Black" pitchFamily="34" charset="0"/>
              </a:rPr>
              <a:t>літописами</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польськими</a:t>
            </a:r>
            <a:r>
              <a:rPr lang="ru-RU" b="1" dirty="0" smtClean="0">
                <a:solidFill>
                  <a:schemeClr val="tx1"/>
                </a:solidFill>
                <a:latin typeface="Arial Black" pitchFamily="34" charset="0"/>
              </a:rPr>
              <a:t> й українськими. Головним </a:t>
            </a:r>
            <a:r>
              <a:rPr lang="ru-RU" b="1" dirty="0" err="1" smtClean="0">
                <a:solidFill>
                  <a:schemeClr val="tx1"/>
                </a:solidFill>
                <a:latin typeface="Arial Black" pitchFamily="34" charset="0"/>
              </a:rPr>
              <a:t>завданням</a:t>
            </a:r>
            <a:r>
              <a:rPr lang="ru-RU" b="1" dirty="0" smtClean="0">
                <a:solidFill>
                  <a:schemeClr val="tx1"/>
                </a:solidFill>
                <a:latin typeface="Arial Black" pitchFamily="34" charset="0"/>
              </a:rPr>
              <a:t> твору автор </a:t>
            </a:r>
            <a:r>
              <a:rPr lang="ru-RU" b="1" dirty="0" err="1" smtClean="0">
                <a:solidFill>
                  <a:schemeClr val="tx1"/>
                </a:solidFill>
                <a:latin typeface="Arial Black" pitchFamily="34" charset="0"/>
              </a:rPr>
              <a:t>вважає</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докладне</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висвітлення</a:t>
            </a:r>
            <a:r>
              <a:rPr lang="ru-RU" b="1" dirty="0" smtClean="0">
                <a:solidFill>
                  <a:schemeClr val="tx1"/>
                </a:solidFill>
                <a:latin typeface="Arial Black" pitchFamily="34" charset="0"/>
              </a:rPr>
              <a:t> подій </a:t>
            </a:r>
            <a:r>
              <a:rPr lang="ru-RU" b="1" dirty="0" err="1" smtClean="0">
                <a:solidFill>
                  <a:schemeClr val="tx1"/>
                </a:solidFill>
                <a:latin typeface="Arial Black" pitchFamily="34" charset="0"/>
              </a:rPr>
              <a:t>Визвольної</a:t>
            </a:r>
            <a:r>
              <a:rPr lang="ru-RU" b="1" dirty="0" smtClean="0">
                <a:solidFill>
                  <a:schemeClr val="tx1"/>
                </a:solidFill>
                <a:latin typeface="Arial Black" pitchFamily="34" charset="0"/>
              </a:rPr>
              <a:t> війни, </a:t>
            </a:r>
            <a:r>
              <a:rPr lang="ru-RU" b="1" dirty="0" err="1" smtClean="0">
                <a:solidFill>
                  <a:schemeClr val="tx1"/>
                </a:solidFill>
                <a:latin typeface="Arial Black" pitchFamily="34" charset="0"/>
              </a:rPr>
              <a:t>зберегти</a:t>
            </a:r>
            <a:r>
              <a:rPr lang="ru-RU" b="1" dirty="0" smtClean="0">
                <a:solidFill>
                  <a:schemeClr val="tx1"/>
                </a:solidFill>
                <a:latin typeface="Arial Black" pitchFamily="34" charset="0"/>
              </a:rPr>
              <a:t> для </a:t>
            </a:r>
            <a:r>
              <a:rPr lang="ru-RU" b="1" dirty="0" err="1" smtClean="0">
                <a:solidFill>
                  <a:schemeClr val="tx1"/>
                </a:solidFill>
                <a:latin typeface="Arial Black" pitchFamily="34" charset="0"/>
              </a:rPr>
              <a:t>нащадків</a:t>
            </a:r>
            <a:r>
              <a:rPr lang="ru-RU" b="1" dirty="0" smtClean="0">
                <a:solidFill>
                  <a:schemeClr val="tx1"/>
                </a:solidFill>
                <a:latin typeface="Arial Black" pitchFamily="34" charset="0"/>
              </a:rPr>
              <a:t> опис </a:t>
            </a:r>
            <a:r>
              <a:rPr lang="ru-RU" b="1" dirty="0" err="1" smtClean="0">
                <a:solidFill>
                  <a:schemeClr val="tx1"/>
                </a:solidFill>
                <a:latin typeface="Arial Black" pitchFamily="34" charset="0"/>
              </a:rPr>
              <a:t>героїчних</a:t>
            </a:r>
            <a:r>
              <a:rPr lang="ru-RU" b="1" dirty="0" smtClean="0">
                <a:solidFill>
                  <a:schemeClr val="tx1"/>
                </a:solidFill>
                <a:latin typeface="Arial Black" pitchFamily="34" charset="0"/>
              </a:rPr>
              <a:t> справ українського козацтва. У творі </a:t>
            </a:r>
            <a:r>
              <a:rPr lang="ru-RU" b="1" dirty="0" err="1" smtClean="0">
                <a:solidFill>
                  <a:schemeClr val="tx1"/>
                </a:solidFill>
                <a:latin typeface="Arial Black" pitchFamily="34" charset="0"/>
              </a:rPr>
              <a:t>наводяться</a:t>
            </a:r>
            <a:r>
              <a:rPr lang="ru-RU" b="1" dirty="0" smtClean="0">
                <a:solidFill>
                  <a:schemeClr val="tx1"/>
                </a:solidFill>
                <a:latin typeface="Arial Black" pitchFamily="34" charset="0"/>
              </a:rPr>
              <a:t> тексти багатьох </a:t>
            </a:r>
            <a:r>
              <a:rPr lang="ru-RU" b="1" dirty="0" err="1" smtClean="0">
                <a:solidFill>
                  <a:schemeClr val="tx1"/>
                </a:solidFill>
                <a:latin typeface="Arial Black" pitchFamily="34" charset="0"/>
              </a:rPr>
              <a:t>державних</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актів</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гетьманських</a:t>
            </a:r>
            <a:r>
              <a:rPr lang="ru-RU" b="1" dirty="0" smtClean="0">
                <a:solidFill>
                  <a:schemeClr val="tx1"/>
                </a:solidFill>
                <a:latin typeface="Arial Black" pitchFamily="34" charset="0"/>
              </a:rPr>
              <a:t> </a:t>
            </a:r>
            <a:r>
              <a:rPr lang="ru-RU" b="1" dirty="0" err="1" smtClean="0">
                <a:solidFill>
                  <a:schemeClr val="tx1"/>
                </a:solidFill>
                <a:latin typeface="Arial Black" pitchFamily="34" charset="0"/>
              </a:rPr>
              <a:t>універсалів</a:t>
            </a:r>
            <a:r>
              <a:rPr lang="ru-RU" b="1" dirty="0" smtClean="0">
                <a:solidFill>
                  <a:schemeClr val="tx1"/>
                </a:solidFill>
                <a:latin typeface="Arial Black" pitchFamily="34" charset="0"/>
              </a:rPr>
              <a:t>, грамот, </a:t>
            </a:r>
            <a:r>
              <a:rPr lang="ru-RU" b="1" dirty="0" err="1" smtClean="0">
                <a:solidFill>
                  <a:schemeClr val="tx1"/>
                </a:solidFill>
                <a:latin typeface="Arial Black" pitchFamily="34" charset="0"/>
              </a:rPr>
              <a:t>договорів</a:t>
            </a:r>
            <a:r>
              <a:rPr lang="ru-RU" b="1" dirty="0" smtClean="0">
                <a:solidFill>
                  <a:schemeClr val="tx1"/>
                </a:solidFill>
                <a:latin typeface="Arial Black" pitchFamily="34" charset="0"/>
              </a:rPr>
              <a:t>.</a:t>
            </a:r>
            <a:endParaRPr lang="ru-RU" b="1" dirty="0">
              <a:solidFill>
                <a:schemeClr val="tx1"/>
              </a:solidFill>
              <a:latin typeface="Arial Black" pitchFamily="34" charset="0"/>
            </a:endParaRPr>
          </a:p>
        </p:txBody>
      </p:sp>
    </p:spTree>
    <p:extLst>
      <p:ext uri="{BB962C8B-B14F-4D97-AF65-F5344CB8AC3E}">
        <p14:creationId xmlns:p14="http://schemas.microsoft.com/office/powerpoint/2010/main" val="510377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32656"/>
            <a:ext cx="2736292" cy="3499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00264" y="3933056"/>
            <a:ext cx="3247600" cy="1296144"/>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ysClr val="windowText" lastClr="000000"/>
                </a:solidFill>
                <a:effectLst/>
                <a:uLnTx/>
                <a:uFillTx/>
                <a:latin typeface="Arial Black" pitchFamily="34" charset="0"/>
              </a:rPr>
              <a:t>Герб </a:t>
            </a:r>
            <a:r>
              <a:rPr kumimoji="0" lang="ru-RU" sz="1800" b="1" i="0" u="none" strike="noStrike" kern="0" cap="none" spc="0" normalizeH="0" baseline="0" noProof="0" dirty="0" err="1" smtClean="0">
                <a:ln>
                  <a:noFill/>
                </a:ln>
                <a:solidFill>
                  <a:sysClr val="windowText" lastClr="000000"/>
                </a:solidFill>
                <a:effectLst/>
                <a:uLnTx/>
                <a:uFillTx/>
                <a:latin typeface="Arial Black" pitchFamily="34" charset="0"/>
              </a:rPr>
              <a:t>Війська</a:t>
            </a:r>
            <a:r>
              <a:rPr kumimoji="0" lang="ru-RU" sz="1800" b="1" i="0" u="none" strike="noStrike" kern="0" cap="none" spc="0" normalizeH="0" baseline="0" noProof="0" dirty="0" smtClean="0">
                <a:ln>
                  <a:noFill/>
                </a:ln>
                <a:solidFill>
                  <a:sysClr val="windowText" lastClr="000000"/>
                </a:solidFill>
                <a:effectLst/>
                <a:uLnTx/>
                <a:uFillTx/>
                <a:latin typeface="Arial Black" pitchFamily="34" charset="0"/>
              </a:rPr>
              <a:t> </a:t>
            </a:r>
            <a:r>
              <a:rPr kumimoji="0" lang="ru-RU" sz="1800" b="1" i="0" u="none" strike="noStrike" kern="0" cap="none" spc="0" normalizeH="0" baseline="0" noProof="0" dirty="0" err="1" smtClean="0">
                <a:ln>
                  <a:noFill/>
                </a:ln>
                <a:solidFill>
                  <a:sysClr val="windowText" lastClr="000000"/>
                </a:solidFill>
                <a:effectLst/>
                <a:uLnTx/>
                <a:uFillTx/>
                <a:latin typeface="Arial Black" pitchFamily="34" charset="0"/>
              </a:rPr>
              <a:t>Запорозького</a:t>
            </a:r>
            <a:r>
              <a:rPr kumimoji="0" lang="ru-RU" sz="1800" b="1" i="0" u="none" strike="noStrike" kern="0" cap="none" spc="0" normalizeH="0" baseline="0" noProof="0" dirty="0" smtClean="0">
                <a:ln>
                  <a:noFill/>
                </a:ln>
                <a:solidFill>
                  <a:sysClr val="windowText" lastClr="000000"/>
                </a:solidFill>
                <a:effectLst/>
                <a:uLnTx/>
                <a:uFillTx/>
                <a:latin typeface="Arial Black" pitchFamily="34" charset="0"/>
              </a:rPr>
              <a:t> з літопису </a:t>
            </a:r>
            <a:r>
              <a:rPr kumimoji="0" lang="ru-RU" sz="1800" b="1" i="0" u="none" strike="noStrike" kern="0" cap="none" spc="0" normalizeH="0" baseline="0" noProof="0" dirty="0" err="1" smtClean="0">
                <a:ln>
                  <a:noFill/>
                </a:ln>
                <a:solidFill>
                  <a:sysClr val="windowText" lastClr="000000"/>
                </a:solidFill>
                <a:effectLst/>
                <a:uLnTx/>
                <a:uFillTx/>
                <a:latin typeface="Arial Black" pitchFamily="34" charset="0"/>
              </a:rPr>
              <a:t>Григорія</a:t>
            </a:r>
            <a:r>
              <a:rPr kumimoji="0" lang="ru-RU" sz="1800" b="1" i="0" u="none" strike="noStrike" kern="0" cap="none" spc="0" normalizeH="0" baseline="0" noProof="0" dirty="0" smtClean="0">
                <a:ln>
                  <a:noFill/>
                </a:ln>
                <a:solidFill>
                  <a:sysClr val="windowText" lastClr="000000"/>
                </a:solidFill>
                <a:effectLst/>
                <a:uLnTx/>
                <a:uFillTx/>
                <a:latin typeface="Arial Black" pitchFamily="34" charset="0"/>
              </a:rPr>
              <a:t> </a:t>
            </a:r>
            <a:r>
              <a:rPr kumimoji="0" lang="ru-RU" sz="1800" b="1" i="0" u="none" strike="noStrike" kern="0" cap="none" spc="0" normalizeH="0" baseline="0" noProof="0" dirty="0" err="1" smtClean="0">
                <a:ln>
                  <a:noFill/>
                </a:ln>
                <a:solidFill>
                  <a:sysClr val="windowText" lastClr="000000"/>
                </a:solidFill>
                <a:effectLst/>
                <a:uLnTx/>
                <a:uFillTx/>
                <a:latin typeface="Arial Black" pitchFamily="34" charset="0"/>
              </a:rPr>
              <a:t>Грабянки</a:t>
            </a:r>
            <a:endParaRPr kumimoji="0" lang="uk-UA" sz="1800" b="1" i="0" u="none" strike="noStrike" kern="0" cap="none" spc="0" normalizeH="0" baseline="0" noProof="0" dirty="0">
              <a:ln>
                <a:noFill/>
              </a:ln>
              <a:solidFill>
                <a:sysClr val="windowText" lastClr="000000"/>
              </a:solidFill>
              <a:effectLst/>
              <a:uLnTx/>
              <a:uFillTx/>
              <a:latin typeface="Arial Black" pitchFamily="34" charset="0"/>
            </a:endParaRPr>
          </a:p>
        </p:txBody>
      </p:sp>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881" t="43986" r="26933" b="31959"/>
          <a:stretch/>
        </p:blipFill>
        <p:spPr bwMode="auto">
          <a:xfrm>
            <a:off x="2771800" y="188640"/>
            <a:ext cx="6240544" cy="164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563888" y="1859340"/>
            <a:ext cx="5148064" cy="4093428"/>
          </a:xfrm>
          <a:prstGeom prst="rect">
            <a:avLst/>
          </a:prstGeom>
          <a:solidFill>
            <a:srgbClr val="00FF99"/>
          </a:solidFill>
        </p:spPr>
        <p:txBody>
          <a:bodyPr wrap="square">
            <a:spAutoFit/>
          </a:bodyPr>
          <a:lstStyle/>
          <a:p>
            <a:pPr algn="just"/>
            <a:r>
              <a:rPr lang="ru-RU" sz="2000" b="1" dirty="0" smtClean="0">
                <a:latin typeface="Arial Black" pitchFamily="34" charset="0"/>
              </a:rPr>
              <a:t>Коли </a:t>
            </a:r>
            <a:r>
              <a:rPr lang="ru-RU" sz="2000" b="1" dirty="0" err="1" smtClean="0">
                <a:latin typeface="Arial Black" pitchFamily="34" charset="0"/>
              </a:rPr>
              <a:t>читаєш</a:t>
            </a:r>
            <a:r>
              <a:rPr lang="ru-RU" sz="2000" b="1" dirty="0" smtClean="0">
                <a:latin typeface="Arial Black" pitchFamily="34" charset="0"/>
              </a:rPr>
              <a:t> </a:t>
            </a:r>
            <a:r>
              <a:rPr lang="ru-RU" sz="2000" b="1" dirty="0" err="1" smtClean="0">
                <a:latin typeface="Arial Black" pitchFamily="34" charset="0"/>
              </a:rPr>
              <a:t>літопис</a:t>
            </a:r>
            <a:r>
              <a:rPr lang="ru-RU" sz="2000" b="1" dirty="0" smtClean="0">
                <a:latin typeface="Arial Black" pitchFamily="34" charset="0"/>
              </a:rPr>
              <a:t>, він </a:t>
            </a:r>
            <a:r>
              <a:rPr lang="ru-RU" sz="2000" b="1" dirty="0" err="1" smtClean="0">
                <a:latin typeface="Arial Black" pitchFamily="34" charset="0"/>
              </a:rPr>
              <a:t>справляє</a:t>
            </a:r>
            <a:r>
              <a:rPr lang="ru-RU" sz="2000" b="1" dirty="0" smtClean="0">
                <a:latin typeface="Arial Black" pitchFamily="34" charset="0"/>
              </a:rPr>
              <a:t> враження добротно </a:t>
            </a:r>
            <a:r>
              <a:rPr lang="ru-RU" sz="2000" b="1" dirty="0" err="1" smtClean="0">
                <a:latin typeface="Arial Black" pitchFamily="34" charset="0"/>
              </a:rPr>
              <a:t>написаного</a:t>
            </a:r>
            <a:r>
              <a:rPr lang="ru-RU" sz="2000" b="1" dirty="0" smtClean="0">
                <a:latin typeface="Arial Black" pitchFamily="34" charset="0"/>
              </a:rPr>
              <a:t> </a:t>
            </a:r>
            <a:r>
              <a:rPr lang="ru-RU" sz="2000" b="1" dirty="0" err="1" smtClean="0">
                <a:latin typeface="Arial Black" pitchFamily="34" charset="0"/>
              </a:rPr>
              <a:t>історико-пригодницького</a:t>
            </a:r>
            <a:r>
              <a:rPr lang="ru-RU" sz="2000" b="1" dirty="0" smtClean="0">
                <a:latin typeface="Arial Black" pitchFamily="34" charset="0"/>
              </a:rPr>
              <a:t> роману. До 1663 р. </a:t>
            </a:r>
            <a:r>
              <a:rPr lang="ru-RU" sz="2000" b="1" dirty="0" err="1" smtClean="0">
                <a:latin typeface="Arial Black" pitchFamily="34" charset="0"/>
              </a:rPr>
              <a:t>події</a:t>
            </a:r>
            <a:r>
              <a:rPr lang="ru-RU" sz="2000" b="1" dirty="0" smtClean="0">
                <a:latin typeface="Arial Black" pitchFamily="34" charset="0"/>
              </a:rPr>
              <a:t> </a:t>
            </a:r>
            <a:r>
              <a:rPr lang="ru-RU" sz="2000" b="1" dirty="0" err="1" smtClean="0">
                <a:latin typeface="Arial Black" pitchFamily="34" charset="0"/>
              </a:rPr>
              <a:t>укладено</a:t>
            </a:r>
            <a:r>
              <a:rPr lang="ru-RU" sz="2000" b="1" dirty="0" smtClean="0">
                <a:latin typeface="Arial Black" pitchFamily="34" charset="0"/>
              </a:rPr>
              <a:t> у формі «</a:t>
            </a:r>
            <a:r>
              <a:rPr lang="ru-RU" sz="2000" b="1" dirty="0" err="1" smtClean="0">
                <a:latin typeface="Arial Black" pitchFamily="34" charset="0"/>
              </a:rPr>
              <a:t>сказань</a:t>
            </a:r>
            <a:r>
              <a:rPr lang="ru-RU" sz="2000" b="1" dirty="0" smtClean="0">
                <a:latin typeface="Arial Black" pitchFamily="34" charset="0"/>
              </a:rPr>
              <a:t>» — </a:t>
            </a:r>
            <a:r>
              <a:rPr lang="ru-RU" sz="2000" b="1" dirty="0" err="1" smtClean="0">
                <a:latin typeface="Arial Black" pitchFamily="34" charset="0"/>
              </a:rPr>
              <a:t>доволі</a:t>
            </a:r>
            <a:r>
              <a:rPr lang="ru-RU" sz="2000" b="1" dirty="0" smtClean="0">
                <a:latin typeface="Arial Black" pitchFamily="34" charset="0"/>
              </a:rPr>
              <a:t> </a:t>
            </a:r>
            <a:r>
              <a:rPr lang="ru-RU" sz="2000" b="1" dirty="0" err="1" smtClean="0">
                <a:latin typeface="Arial Black" pitchFamily="34" charset="0"/>
              </a:rPr>
              <a:t>розлогих</a:t>
            </a:r>
            <a:r>
              <a:rPr lang="ru-RU" sz="2000" b="1" dirty="0" smtClean="0">
                <a:latin typeface="Arial Black" pitchFamily="34" charset="0"/>
              </a:rPr>
              <a:t> </a:t>
            </a:r>
            <a:r>
              <a:rPr lang="ru-RU" sz="2000" b="1" dirty="0" err="1" smtClean="0">
                <a:latin typeface="Arial Black" pitchFamily="34" charset="0"/>
              </a:rPr>
              <a:t>оповідей</a:t>
            </a:r>
            <a:r>
              <a:rPr lang="ru-RU" sz="2000" b="1" dirty="0" smtClean="0">
                <a:latin typeface="Arial Black" pitchFamily="34" charset="0"/>
              </a:rPr>
              <a:t>, </a:t>
            </a:r>
          </a:p>
          <a:p>
            <a:pPr algn="just"/>
            <a:r>
              <a:rPr lang="ru-RU" sz="2000" b="1" dirty="0" smtClean="0">
                <a:latin typeface="Arial Black" pitchFamily="34" charset="0"/>
              </a:rPr>
              <a:t>які мають свою </a:t>
            </a:r>
            <a:r>
              <a:rPr lang="ru-RU" sz="2000" b="1" dirty="0" err="1" smtClean="0">
                <a:latin typeface="Arial Black" pitchFamily="34" charset="0"/>
              </a:rPr>
              <a:t>логіку</a:t>
            </a:r>
            <a:r>
              <a:rPr lang="ru-RU" sz="2000" b="1" dirty="0" smtClean="0">
                <a:latin typeface="Arial Black" pitchFamily="34" charset="0"/>
              </a:rPr>
              <a:t> </a:t>
            </a:r>
            <a:r>
              <a:rPr lang="ru-RU" sz="2000" b="1" dirty="0" err="1" smtClean="0">
                <a:latin typeface="Arial Black" pitchFamily="34" charset="0"/>
              </a:rPr>
              <a:t>розгортання</a:t>
            </a:r>
            <a:r>
              <a:rPr lang="ru-RU" sz="2000" b="1" dirty="0" smtClean="0">
                <a:latin typeface="Arial Black" pitchFamily="34" charset="0"/>
              </a:rPr>
              <a:t> подій. До кожного з них </a:t>
            </a:r>
            <a:r>
              <a:rPr lang="ru-RU" sz="2000" b="1" dirty="0" err="1" smtClean="0">
                <a:latin typeface="Arial Black" pitchFamily="34" charset="0"/>
              </a:rPr>
              <a:t>дібрано</a:t>
            </a:r>
            <a:r>
              <a:rPr lang="ru-RU" sz="2000" b="1" dirty="0" smtClean="0">
                <a:latin typeface="Arial Black" pitchFamily="34" charset="0"/>
              </a:rPr>
              <a:t> заголовок. Починаючи від 1664 р., розповідь </a:t>
            </a:r>
            <a:r>
              <a:rPr lang="ru-RU" sz="2000" b="1" dirty="0" err="1" smtClean="0">
                <a:latin typeface="Arial Black" pitchFamily="34" charset="0"/>
              </a:rPr>
              <a:t>ведеться</a:t>
            </a:r>
            <a:r>
              <a:rPr lang="ru-RU" sz="2000" b="1" dirty="0" smtClean="0">
                <a:latin typeface="Arial Black" pitchFamily="34" charset="0"/>
              </a:rPr>
              <a:t>  за роками </a:t>
            </a:r>
            <a:r>
              <a:rPr lang="ru-RU" sz="2000" b="1" dirty="0" err="1" smtClean="0">
                <a:latin typeface="Arial Black" pitchFamily="34" charset="0"/>
              </a:rPr>
              <a:t>зі</a:t>
            </a:r>
            <a:r>
              <a:rPr lang="ru-RU" sz="2000" b="1" dirty="0" smtClean="0">
                <a:latin typeface="Arial Black" pitchFamily="34" charset="0"/>
              </a:rPr>
              <a:t> значно </a:t>
            </a:r>
            <a:r>
              <a:rPr lang="ru-RU" sz="2000" b="1" dirty="0" err="1" smtClean="0">
                <a:latin typeface="Arial Black" pitchFamily="34" charset="0"/>
              </a:rPr>
              <a:t>стислішим</a:t>
            </a:r>
            <a:r>
              <a:rPr lang="ru-RU" sz="2000" b="1" dirty="0" smtClean="0">
                <a:latin typeface="Arial Black" pitchFamily="34" charset="0"/>
              </a:rPr>
              <a:t> </a:t>
            </a:r>
            <a:r>
              <a:rPr lang="ru-RU" sz="2000" b="1" dirty="0" err="1" smtClean="0">
                <a:latin typeface="Arial Black" pitchFamily="34" charset="0"/>
              </a:rPr>
              <a:t>описом</a:t>
            </a:r>
            <a:r>
              <a:rPr lang="ru-RU" sz="2000" b="1" dirty="0" smtClean="0">
                <a:latin typeface="Arial Black" pitchFamily="34" charset="0"/>
              </a:rPr>
              <a:t> подій.</a:t>
            </a:r>
            <a:endParaRPr lang="ru-RU" sz="2000" b="1" dirty="0">
              <a:latin typeface="Arial Black" pitchFamily="34" charset="0"/>
            </a:endParaRPr>
          </a:p>
        </p:txBody>
      </p:sp>
    </p:spTree>
    <p:extLst>
      <p:ext uri="{BB962C8B-B14F-4D97-AF65-F5344CB8AC3E}">
        <p14:creationId xmlns:p14="http://schemas.microsoft.com/office/powerpoint/2010/main" val="3580653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TotalTime>
  <Words>2197</Words>
  <Application>Microsoft Office PowerPoint</Application>
  <PresentationFormat>Экран (4:3)</PresentationFormat>
  <Paragraphs>88</Paragraphs>
  <Slides>26</Slides>
  <Notes>0</Notes>
  <HiddenSlides>0</HiddenSlides>
  <MMClips>0</MMClips>
  <ScaleCrop>false</ScaleCrop>
  <HeadingPairs>
    <vt:vector size="4" baseType="variant">
      <vt:variant>
        <vt:lpstr>Тема</vt:lpstr>
      </vt:variant>
      <vt:variant>
        <vt:i4>3</vt:i4>
      </vt:variant>
      <vt:variant>
        <vt:lpstr>Заголовки слайдов</vt:lpstr>
      </vt:variant>
      <vt:variant>
        <vt:i4>26</vt:i4>
      </vt:variant>
    </vt:vector>
  </HeadingPairs>
  <TitlesOfParts>
    <vt:vector size="29" baseType="lpstr">
      <vt:lpstr>Тема Office</vt:lpstr>
      <vt:lpstr>1_Тема Office</vt:lpstr>
      <vt:lpstr>2_Тема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1</cp:lastModifiedBy>
  <cp:revision>37</cp:revision>
  <dcterms:created xsi:type="dcterms:W3CDTF">2022-10-22T11:24:33Z</dcterms:created>
  <dcterms:modified xsi:type="dcterms:W3CDTF">2022-10-23T10:00:17Z</dcterms:modified>
</cp:coreProperties>
</file>