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0B811-9403-4EC9-BEA3-270203C74C23}" type="datetimeFigureOut">
              <a:rPr lang="ru-UA" smtClean="0"/>
              <a:t>05.01.2022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18C86-9FC7-4459-A4D2-ABE3D0D79EA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746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C8659-F1EA-4CA2-AF60-8A4AAD24D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118" y="1242874"/>
            <a:ext cx="9729927" cy="3932808"/>
          </a:xfrm>
        </p:spPr>
        <p:txBody>
          <a:bodyPr/>
          <a:lstStyle/>
          <a:p>
            <a:r>
              <a:rPr lang="uk-UA" sz="6600" b="1" dirty="0"/>
              <a:t>Вимірювання кутів у просторі. Ортогональне проектування</a:t>
            </a:r>
            <a:endParaRPr lang="ru-UA" sz="6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4C858F-976C-4EFB-8F0D-742F35CB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977" y="5509871"/>
            <a:ext cx="6831673" cy="1086237"/>
          </a:xfrm>
        </p:spPr>
        <p:txBody>
          <a:bodyPr/>
          <a:lstStyle/>
          <a:p>
            <a:r>
              <a:rPr lang="uk-UA" dirty="0"/>
              <a:t>урок геометрії 10 клас </a:t>
            </a:r>
          </a:p>
          <a:p>
            <a:r>
              <a:rPr lang="uk-UA" dirty="0"/>
              <a:t>Яковенко Тетяна Валентинівна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4017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стосування ортогонального проектування в технічному кресленні">
            <a:extLst>
              <a:ext uri="{FF2B5EF4-FFF2-40B4-BE49-F238E27FC236}">
                <a16:creationId xmlns:a16="http://schemas.microsoft.com/office/drawing/2014/main" id="{AE77AB8E-9ADD-4367-9D5F-72699133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3837" cy="47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ЕЛЕМЕНТИ ГРАФІЧНОЇ ГРАМОТИ. ПОНЯТТЯ ПРО ПРОЕЦІЮВАННЯ. ВИГЛЯДИ ВИРОБІВ НА  КРЕСЛЕННІ | Шкільний довідник">
            <a:extLst>
              <a:ext uri="{FF2B5EF4-FFF2-40B4-BE49-F238E27FC236}">
                <a16:creationId xmlns:a16="http://schemas.microsoft.com/office/drawing/2014/main" id="{483A29A2-E8E2-4E7A-93A8-4021BA14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83" y="2357766"/>
            <a:ext cx="8435317" cy="38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2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C0D16C-5A50-49D3-A04A-0A59D1FF9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0" y="0"/>
            <a:ext cx="11381186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3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35D392-C9A6-4AC6-934B-D7D8E4B05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" y="0"/>
            <a:ext cx="11440160" cy="37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4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F138D7-89FD-45FD-95B8-8B84F3396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355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3EC8D5-6329-4C24-9D7D-8C414B50C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5592"/>
            <a:ext cx="4904411" cy="38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11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C3C1F2-E6DA-47E0-A70C-E0C3103B6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24E0EB-C969-4E5F-9010-0B05DB680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4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F82CC-1281-4656-9C53-88D22945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520" y="0"/>
            <a:ext cx="9601200" cy="1485900"/>
          </a:xfrm>
        </p:spPr>
        <p:txBody>
          <a:bodyPr>
            <a:normAutofit/>
          </a:bodyPr>
          <a:lstStyle/>
          <a:p>
            <a:r>
              <a:rPr lang="uk-UA" sz="7200" b="1" dirty="0"/>
              <a:t>Домашнє завдання </a:t>
            </a:r>
            <a:endParaRPr lang="ru-UA" sz="7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D2ED41-F339-476A-8A39-1AF4C8416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Опрацювати параграф 10</a:t>
            </a:r>
          </a:p>
          <a:p>
            <a:r>
              <a:rPr lang="uk-UA" sz="5400" dirty="0"/>
              <a:t>Виконати № 10.3, 10.6, 10.9</a:t>
            </a:r>
            <a:endParaRPr lang="ru-UA" sz="5400" dirty="0"/>
          </a:p>
        </p:txBody>
      </p:sp>
    </p:spTree>
    <p:extLst>
      <p:ext uri="{BB962C8B-B14F-4D97-AF65-F5344CB8AC3E}">
        <p14:creationId xmlns:p14="http://schemas.microsoft.com/office/powerpoint/2010/main" val="21673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627AF2-B172-4878-BEE5-E203DC92E87A}"/>
              </a:ext>
            </a:extLst>
          </p:cNvPr>
          <p:cNvSpPr/>
          <p:nvPr/>
        </p:nvSpPr>
        <p:spPr>
          <a:xfrm>
            <a:off x="3561653" y="0"/>
            <a:ext cx="4695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Кути у просторі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0CB88-3EC3-4E96-A971-91E1ACCFB949}"/>
              </a:ext>
            </a:extLst>
          </p:cNvPr>
          <p:cNvSpPr txBox="1"/>
          <p:nvPr/>
        </p:nvSpPr>
        <p:spPr>
          <a:xfrm>
            <a:off x="932155" y="1065320"/>
            <a:ext cx="11185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Bookman Old Style" panose="02050604050505020204" pitchFamily="18" charset="0"/>
              </a:rPr>
              <a:t>Коли ми говоримо про кути у просторі, то ми маємо розрізняти, які вони існують.</a:t>
            </a:r>
            <a:endParaRPr lang="ru-UA" sz="2400" b="1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623AB-B8E7-48EA-84C7-AE93DA5F5DBF}"/>
              </a:ext>
            </a:extLst>
          </p:cNvPr>
          <p:cNvSpPr txBox="1"/>
          <p:nvPr/>
        </p:nvSpPr>
        <p:spPr>
          <a:xfrm>
            <a:off x="1570622" y="2682325"/>
            <a:ext cx="278758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Bookman Old Style" panose="02050604050505020204" pitchFamily="18" charset="0"/>
              </a:rPr>
              <a:t>Кут між прямою та площиною </a:t>
            </a:r>
            <a:endParaRPr lang="ru-UA" b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F76F2-9F83-4459-BD41-CA3CAEEFE80E}"/>
              </a:ext>
            </a:extLst>
          </p:cNvPr>
          <p:cNvSpPr txBox="1"/>
          <p:nvPr/>
        </p:nvSpPr>
        <p:spPr>
          <a:xfrm>
            <a:off x="4978920" y="2959324"/>
            <a:ext cx="309233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Bookman Old Style" panose="02050604050505020204" pitchFamily="18" charset="0"/>
              </a:rPr>
              <a:t>Кут між прямими </a:t>
            </a:r>
            <a:endParaRPr lang="ru-UA" b="1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1377D-D5EC-4FB6-8140-5AFA2BA722C7}"/>
              </a:ext>
            </a:extLst>
          </p:cNvPr>
          <p:cNvSpPr txBox="1"/>
          <p:nvPr/>
        </p:nvSpPr>
        <p:spPr>
          <a:xfrm>
            <a:off x="8337907" y="2959324"/>
            <a:ext cx="3624349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Bookman Old Style" panose="02050604050505020204" pitchFamily="18" charset="0"/>
              </a:rPr>
              <a:t>Кут між площинами</a:t>
            </a:r>
            <a:endParaRPr lang="ru-UA" b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0C6385-0C22-4BBF-84A3-7FA9FC771325}"/>
              </a:ext>
            </a:extLst>
          </p:cNvPr>
          <p:cNvSpPr txBox="1"/>
          <p:nvPr/>
        </p:nvSpPr>
        <p:spPr>
          <a:xfrm>
            <a:off x="1930894" y="4759274"/>
            <a:ext cx="2427316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Bookman Old Style" panose="02050604050505020204" pitchFamily="18" charset="0"/>
              </a:rPr>
              <a:t>Кут між паралельними прямими</a:t>
            </a:r>
            <a:endParaRPr lang="ru-UA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CBF48-BCA0-4E34-8447-F7BD99A1AA50}"/>
              </a:ext>
            </a:extLst>
          </p:cNvPr>
          <p:cNvSpPr txBox="1"/>
          <p:nvPr/>
        </p:nvSpPr>
        <p:spPr>
          <a:xfrm>
            <a:off x="5147598" y="5036273"/>
            <a:ext cx="285957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Bookman Old Style" panose="02050604050505020204" pitchFamily="18" charset="0"/>
              </a:rPr>
              <a:t>Кут між прямими, які перетинаються</a:t>
            </a:r>
            <a:endParaRPr lang="ru-UA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201B2-FBBA-464C-9FCA-0B6CEBF73DB5}"/>
              </a:ext>
            </a:extLst>
          </p:cNvPr>
          <p:cNvSpPr txBox="1"/>
          <p:nvPr/>
        </p:nvSpPr>
        <p:spPr>
          <a:xfrm>
            <a:off x="8864489" y="4759274"/>
            <a:ext cx="2560320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Bookman Old Style" panose="02050604050505020204" pitchFamily="18" charset="0"/>
              </a:rPr>
              <a:t>Кут між мимобіжними прямими</a:t>
            </a:r>
            <a:endParaRPr lang="ru-UA" dirty="0">
              <a:latin typeface="Bookman Old Style" panose="020506040505050202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3433FDE-C5D7-49FE-ADFF-9BCA0E370962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2964416" y="1896317"/>
            <a:ext cx="3560671" cy="7860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2208237-D465-4FB1-A75D-91344E7BCA3D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6525087" y="1896317"/>
            <a:ext cx="0" cy="10630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4A92119-DD71-4DA6-91C2-A75BDF569C59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6525087" y="1896317"/>
            <a:ext cx="3624995" cy="10630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B9F7411-74E1-4F9C-A96F-AAAB656EBBBE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flipH="1">
            <a:off x="3144552" y="3328656"/>
            <a:ext cx="3380535" cy="14306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E781229-AED8-44F9-B376-B1F750D5A6C9}"/>
              </a:ext>
            </a:extLst>
          </p:cNvPr>
          <p:cNvCxnSpPr>
            <a:stCxn id="8" idx="2"/>
            <a:endCxn id="11" idx="0"/>
          </p:cNvCxnSpPr>
          <p:nvPr/>
        </p:nvCxnSpPr>
        <p:spPr>
          <a:xfrm>
            <a:off x="6525087" y="3328656"/>
            <a:ext cx="52300" cy="17076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3466EF23-6A56-44C2-BB05-183DDEC7697C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6525087" y="3328656"/>
            <a:ext cx="3619562" cy="143061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F45C7E-89B9-4797-A4B8-CFCE943C264E}"/>
              </a:ext>
            </a:extLst>
          </p:cNvPr>
          <p:cNvSpPr/>
          <p:nvPr/>
        </p:nvSpPr>
        <p:spPr>
          <a:xfrm>
            <a:off x="2151553" y="0"/>
            <a:ext cx="8686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Кут між прямою і площиною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26917B-6331-4C59-934A-E5EB13D02912}"/>
                  </a:ext>
                </a:extLst>
              </p:cNvPr>
              <p:cNvSpPr txBox="1"/>
              <p:nvPr/>
            </p:nvSpPr>
            <p:spPr>
              <a:xfrm>
                <a:off x="6276114" y="996007"/>
                <a:ext cx="456236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660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6600" i="1" smtClean="0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uk-UA" sz="660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uk-UA" sz="66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uk-UA" sz="6600" dirty="0">
                  <a:latin typeface="Bookman Old Style" panose="02050604050505020204" pitchFamily="18" charset="0"/>
                </a:endParaRPr>
              </a:p>
              <a:p>
                <a:r>
                  <a:rPr lang="uk-UA" sz="6600" dirty="0">
                    <a:latin typeface="Bookman Old Style" panose="02050604050505020204" pitchFamily="18" charset="0"/>
                  </a:rPr>
                  <a:t>АВ ∩</a:t>
                </a:r>
                <a14:m>
                  <m:oMath xmlns:m="http://schemas.openxmlformats.org/officeDocument/2006/math">
                    <m:r>
                      <a:rPr lang="uk-UA" sz="6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uk-UA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uk-UA" sz="6600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26917B-6331-4C59-934A-E5EB13D02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114" y="996007"/>
                <a:ext cx="4562369" cy="2123658"/>
              </a:xfrm>
              <a:prstGeom prst="rect">
                <a:avLst/>
              </a:prstGeom>
              <a:blipFill>
                <a:blip r:embed="rId2"/>
                <a:stretch>
                  <a:fillRect l="-9225" b="-20630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CF9C406-1401-46B0-8DDD-03FBA1C32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08" y="763732"/>
            <a:ext cx="4943475" cy="42576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896B2B-B633-4ADE-AE06-80E74F02EA84}"/>
                  </a:ext>
                </a:extLst>
              </p:cNvPr>
              <p:cNvSpPr txBox="1"/>
              <p:nvPr/>
            </p:nvSpPr>
            <p:spPr>
              <a:xfrm>
                <a:off x="877796" y="4969531"/>
                <a:ext cx="11438492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2000" dirty="0">
                    <a:latin typeface="Bookman Old Style" panose="02050604050505020204" pitchFamily="18" charset="0"/>
                  </a:rPr>
                  <a:t>АВ – похила</a:t>
                </a:r>
              </a:p>
              <a:p>
                <a:r>
                  <a:rPr lang="uk-UA" sz="2000" dirty="0">
                    <a:latin typeface="Bookman Old Style" panose="02050604050505020204" pitchFamily="18" charset="0"/>
                  </a:rPr>
                  <a:t>АН – перпендикуляр проведений до площини</a:t>
                </a:r>
              </a:p>
              <a:p>
                <a:r>
                  <a:rPr lang="uk-UA" sz="2000" dirty="0">
                    <a:latin typeface="Bookman Old Style" panose="02050604050505020204" pitchFamily="18" charset="0"/>
                  </a:rPr>
                  <a:t>ВН – проекція похилої</a:t>
                </a:r>
              </a:p>
              <a:p>
                <a:r>
                  <a:rPr lang="uk-UA" sz="2000" dirty="0">
                    <a:latin typeface="Bookman Old Style" panose="02050604050505020204" pitchFamily="18" charset="0"/>
                  </a:rPr>
                  <a:t>Тоді кут між похилою та проекцією похилої, і буде кут між площиною та прямою.</a:t>
                </a:r>
              </a:p>
              <a:p>
                <a:r>
                  <a:rPr lang="uk-UA" sz="2000" dirty="0">
                    <a:latin typeface="Bookman Old Style" panose="02050604050505020204" pitchFamily="18" charset="0"/>
                  </a:rPr>
                  <a:t>Отже </a:t>
                </a:r>
                <a:r>
                  <a:rPr lang="uk-UA" sz="2000" dirty="0">
                    <a:latin typeface="Bookman Old Style" panose="02050604050505020204" pitchFamily="18" charset="0"/>
                    <a:ea typeface="Cambria Math" panose="02040503050406030204" pitchFamily="18" charset="0"/>
                  </a:rPr>
                  <a:t>∠АВН – це кут між прямою АВ та площиною </a:t>
                </a:r>
                <a14:m>
                  <m:oMath xmlns:m="http://schemas.openxmlformats.org/officeDocument/2006/math">
                    <m:r>
                      <a:rPr lang="uk-U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uk-UA" sz="2000" dirty="0">
                    <a:latin typeface="Bookman Old Style" panose="02050604050505020204" pitchFamily="18" charset="0"/>
                  </a:rPr>
                  <a:t>.</a:t>
                </a:r>
                <a:endParaRPr lang="ru-UA" sz="2000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896B2B-B633-4ADE-AE06-80E74F02E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6" y="4969531"/>
                <a:ext cx="11438492" cy="1631216"/>
              </a:xfrm>
              <a:prstGeom prst="rect">
                <a:avLst/>
              </a:prstGeom>
              <a:blipFill>
                <a:blip r:embed="rId4"/>
                <a:stretch>
                  <a:fillRect l="-586" t="-1866" b="-559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72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DA3EA4-6487-456E-AF33-4FF38926128D}"/>
              </a:ext>
            </a:extLst>
          </p:cNvPr>
          <p:cNvSpPr/>
          <p:nvPr/>
        </p:nvSpPr>
        <p:spPr>
          <a:xfrm>
            <a:off x="3253390" y="0"/>
            <a:ext cx="5347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Кут між прямими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E0A5E-3750-493B-A4C0-7DCC75F48AE3}"/>
              </a:ext>
            </a:extLst>
          </p:cNvPr>
          <p:cNvSpPr txBox="1"/>
          <p:nvPr/>
        </p:nvSpPr>
        <p:spPr>
          <a:xfrm>
            <a:off x="1488884" y="1048984"/>
            <a:ext cx="10408475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Bookman Old Style" panose="02050604050505020204" pitchFamily="18" charset="0"/>
              </a:rPr>
              <a:t>Кут між паралельними прямими</a:t>
            </a:r>
            <a:endParaRPr lang="ru-UA" sz="4000" b="1" dirty="0">
              <a:latin typeface="Bookman Old Style" panose="020506040505050202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796DD34-B047-43D2-A35C-470F1DBD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9" y="2247039"/>
            <a:ext cx="6592595" cy="331827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3817A8-9C92-4950-86E7-08075AA0E0AD}"/>
              </a:ext>
            </a:extLst>
          </p:cNvPr>
          <p:cNvSpPr txBox="1"/>
          <p:nvPr/>
        </p:nvSpPr>
        <p:spPr>
          <a:xfrm>
            <a:off x="749274" y="3715798"/>
            <a:ext cx="4086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Bookman Old Style" panose="02050604050505020204" pitchFamily="18" charset="0"/>
              </a:rPr>
              <a:t>a║b</a:t>
            </a:r>
            <a:r>
              <a:rPr lang="en-US" sz="5400" dirty="0">
                <a:latin typeface="Bookman Old Style" panose="02050604050505020204" pitchFamily="18" charset="0"/>
              </a:rPr>
              <a:t>,  </a:t>
            </a:r>
          </a:p>
          <a:p>
            <a:pPr algn="ctr"/>
            <a:r>
              <a:rPr lang="en-US" sz="5400" dirty="0">
                <a:latin typeface="Bookman Old Style" panose="02050604050505020204" pitchFamily="18" charset="0"/>
                <a:ea typeface="Cambria Math" panose="02040503050406030204" pitchFamily="18" charset="0"/>
              </a:rPr>
              <a:t>∠(</a:t>
            </a:r>
            <a:r>
              <a:rPr lang="en-US" sz="5400" dirty="0" err="1">
                <a:latin typeface="Bookman Old Style" panose="02050604050505020204" pitchFamily="18" charset="0"/>
                <a:ea typeface="Cambria Math" panose="02040503050406030204" pitchFamily="18" charset="0"/>
              </a:rPr>
              <a:t>a,b</a:t>
            </a:r>
            <a:r>
              <a:rPr lang="en-US" sz="5400" dirty="0">
                <a:latin typeface="Bookman Old Style" panose="02050604050505020204" pitchFamily="18" charset="0"/>
                <a:ea typeface="Cambria Math" panose="02040503050406030204" pitchFamily="18" charset="0"/>
              </a:rPr>
              <a:t>) = 0</a:t>
            </a:r>
            <a:r>
              <a:rPr lang="en-US" sz="5400" dirty="0">
                <a:latin typeface="Bookman Old Style" panose="02050604050505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°</a:t>
            </a:r>
            <a:endParaRPr lang="ru-UA" sz="5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8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D88BB5-CE5E-4300-9144-C5F0E9AE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27" y="1176615"/>
            <a:ext cx="3857625" cy="3305175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C94895A-B74D-4BE0-BC5E-0038AB45F6BA}"/>
              </a:ext>
            </a:extLst>
          </p:cNvPr>
          <p:cNvCxnSpPr>
            <a:cxnSpLocks/>
          </p:cNvCxnSpPr>
          <p:nvPr/>
        </p:nvCxnSpPr>
        <p:spPr>
          <a:xfrm flipH="1">
            <a:off x="3230880" y="2316480"/>
            <a:ext cx="1381760" cy="1351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5FC9F5-32D5-40B3-8596-0286A3FD72DE}"/>
              </a:ext>
            </a:extLst>
          </p:cNvPr>
          <p:cNvSpPr txBox="1"/>
          <p:nvPr/>
        </p:nvSpPr>
        <p:spPr>
          <a:xfrm>
            <a:off x="4246880" y="2085647"/>
            <a:ext cx="26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ru-UA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6E8643-9157-46D9-A70D-0E26D4C862D3}"/>
                  </a:ext>
                </a:extLst>
              </p:cNvPr>
              <p:cNvSpPr txBox="1"/>
              <p:nvPr/>
            </p:nvSpPr>
            <p:spPr>
              <a:xfrm>
                <a:off x="5059680" y="1176615"/>
                <a:ext cx="6858000" cy="529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Bookman Old Style" panose="02050604050505020204" pitchFamily="18" charset="0"/>
                  </a:rPr>
                  <a:t>AB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acc>
                  </m:oMath>
                </a14:m>
                <a:r>
                  <a:rPr lang="en-US" sz="4800" b="1" dirty="0">
                    <a:latin typeface="Bookman Old Style" panose="02050604050505020204" pitchFamily="18" charset="0"/>
                  </a:rPr>
                  <a:t> a</a:t>
                </a:r>
              </a:p>
              <a:p>
                <a:r>
                  <a:rPr lang="en-US" sz="4800" b="1" dirty="0">
                    <a:latin typeface="Bookman Old Style" panose="020506040505050202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║</m:t>
                    </m:r>
                  </m:oMath>
                </a14:m>
                <a:r>
                  <a:rPr lang="en-US" sz="4800" b="1" dirty="0">
                    <a:latin typeface="Bookman Old Style" panose="02050604050505020204" pitchFamily="18" charset="0"/>
                  </a:rPr>
                  <a:t> b</a:t>
                </a:r>
                <a:r>
                  <a:rPr lang="en-US" sz="4800" dirty="0">
                    <a:latin typeface="Bookman Old Style" panose="02050604050505020204" pitchFamily="18" charset="0"/>
                  </a:rPr>
                  <a:t>, </a:t>
                </a:r>
              </a:p>
              <a:p>
                <a:r>
                  <a:rPr lang="uk-UA" sz="4800" dirty="0">
                    <a:latin typeface="Bookman Old Style" panose="02050604050505020204" pitchFamily="18" charset="0"/>
                  </a:rPr>
                  <a:t>Тоді кут між прямою АВ та прямою а, це теж саме що і кут між прямою АВ і прямою </a:t>
                </a:r>
                <a:r>
                  <a:rPr lang="en-US" sz="4800" dirty="0">
                    <a:latin typeface="Bookman Old Style" panose="02050604050505020204" pitchFamily="18" charset="0"/>
                  </a:rPr>
                  <a:t>b.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6E8643-9157-46D9-A70D-0E26D4C86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80" y="1176615"/>
                <a:ext cx="6858000" cy="5299784"/>
              </a:xfrm>
              <a:prstGeom prst="rect">
                <a:avLst/>
              </a:prstGeom>
              <a:blipFill>
                <a:blip r:embed="rId3"/>
                <a:stretch>
                  <a:fillRect l="-4000" t="-2647" r="-4444" b="-517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D88C3E5-E1E5-4AB7-A572-81C3FC966AC2}"/>
              </a:ext>
            </a:extLst>
          </p:cNvPr>
          <p:cNvSpPr txBox="1"/>
          <p:nvPr/>
        </p:nvSpPr>
        <p:spPr>
          <a:xfrm>
            <a:off x="2036968" y="177919"/>
            <a:ext cx="8437991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Bookman Old Style" panose="02050604050505020204" pitchFamily="18" charset="0"/>
              </a:rPr>
              <a:t>Кут між мимобіжними прямими</a:t>
            </a:r>
            <a:endParaRPr lang="ru-UA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0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06D1A-6AC8-4C41-A6E2-C0D76BE320CB}"/>
              </a:ext>
            </a:extLst>
          </p:cNvPr>
          <p:cNvSpPr txBox="1"/>
          <p:nvPr/>
        </p:nvSpPr>
        <p:spPr>
          <a:xfrm>
            <a:off x="1402081" y="332371"/>
            <a:ext cx="99568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Bookman Old Style" panose="02050604050505020204" pitchFamily="18" charset="0"/>
              </a:rPr>
              <a:t>Кут між прямими, які перетинаються</a:t>
            </a:r>
            <a:endParaRPr lang="ru-UA" sz="3200" b="1" dirty="0">
              <a:latin typeface="Bookman Old Style" panose="020506040505050202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6C0BBB0-72C1-4F5D-815C-FE3FC6ADEA4F}"/>
              </a:ext>
            </a:extLst>
          </p:cNvPr>
          <p:cNvCxnSpPr>
            <a:cxnSpLocks/>
          </p:cNvCxnSpPr>
          <p:nvPr/>
        </p:nvCxnSpPr>
        <p:spPr>
          <a:xfrm flipV="1">
            <a:off x="1767840" y="1249680"/>
            <a:ext cx="5831840" cy="27127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963F06D-FFB6-46F7-B23C-7B8E88262E79}"/>
              </a:ext>
            </a:extLst>
          </p:cNvPr>
          <p:cNvCxnSpPr/>
          <p:nvPr/>
        </p:nvCxnSpPr>
        <p:spPr>
          <a:xfrm>
            <a:off x="1595120" y="2032000"/>
            <a:ext cx="6502400" cy="11785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A8E75AB-A54A-464F-BFEB-4232BC7DA52D}"/>
              </a:ext>
            </a:extLst>
          </p:cNvPr>
          <p:cNvSpPr txBox="1"/>
          <p:nvPr/>
        </p:nvSpPr>
        <p:spPr>
          <a:xfrm>
            <a:off x="1767840" y="16052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endParaRPr lang="ru-UA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94A8A-ED20-4E20-A2E5-F1E01A49465A}"/>
              </a:ext>
            </a:extLst>
          </p:cNvPr>
          <p:cNvSpPr txBox="1"/>
          <p:nvPr/>
        </p:nvSpPr>
        <p:spPr>
          <a:xfrm>
            <a:off x="1686560" y="337567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endParaRPr lang="ru-UA" sz="2800" b="1" dirty="0"/>
          </a:p>
        </p:txBody>
      </p:sp>
      <p:sp>
        <p:nvSpPr>
          <p:cNvPr id="14" name="Дуга 13">
            <a:extLst>
              <a:ext uri="{FF2B5EF4-FFF2-40B4-BE49-F238E27FC236}">
                <a16:creationId xmlns:a16="http://schemas.microsoft.com/office/drawing/2014/main" id="{AFE5D40C-A0E2-45BB-880B-9B2FCBF21413}"/>
              </a:ext>
            </a:extLst>
          </p:cNvPr>
          <p:cNvSpPr/>
          <p:nvPr/>
        </p:nvSpPr>
        <p:spPr>
          <a:xfrm>
            <a:off x="4897120" y="2306320"/>
            <a:ext cx="264160" cy="741680"/>
          </a:xfrm>
          <a:prstGeom prst="arc">
            <a:avLst>
              <a:gd name="adj1" fmla="val 17188226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259B7C-C29A-41AC-8B2B-565AD63A9D2F}"/>
                  </a:ext>
                </a:extLst>
              </p:cNvPr>
              <p:cNvSpPr txBox="1"/>
              <p:nvPr/>
            </p:nvSpPr>
            <p:spPr>
              <a:xfrm>
                <a:off x="5300330" y="2306320"/>
                <a:ext cx="291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UA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ru-UA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259B7C-C29A-41AC-8B2B-565AD63A9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330" y="2306320"/>
                <a:ext cx="291938" cy="369332"/>
              </a:xfrm>
              <a:prstGeom prst="rect">
                <a:avLst/>
              </a:prstGeom>
              <a:blipFill>
                <a:blip r:embed="rId2"/>
                <a:stretch>
                  <a:fillRect l="-25000" r="-20833" b="-2786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973F80D-2EA3-4225-99C6-551BEE7B40A6}"/>
              </a:ext>
            </a:extLst>
          </p:cNvPr>
          <p:cNvSpPr txBox="1"/>
          <p:nvPr/>
        </p:nvSpPr>
        <p:spPr>
          <a:xfrm>
            <a:off x="1026160" y="5293360"/>
            <a:ext cx="1088136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Bookman Old Style" panose="02050604050505020204" pitchFamily="18" charset="0"/>
              </a:rPr>
              <a:t>Кутом між прямими що перетинаються, називають менший із кутів, що утворився при перетині цих прямих.</a:t>
            </a:r>
            <a:endParaRPr lang="ru-UA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528C21-B3A8-4A89-A389-3BEA2537D18A}"/>
              </a:ext>
            </a:extLst>
          </p:cNvPr>
          <p:cNvSpPr/>
          <p:nvPr/>
        </p:nvSpPr>
        <p:spPr>
          <a:xfrm>
            <a:off x="3264042" y="0"/>
            <a:ext cx="6090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Кут між площинами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42EA2-D275-4B28-BB6F-5329536166B2}"/>
              </a:ext>
            </a:extLst>
          </p:cNvPr>
          <p:cNvSpPr txBox="1"/>
          <p:nvPr/>
        </p:nvSpPr>
        <p:spPr>
          <a:xfrm>
            <a:off x="6309363" y="1036320"/>
            <a:ext cx="5415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Bookman Old Style" panose="02050604050505020204" pitchFamily="18" charset="0"/>
              </a:rPr>
              <a:t>Кут між двома площинами називають </a:t>
            </a:r>
            <a:r>
              <a:rPr lang="uk-UA" sz="2800" b="1" dirty="0">
                <a:latin typeface="Bookman Old Style" panose="02050604050505020204" pitchFamily="18" charset="0"/>
              </a:rPr>
              <a:t>двогранним</a:t>
            </a:r>
            <a:r>
              <a:rPr lang="uk-UA" sz="2800" dirty="0">
                <a:latin typeface="Bookman Old Style" panose="02050604050505020204" pitchFamily="18" charset="0"/>
              </a:rPr>
              <a:t> кутом.</a:t>
            </a:r>
            <a:endParaRPr lang="ru-UA" sz="2800" dirty="0">
              <a:latin typeface="Bookman Old Style" panose="020506040505050202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CE8DACC-F2B0-4528-B122-2D0259C3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6309363" cy="37056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4D6D22-987F-4489-9455-87180FB28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124"/>
            <a:ext cx="12192000" cy="14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7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D70F0C-7F97-402A-9B6C-1C6D859EC603}"/>
              </a:ext>
            </a:extLst>
          </p:cNvPr>
          <p:cNvSpPr/>
          <p:nvPr/>
        </p:nvSpPr>
        <p:spPr>
          <a:xfrm>
            <a:off x="1701979" y="0"/>
            <a:ext cx="8610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Ортогональне проектування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CE893-0A6F-4429-B024-EC2CB0321100}"/>
              </a:ext>
            </a:extLst>
          </p:cNvPr>
          <p:cNvSpPr txBox="1"/>
          <p:nvPr/>
        </p:nvSpPr>
        <p:spPr>
          <a:xfrm>
            <a:off x="736848" y="1003177"/>
            <a:ext cx="1145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Bookman Old Style" panose="02050604050505020204" pitchFamily="18" charset="0"/>
              </a:rPr>
              <a:t>Найкращим прикладом проектування є тінь.</a:t>
            </a:r>
            <a:endParaRPr lang="ru-UA" sz="36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Моя тінь">
            <a:extLst>
              <a:ext uri="{FF2B5EF4-FFF2-40B4-BE49-F238E27FC236}">
                <a16:creationId xmlns:a16="http://schemas.microsoft.com/office/drawing/2014/main" id="{C5757FBD-A7A9-483F-BB4F-14A33774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1" y="1649508"/>
            <a:ext cx="2687076" cy="28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чему тень от дома нарисована правильно. Построение тени в перспективе |  РИСУЮ ДОМА | Яндекс Дзен">
            <a:extLst>
              <a:ext uri="{FF2B5EF4-FFF2-40B4-BE49-F238E27FC236}">
                <a16:creationId xmlns:a16="http://schemas.microsoft.com/office/drawing/2014/main" id="{3AEB51BB-3422-4AA7-955B-FE2601CA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40" y="1729355"/>
            <a:ext cx="4109120" cy="23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ень, которая живет своей жизнью » Счастливый перец">
            <a:extLst>
              <a:ext uri="{FF2B5EF4-FFF2-40B4-BE49-F238E27FC236}">
                <a16:creationId xmlns:a16="http://schemas.microsoft.com/office/drawing/2014/main" id="{8F3B449F-0932-46C2-A990-CE39398B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579" y="1551320"/>
            <a:ext cx="3226631" cy="43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Тени деревьев от солнечного света indoor">
            <a:extLst>
              <a:ext uri="{FF2B5EF4-FFF2-40B4-BE49-F238E27FC236}">
                <a16:creationId xmlns:a16="http://schemas.microsoft.com/office/drawing/2014/main" id="{EC4731A5-5484-4C98-B76A-644071C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1" y="4607511"/>
            <a:ext cx="3116412" cy="20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45B41-C5BB-44B2-A11B-66CA70E1BB2B}"/>
              </a:ext>
            </a:extLst>
          </p:cNvPr>
          <p:cNvSpPr txBox="1"/>
          <p:nvPr/>
        </p:nvSpPr>
        <p:spPr>
          <a:xfrm>
            <a:off x="4041439" y="4475255"/>
            <a:ext cx="4662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latin typeface="Bookman Old Style" panose="02050604050505020204" pitchFamily="18" charset="0"/>
              </a:rPr>
              <a:t>Тінь є прикладом </a:t>
            </a:r>
            <a:r>
              <a:rPr lang="uk-UA" sz="4000" b="1" dirty="0">
                <a:latin typeface="Bookman Old Style" panose="02050604050505020204" pitchFamily="18" charset="0"/>
              </a:rPr>
              <a:t>проекції</a:t>
            </a:r>
            <a:r>
              <a:rPr lang="uk-UA" sz="4000" dirty="0">
                <a:latin typeface="Bookman Old Style" panose="02050604050505020204" pitchFamily="18" charset="0"/>
              </a:rPr>
              <a:t> тіла на площину.</a:t>
            </a:r>
            <a:endParaRPr lang="ru-UA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1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5A8F53-1328-4270-BDAF-7A3AEE5D0704}"/>
              </a:ext>
            </a:extLst>
          </p:cNvPr>
          <p:cNvSpPr/>
          <p:nvPr/>
        </p:nvSpPr>
        <p:spPr>
          <a:xfrm>
            <a:off x="3517988" y="0"/>
            <a:ext cx="4392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Проектування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9F33DE-47F9-4B2C-9DD9-30E42F32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6" y="923329"/>
            <a:ext cx="11471364" cy="22815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C14534-69AB-4CA8-9E8E-D02418FC8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88" y="3204837"/>
            <a:ext cx="4578447" cy="36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989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188</TotalTime>
  <Words>234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Cambria Math</vt:lpstr>
      <vt:lpstr>Franklin Gothic Book</vt:lpstr>
      <vt:lpstr>Уголки</vt:lpstr>
      <vt:lpstr>Вимірювання кутів у просторі. Ортогональне проектування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Вимірювання кутів у просторі. Ортогональне проектування</dc:title>
  <dc:creator>Татяна Пользователь</dc:creator>
  <cp:lastModifiedBy>Татяна Пользователь</cp:lastModifiedBy>
  <cp:revision>1</cp:revision>
  <dcterms:created xsi:type="dcterms:W3CDTF">2022-01-05T05:08:22Z</dcterms:created>
  <dcterms:modified xsi:type="dcterms:W3CDTF">2022-01-05T08:16:45Z</dcterms:modified>
</cp:coreProperties>
</file>