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371" r:id="rId3"/>
    <p:sldId id="376" r:id="rId4"/>
    <p:sldId id="378" r:id="rId5"/>
    <p:sldId id="379" r:id="rId6"/>
    <p:sldId id="377" r:id="rId7"/>
    <p:sldId id="380" r:id="rId8"/>
    <p:sldId id="337" r:id="rId9"/>
    <p:sldId id="381" r:id="rId10"/>
    <p:sldId id="335" r:id="rId11"/>
    <p:sldId id="33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a:srgbClr val="000066"/>
    <a:srgbClr val="003300"/>
    <a:srgbClr val="0000FF"/>
    <a:srgbClr val="660066"/>
    <a:srgbClr val="CC0099"/>
    <a:srgbClr val="006600"/>
    <a:srgbClr val="FFFF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7913" autoAdjust="0"/>
  </p:normalViewPr>
  <p:slideViewPr>
    <p:cSldViewPr>
      <p:cViewPr>
        <p:scale>
          <a:sx n="100" d="100"/>
          <a:sy n="100" d="100"/>
        </p:scale>
        <p:origin x="-510" y="4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CA084-E035-4B6F-B373-EC8A19E6C0EF}" type="datetimeFigureOut">
              <a:rPr lang="ru-RU" smtClean="0"/>
              <a:t>20.10.2023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309FD-E530-4587-9606-29CE8ADAE33F}" type="slidenum">
              <a:rPr lang="ru-RU" smtClean="0"/>
              <a:t>‹#›</a:t>
            </a:fld>
            <a:endParaRPr lang="ru-RU"/>
          </a:p>
        </p:txBody>
      </p:sp>
    </p:spTree>
    <p:extLst>
      <p:ext uri="{BB962C8B-B14F-4D97-AF65-F5344CB8AC3E}">
        <p14:creationId xmlns:p14="http://schemas.microsoft.com/office/powerpoint/2010/main" val="212811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DC93FE9D-78C3-4330-B82A-DDA8F45EE015}" type="slidenum">
              <a:rPr lang="ru-RU" smtClean="0"/>
              <a:pPr>
                <a:defRPr/>
              </a:pPr>
              <a:t>8</a:t>
            </a:fld>
            <a:endParaRPr lang="ru-RU"/>
          </a:p>
        </p:txBody>
      </p:sp>
    </p:spTree>
    <p:extLst>
      <p:ext uri="{BB962C8B-B14F-4D97-AF65-F5344CB8AC3E}">
        <p14:creationId xmlns:p14="http://schemas.microsoft.com/office/powerpoint/2010/main" val="135693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DC93FE9D-78C3-4330-B82A-DDA8F45EE015}" type="slidenum">
              <a:rPr lang="ru-RU" smtClean="0"/>
              <a:pPr>
                <a:defRPr/>
              </a:pPr>
              <a:t>9</a:t>
            </a:fld>
            <a:endParaRPr lang="ru-RU"/>
          </a:p>
        </p:txBody>
      </p:sp>
    </p:spTree>
    <p:extLst>
      <p:ext uri="{BB962C8B-B14F-4D97-AF65-F5344CB8AC3E}">
        <p14:creationId xmlns:p14="http://schemas.microsoft.com/office/powerpoint/2010/main" val="135693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EB9C770-33C3-42A4-8C0C-A2EC58ADE47A}" type="datetimeFigureOut">
              <a:rPr lang="uk-UA"/>
              <a:pPr>
                <a:defRPr/>
              </a:pPr>
              <a:t>20.10.2023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2F667C49-1FF6-4D78-AE2E-6B6F5CD02ADB}" type="slidenum">
              <a:rPr lang="uk-UA"/>
              <a:pPr>
                <a:defRPr/>
              </a:pPr>
              <a:t>‹#›</a:t>
            </a:fld>
            <a:endParaRPr lang="uk-UA"/>
          </a:p>
        </p:txBody>
      </p:sp>
    </p:spTree>
    <p:extLst>
      <p:ext uri="{BB962C8B-B14F-4D97-AF65-F5344CB8AC3E}">
        <p14:creationId xmlns:p14="http://schemas.microsoft.com/office/powerpoint/2010/main" val="4278007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1CA6F5F-1C3F-452D-8062-A7C3D363103E}" type="datetimeFigureOut">
              <a:rPr lang="uk-UA"/>
              <a:pPr>
                <a:defRPr/>
              </a:pPr>
              <a:t>20.10.2023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2047985-6DD2-4CA4-8186-EF6129AD880B}" type="slidenum">
              <a:rPr lang="uk-UA"/>
              <a:pPr>
                <a:defRPr/>
              </a:pPr>
              <a:t>‹#›</a:t>
            </a:fld>
            <a:endParaRPr lang="uk-UA"/>
          </a:p>
        </p:txBody>
      </p:sp>
    </p:spTree>
    <p:extLst>
      <p:ext uri="{BB962C8B-B14F-4D97-AF65-F5344CB8AC3E}">
        <p14:creationId xmlns:p14="http://schemas.microsoft.com/office/powerpoint/2010/main" val="3445479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5F9AAE1C-DA70-4642-B9E2-978F69423C85}" type="datetimeFigureOut">
              <a:rPr lang="uk-UA"/>
              <a:pPr>
                <a:defRPr/>
              </a:pPr>
              <a:t>20.10.2023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6177F57-5FE1-4C29-8C6C-1FF27C549761}" type="slidenum">
              <a:rPr lang="uk-UA"/>
              <a:pPr>
                <a:defRPr/>
              </a:pPr>
              <a:t>‹#›</a:t>
            </a:fld>
            <a:endParaRPr lang="uk-UA"/>
          </a:p>
        </p:txBody>
      </p:sp>
    </p:spTree>
    <p:extLst>
      <p:ext uri="{BB962C8B-B14F-4D97-AF65-F5344CB8AC3E}">
        <p14:creationId xmlns:p14="http://schemas.microsoft.com/office/powerpoint/2010/main" val="3449841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7" name="图片 6" descr="bgx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98872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0A340D7B-2457-4103-92B1-CA159D07C035}" type="datetimeFigureOut">
              <a:rPr lang="uk-UA"/>
              <a:pPr>
                <a:defRPr/>
              </a:pPr>
              <a:t>20.10.2023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0E2906C-A2EC-4243-8D45-D8F719AF8667}" type="slidenum">
              <a:rPr lang="uk-UA"/>
              <a:pPr>
                <a:defRPr/>
              </a:pPr>
              <a:t>‹#›</a:t>
            </a:fld>
            <a:endParaRPr lang="uk-UA"/>
          </a:p>
        </p:txBody>
      </p:sp>
    </p:spTree>
    <p:extLst>
      <p:ext uri="{BB962C8B-B14F-4D97-AF65-F5344CB8AC3E}">
        <p14:creationId xmlns:p14="http://schemas.microsoft.com/office/powerpoint/2010/main" val="3150694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344D11B-99F4-44AB-8AB7-8AF15FCA2274}" type="datetimeFigureOut">
              <a:rPr lang="uk-UA"/>
              <a:pPr>
                <a:defRPr/>
              </a:pPr>
              <a:t>20.10.2023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ED4E059B-F546-44DB-B856-06F71C47A571}" type="slidenum">
              <a:rPr lang="uk-UA"/>
              <a:pPr>
                <a:defRPr/>
              </a:pPr>
              <a:t>‹#›</a:t>
            </a:fld>
            <a:endParaRPr lang="uk-UA"/>
          </a:p>
        </p:txBody>
      </p:sp>
    </p:spTree>
    <p:extLst>
      <p:ext uri="{BB962C8B-B14F-4D97-AF65-F5344CB8AC3E}">
        <p14:creationId xmlns:p14="http://schemas.microsoft.com/office/powerpoint/2010/main" val="2587315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DC5395ED-F266-4355-894D-A9D3B0CD189D}" type="datetimeFigureOut">
              <a:rPr lang="uk-UA"/>
              <a:pPr>
                <a:defRPr/>
              </a:pPr>
              <a:t>20.10.2023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C5DB470A-DF66-463C-994E-28CE2A662AF5}" type="slidenum">
              <a:rPr lang="uk-UA"/>
              <a:pPr>
                <a:defRPr/>
              </a:pPr>
              <a:t>‹#›</a:t>
            </a:fld>
            <a:endParaRPr lang="uk-UA"/>
          </a:p>
        </p:txBody>
      </p:sp>
    </p:spTree>
    <p:extLst>
      <p:ext uri="{BB962C8B-B14F-4D97-AF65-F5344CB8AC3E}">
        <p14:creationId xmlns:p14="http://schemas.microsoft.com/office/powerpoint/2010/main" val="1603280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1E25C9DB-AC08-40A0-90ED-46F1D3D538B2}" type="datetimeFigureOut">
              <a:rPr lang="uk-UA"/>
              <a:pPr>
                <a:defRPr/>
              </a:pPr>
              <a:t>20.10.2023</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9FBC4500-D638-4E6C-9BCF-83F4EAF40E83}" type="slidenum">
              <a:rPr lang="uk-UA"/>
              <a:pPr>
                <a:defRPr/>
              </a:pPr>
              <a:t>‹#›</a:t>
            </a:fld>
            <a:endParaRPr lang="uk-UA"/>
          </a:p>
        </p:txBody>
      </p:sp>
    </p:spTree>
    <p:extLst>
      <p:ext uri="{BB962C8B-B14F-4D97-AF65-F5344CB8AC3E}">
        <p14:creationId xmlns:p14="http://schemas.microsoft.com/office/powerpoint/2010/main" val="3806861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E7B186C7-C533-4355-AF4E-8EA36CA2B008}" type="datetimeFigureOut">
              <a:rPr lang="uk-UA"/>
              <a:pPr>
                <a:defRPr/>
              </a:pPr>
              <a:t>20.10.2023</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DA40D904-3143-4600-90FE-B0F4B8B0B40E}" type="slidenum">
              <a:rPr lang="uk-UA"/>
              <a:pPr>
                <a:defRPr/>
              </a:pPr>
              <a:t>‹#›</a:t>
            </a:fld>
            <a:endParaRPr lang="uk-UA"/>
          </a:p>
        </p:txBody>
      </p:sp>
    </p:spTree>
    <p:extLst>
      <p:ext uri="{BB962C8B-B14F-4D97-AF65-F5344CB8AC3E}">
        <p14:creationId xmlns:p14="http://schemas.microsoft.com/office/powerpoint/2010/main" val="2761253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A3D1B2A-20CE-41D6-8EAD-9D891F0B479A}" type="datetimeFigureOut">
              <a:rPr lang="uk-UA"/>
              <a:pPr>
                <a:defRPr/>
              </a:pPr>
              <a:t>20.10.2023</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992F07FF-0151-4906-A68E-79D33F286E99}" type="slidenum">
              <a:rPr lang="uk-UA"/>
              <a:pPr>
                <a:defRPr/>
              </a:pPr>
              <a:t>‹#›</a:t>
            </a:fld>
            <a:endParaRPr lang="uk-UA"/>
          </a:p>
        </p:txBody>
      </p:sp>
    </p:spTree>
    <p:extLst>
      <p:ext uri="{BB962C8B-B14F-4D97-AF65-F5344CB8AC3E}">
        <p14:creationId xmlns:p14="http://schemas.microsoft.com/office/powerpoint/2010/main" val="2244269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23CA36-1A9A-4235-9B52-14AF2E47AE77}" type="datetimeFigureOut">
              <a:rPr lang="uk-UA"/>
              <a:pPr>
                <a:defRPr/>
              </a:pPr>
              <a:t>20.10.2023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C857DFBE-C473-42D0-9648-44D3F825986B}" type="slidenum">
              <a:rPr lang="uk-UA"/>
              <a:pPr>
                <a:defRPr/>
              </a:pPr>
              <a:t>‹#›</a:t>
            </a:fld>
            <a:endParaRPr lang="uk-UA"/>
          </a:p>
        </p:txBody>
      </p:sp>
    </p:spTree>
    <p:extLst>
      <p:ext uri="{BB962C8B-B14F-4D97-AF65-F5344CB8AC3E}">
        <p14:creationId xmlns:p14="http://schemas.microsoft.com/office/powerpoint/2010/main" val="92946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19765D-1763-425A-AACC-FEDCDF83FF4D}" type="datetimeFigureOut">
              <a:rPr lang="uk-UA"/>
              <a:pPr>
                <a:defRPr/>
              </a:pPr>
              <a:t>20.10.2023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4EA97C4E-2F8A-40A4-9095-23225DB0FD41}" type="slidenum">
              <a:rPr lang="uk-UA"/>
              <a:pPr>
                <a:defRPr/>
              </a:pPr>
              <a:t>‹#›</a:t>
            </a:fld>
            <a:endParaRPr lang="uk-UA"/>
          </a:p>
        </p:txBody>
      </p:sp>
    </p:spTree>
    <p:extLst>
      <p:ext uri="{BB962C8B-B14F-4D97-AF65-F5344CB8AC3E}">
        <p14:creationId xmlns:p14="http://schemas.microsoft.com/office/powerpoint/2010/main" val="333072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090F3C-F973-4B49-9DEE-B9E4546D2462}" type="datetimeFigureOut">
              <a:rPr lang="uk-UA"/>
              <a:pPr>
                <a:defRPr/>
              </a:pPr>
              <a:t>20.10.2023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936DA7-E5C7-4342-92E8-7820567F4A38}"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9.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030784" y="188640"/>
            <a:ext cx="8005712" cy="2304256"/>
          </a:xfrm>
          <a:prstGeom prst="snip2DiagRect">
            <a:avLst/>
          </a:prstGeom>
          <a:gradFill flip="none" rotWithShape="1">
            <a:gsLst>
              <a:gs pos="0">
                <a:srgbClr val="CCFF66">
                  <a:shade val="30000"/>
                  <a:satMod val="115000"/>
                </a:srgbClr>
              </a:gs>
              <a:gs pos="23000">
                <a:srgbClr val="CCFF66">
                  <a:shade val="67500"/>
                  <a:satMod val="115000"/>
                  <a:lumMod val="23000"/>
                  <a:lumOff val="77000"/>
                </a:srgbClr>
              </a:gs>
              <a:gs pos="100000">
                <a:srgbClr val="CCFF66">
                  <a:shade val="100000"/>
                  <a:satMod val="115000"/>
                </a:srgbClr>
              </a:gs>
            </a:gsLst>
            <a:path path="circle">
              <a:fillToRect l="100000" t="100000"/>
            </a:path>
            <a:tileRect r="-100000" b="-100000"/>
          </a:gradFill>
          <a:ln>
            <a:solidFill>
              <a:schemeClr val="accent3">
                <a:lumMod val="60000"/>
                <a:lumOff val="40000"/>
              </a:schemeClr>
            </a:solidFill>
          </a:ln>
          <a:effectLst>
            <a:outerShdw blurRad="76200" dir="13500000" sy="23000" kx="1200000" algn="br" rotWithShape="0">
              <a:prstClr val="black">
                <a:alpha val="20000"/>
              </a:prstClr>
            </a:outerShdw>
            <a:reflection blurRad="6350" stA="50000" endA="300" endPos="90000" dir="5400000" sy="-100000" algn="bl" rotWithShape="0"/>
          </a:effectLst>
          <a:scene3d>
            <a:camera prst="orthographicFront"/>
            <a:lightRig rig="soft" dir="tl">
              <a:rot lat="0" lon="0" rev="0"/>
            </a:lightRig>
          </a:scene3d>
          <a:sp3d>
            <a:bevelT w="139700" h="139700" prst="divot"/>
          </a:sp3d>
        </p:spPr>
        <p:style>
          <a:lnRef idx="1">
            <a:schemeClr val="accent1"/>
          </a:lnRef>
          <a:fillRef idx="2">
            <a:schemeClr val="accent1"/>
          </a:fillRef>
          <a:effectRef idx="1">
            <a:schemeClr val="accent1"/>
          </a:effectRef>
          <a:fontRef idx="minor">
            <a:schemeClr val="dk1"/>
          </a:fontRef>
        </p:style>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uk-UA"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051"/>
            <a:ext cx="1030783" cy="120748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www.profi-forex.org/system/news/A01-13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01" y="3749472"/>
            <a:ext cx="2696964" cy="202272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Результат пошуку зображень за запитом &quot;кодування інформації&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888241"/>
            <a:ext cx="2592288" cy="174518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565" y="2640686"/>
            <a:ext cx="3158643" cy="4116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3220" y="371272"/>
            <a:ext cx="7639260"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6000" b="1" dirty="0">
                <a:ln w="11430"/>
                <a:solidFill>
                  <a:srgbClr val="800000"/>
                </a:solidFill>
                <a:effectLst>
                  <a:outerShdw blurRad="80000" dist="40000" dir="5040000" algn="tl">
                    <a:srgbClr val="000000">
                      <a:alpha val="30000"/>
                    </a:srgbClr>
                  </a:outerShdw>
                </a:effectLst>
              </a:rPr>
              <a:t>Основи статистичного аналізу </a:t>
            </a:r>
            <a:r>
              <a:rPr lang="uk-UA" sz="6000" b="1" dirty="0" smtClean="0">
                <a:ln w="11430"/>
                <a:solidFill>
                  <a:srgbClr val="800000"/>
                </a:solidFill>
                <a:effectLst>
                  <a:outerShdw blurRad="80000" dist="40000" dir="5040000" algn="tl">
                    <a:srgbClr val="000000">
                      <a:alpha val="30000"/>
                    </a:srgbClr>
                  </a:outerShdw>
                </a:effectLst>
              </a:rPr>
              <a:t>даних</a:t>
            </a:r>
            <a:endParaRPr lang="uk-UA" sz="6000" b="1" dirty="0">
              <a:ln w="11430"/>
              <a:solidFill>
                <a:srgbClr val="800000"/>
              </a:soli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body" idx="4294967295"/>
          </p:nvPr>
        </p:nvSpPr>
        <p:spPr>
          <a:xfrm>
            <a:off x="1187624" y="136540"/>
            <a:ext cx="7632848" cy="5470525"/>
          </a:xfrm>
          <a:prstGeom prst="snip2SameRect">
            <a:avLst/>
          </a:prstGeom>
          <a:solidFill>
            <a:schemeClr val="bg1"/>
          </a:solidFill>
          <a:effectLst>
            <a:glow rad="127000">
              <a:schemeClr val="accent1">
                <a:alpha val="17000"/>
              </a:schemeClr>
            </a:glow>
            <a:reflection blurRad="6350" stA="52000" endA="300" endPos="35000" dir="5400000" sy="-100000" algn="bl" rotWithShape="0"/>
            <a:softEdge rad="635000"/>
          </a:effectLst>
          <a:scene3d>
            <a:camera prst="perspectiveRelaxed"/>
            <a:lightRig rig="threePt" dir="t"/>
          </a:scene3d>
          <a:sp3d>
            <a:bevelT w="101600" prst="riblet"/>
          </a:sp3d>
        </p:spPr>
        <p:txBody>
          <a:bodyPr anchor="b">
            <a:noAutofit/>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spcBef>
                <a:spcPts val="0"/>
              </a:spcBef>
            </a:pPr>
            <a:endParaRPr lang="uk-UA" sz="8800" b="1" dirty="0" smtClean="0">
              <a:solidFill>
                <a:srgbClr val="FF0000"/>
              </a:solidFill>
              <a:latin typeface="Calibri" pitchFamily="34" charset="0"/>
              <a:cs typeface="Calibri" pitchFamily="34" charset="0"/>
            </a:endParaRPr>
          </a:p>
          <a:p>
            <a:pPr algn="ctr">
              <a:spcBef>
                <a:spcPts val="0"/>
              </a:spcBef>
            </a:pPr>
            <a:endParaRPr lang="uk-UA" sz="8800" b="1" dirty="0">
              <a:solidFill>
                <a:srgbClr val="FF0000"/>
              </a:solidFill>
              <a:latin typeface="Calibri" pitchFamily="34" charset="0"/>
              <a:cs typeface="Calibri" pitchFamily="34" charset="0"/>
            </a:endParaRPr>
          </a:p>
          <a:p>
            <a:pPr algn="ctr">
              <a:spcBef>
                <a:spcPts val="0"/>
              </a:spcBef>
            </a:pPr>
            <a:r>
              <a:rPr lang="uk-UA" sz="8800" b="1" dirty="0" smtClean="0">
                <a:solidFill>
                  <a:srgbClr val="FF0000"/>
                </a:solidFill>
                <a:latin typeface="Calibri" pitchFamily="34" charset="0"/>
                <a:cs typeface="Calibri" pitchFamily="34" charset="0"/>
              </a:rPr>
              <a:t>Р</a:t>
            </a:r>
            <a:r>
              <a:rPr lang="uk-UA" sz="9600" b="1" dirty="0" smtClean="0">
                <a:solidFill>
                  <a:srgbClr val="FFC000"/>
                </a:solidFill>
                <a:latin typeface="Calibri" pitchFamily="34" charset="0"/>
                <a:cs typeface="Calibri" pitchFamily="34" charset="0"/>
              </a:rPr>
              <a:t>о</a:t>
            </a:r>
            <a:r>
              <a:rPr lang="uk-UA" sz="8000" b="1" dirty="0" smtClean="0">
                <a:solidFill>
                  <a:srgbClr val="002060"/>
                </a:solidFill>
                <a:latin typeface="Calibri" pitchFamily="34" charset="0"/>
                <a:cs typeface="Calibri" pitchFamily="34" charset="0"/>
              </a:rPr>
              <a:t>з</a:t>
            </a:r>
            <a:r>
              <a:rPr lang="uk-UA" sz="11500" b="1" dirty="0" smtClean="0">
                <a:solidFill>
                  <a:srgbClr val="660066"/>
                </a:solidFill>
                <a:latin typeface="Calibri" pitchFamily="34" charset="0"/>
                <a:cs typeface="Calibri" pitchFamily="34" charset="0"/>
              </a:rPr>
              <a:t>г</a:t>
            </a:r>
            <a:r>
              <a:rPr lang="uk-UA" sz="9600" b="1" dirty="0" smtClean="0">
                <a:solidFill>
                  <a:srgbClr val="0070C0"/>
                </a:solidFill>
                <a:latin typeface="Calibri" pitchFamily="34" charset="0"/>
                <a:cs typeface="Calibri" pitchFamily="34" charset="0"/>
              </a:rPr>
              <a:t>а</a:t>
            </a:r>
            <a:r>
              <a:rPr lang="uk-UA" sz="8800" b="1" dirty="0" smtClean="0">
                <a:solidFill>
                  <a:srgbClr val="92D050"/>
                </a:solidFill>
                <a:latin typeface="Calibri" pitchFamily="34" charset="0"/>
                <a:cs typeface="Calibri" pitchFamily="34" charset="0"/>
              </a:rPr>
              <a:t>д</a:t>
            </a:r>
            <a:r>
              <a:rPr lang="uk-UA" sz="11500" b="1" dirty="0" smtClean="0">
                <a:solidFill>
                  <a:srgbClr val="006666"/>
                </a:solidFill>
                <a:latin typeface="Calibri" pitchFamily="34" charset="0"/>
                <a:cs typeface="Calibri" pitchFamily="34" charset="0"/>
              </a:rPr>
              <a:t>а</a:t>
            </a:r>
            <a:r>
              <a:rPr lang="uk-UA" sz="8000" b="1" dirty="0" smtClean="0">
                <a:solidFill>
                  <a:srgbClr val="002060"/>
                </a:solidFill>
                <a:latin typeface="Calibri" pitchFamily="34" charset="0"/>
                <a:cs typeface="Calibri" pitchFamily="34" charset="0"/>
              </a:rPr>
              <a:t>й</a:t>
            </a:r>
            <a:br>
              <a:rPr lang="uk-UA" sz="8000" b="1" dirty="0" smtClean="0">
                <a:solidFill>
                  <a:srgbClr val="002060"/>
                </a:solidFill>
                <a:latin typeface="Calibri" pitchFamily="34" charset="0"/>
                <a:cs typeface="Calibri" pitchFamily="34" charset="0"/>
              </a:rPr>
            </a:br>
            <a:r>
              <a:rPr lang="uk-UA" sz="8000" b="1" dirty="0" err="1" smtClean="0">
                <a:solidFill>
                  <a:srgbClr val="002060"/>
                </a:solidFill>
                <a:latin typeface="Calibri" pitchFamily="34" charset="0"/>
                <a:cs typeface="Calibri" pitchFamily="34" charset="0"/>
              </a:rPr>
              <a:t>А</a:t>
            </a:r>
            <a:r>
              <a:rPr lang="uk-UA" sz="8800" b="1" dirty="0" err="1" smtClean="0">
                <a:solidFill>
                  <a:schemeClr val="bg1">
                    <a:lumMod val="10000"/>
                  </a:schemeClr>
                </a:solidFill>
                <a:latin typeface="Calibri" pitchFamily="34" charset="0"/>
                <a:cs typeface="Calibri" pitchFamily="34" charset="0"/>
              </a:rPr>
              <a:t>н</a:t>
            </a:r>
            <a:r>
              <a:rPr lang="uk-UA" sz="19900" b="1" dirty="0" err="1" smtClean="0">
                <a:solidFill>
                  <a:srgbClr val="FFFF00"/>
                </a:solidFill>
                <a:latin typeface="Calibri" pitchFamily="34" charset="0"/>
                <a:cs typeface="Calibri" pitchFamily="34" charset="0"/>
              </a:rPr>
              <a:t>а</a:t>
            </a:r>
            <a:r>
              <a:rPr lang="uk-UA" sz="13800" b="1" dirty="0" err="1" smtClean="0">
                <a:solidFill>
                  <a:srgbClr val="FF0000"/>
                </a:solidFill>
                <a:latin typeface="Calibri" pitchFamily="34" charset="0"/>
                <a:cs typeface="Calibri" pitchFamily="34" charset="0"/>
              </a:rPr>
              <a:t>Г</a:t>
            </a:r>
            <a:r>
              <a:rPr lang="uk-UA" sz="11500" b="1" dirty="0" err="1" smtClean="0">
                <a:solidFill>
                  <a:schemeClr val="accent1">
                    <a:lumMod val="50000"/>
                  </a:schemeClr>
                </a:solidFill>
                <a:latin typeface="Calibri" pitchFamily="34" charset="0"/>
                <a:cs typeface="Calibri" pitchFamily="34" charset="0"/>
              </a:rPr>
              <a:t>Р</a:t>
            </a:r>
            <a:r>
              <a:rPr lang="uk-UA" sz="9600" b="1" dirty="0" err="1" smtClean="0">
                <a:solidFill>
                  <a:srgbClr val="003300"/>
                </a:solidFill>
                <a:latin typeface="Calibri" pitchFamily="34" charset="0"/>
                <a:cs typeface="Calibri" pitchFamily="34" charset="0"/>
              </a:rPr>
              <a:t>а</a:t>
            </a:r>
            <a:r>
              <a:rPr lang="uk-UA" sz="9600" b="1" dirty="0" err="1" smtClean="0">
                <a:solidFill>
                  <a:srgbClr val="FFC000"/>
                </a:solidFill>
                <a:latin typeface="Calibri" pitchFamily="34" charset="0"/>
                <a:cs typeface="Calibri" pitchFamily="34" charset="0"/>
              </a:rPr>
              <a:t>м</a:t>
            </a:r>
            <a:r>
              <a:rPr lang="uk-UA" sz="8000" b="1" dirty="0" err="1" smtClean="0">
                <a:solidFill>
                  <a:srgbClr val="002060"/>
                </a:solidFill>
                <a:latin typeface="Calibri" pitchFamily="34" charset="0"/>
                <a:cs typeface="Calibri" pitchFamily="34" charset="0"/>
              </a:rPr>
              <a:t>У</a:t>
            </a:r>
            <a:endParaRPr lang="uk-UA" sz="8000" b="1" dirty="0" smtClean="0">
              <a:solidFill>
                <a:srgbClr val="002060"/>
              </a:solidFill>
              <a:latin typeface="Calibri" pitchFamily="34" charset="0"/>
              <a:cs typeface="Calibri" pitchFamily="34" charset="0"/>
            </a:endParaRPr>
          </a:p>
        </p:txBody>
      </p:sp>
      <p:sp>
        <p:nvSpPr>
          <p:cNvPr id="2" name="Нижний колонтитул 1"/>
          <p:cNvSpPr>
            <a:spLocks noGrp="1"/>
          </p:cNvSpPr>
          <p:nvPr>
            <p:ph type="ftr" sz="quarter" idx="4294967295"/>
          </p:nvPr>
        </p:nvSpPr>
        <p:spPr>
          <a:xfrm>
            <a:off x="3275856" y="6093297"/>
            <a:ext cx="2895600" cy="365125"/>
          </a:xfrm>
        </p:spPr>
        <p:txBody>
          <a:bodyPr/>
          <a:lstStyle/>
          <a:p>
            <a:pPr>
              <a:defRPr/>
            </a:pPr>
            <a:r>
              <a:rPr lang="uk-UA" dirty="0" smtClean="0">
                <a:solidFill>
                  <a:schemeClr val="tx2">
                    <a:lumMod val="25000"/>
                    <a:lumOff val="75000"/>
                  </a:schemeClr>
                </a:solidFill>
              </a:rPr>
              <a:t>Чашук О.Ф., вчитель інформатики ЗОШ№23, Луцьк</a:t>
            </a:r>
            <a:endParaRPr lang="uk-UA" dirty="0">
              <a:solidFill>
                <a:schemeClr val="tx2">
                  <a:lumMod val="25000"/>
                  <a:lumOff val="75000"/>
                </a:schemeClr>
              </a:solidFill>
            </a:endParaRPr>
          </a:p>
        </p:txBody>
      </p:sp>
      <p:pic>
        <p:nvPicPr>
          <p:cNvPr id="3074" name="Picture 2" descr="http://yak-prosto.com/images/3/d/yak-vidaliti-vsi-povidomlennya-z-poshtovoyi-skrin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18" y="3210805"/>
            <a:ext cx="3052918" cy="1679105"/>
          </a:xfrm>
          <a:prstGeom prst="rect">
            <a:avLst/>
          </a:prstGeom>
          <a:noFill/>
          <a:effectLst>
            <a:glow rad="127000">
              <a:schemeClr val="accent1">
                <a:alpha val="9000"/>
              </a:schemeClr>
            </a:glow>
            <a:softEdge rad="635000"/>
          </a:effectLst>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63163">
            <a:off x="1688169" y="2771257"/>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827" y="2743616"/>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7535" y="332656"/>
            <a:ext cx="1933834" cy="15049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s://2.bp.blogspot.com/-QBVuOPoA3v4/V72Zrj9nHyI/AAAAAAAAA5U/EeuH74Zivh4XIGiyiJwPiAsuLQ7sG-o8wCLcB/s1600/Obgovoruem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04" t="11879" r="17824" b="14617"/>
          <a:stretch/>
        </p:blipFill>
        <p:spPr bwMode="auto">
          <a:xfrm flipH="1">
            <a:off x="6858062" y="4437112"/>
            <a:ext cx="2297743" cy="21644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2" descr="http://woldv.org/upload/iblock/85d/otlichn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73011" y="4581128"/>
            <a:ext cx="1949615" cy="16123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9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7544" y="1839367"/>
            <a:ext cx="8352928" cy="1736646"/>
          </a:xfrm>
          <a:prstGeom prst="round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uk-UA"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КАСТАТИТИС</a:t>
            </a:r>
            <a:endParaRPr lang="uk-UA"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Нижний колонтитул 1"/>
          <p:cNvSpPr>
            <a:spLocks noGrp="1"/>
          </p:cNvSpPr>
          <p:nvPr>
            <p:ph type="ftr" sz="quarter" idx="11"/>
          </p:nvPr>
        </p:nvSpPr>
        <p:spPr>
          <a:xfrm>
            <a:off x="3063602" y="6376792"/>
            <a:ext cx="2895600" cy="476251"/>
          </a:xfrm>
        </p:spPr>
        <p:txBody>
          <a:bodyPr/>
          <a:lstStyle/>
          <a:p>
            <a:pPr>
              <a:defRPr/>
            </a:pPr>
            <a:r>
              <a:rPr lang="ru-RU" sz="700" dirty="0" err="1" smtClean="0">
                <a:solidFill>
                  <a:schemeClr val="bg1">
                    <a:lumMod val="75000"/>
                  </a:schemeClr>
                </a:solidFill>
              </a:rPr>
              <a:t>Чашук</a:t>
            </a:r>
            <a:r>
              <a:rPr lang="ru-RU" sz="700" dirty="0" smtClean="0">
                <a:solidFill>
                  <a:schemeClr val="bg1">
                    <a:lumMod val="75000"/>
                  </a:schemeClr>
                </a:solidFill>
              </a:rPr>
              <a:t> О.Ф., </a:t>
            </a:r>
            <a:r>
              <a:rPr lang="ru-RU" sz="700" dirty="0" err="1" smtClean="0">
                <a:solidFill>
                  <a:schemeClr val="bg1">
                    <a:lumMod val="75000"/>
                  </a:schemeClr>
                </a:solidFill>
              </a:rPr>
              <a:t>вчитель</a:t>
            </a:r>
            <a:r>
              <a:rPr lang="ru-RU" sz="700" dirty="0" smtClean="0">
                <a:solidFill>
                  <a:schemeClr val="bg1">
                    <a:lumMod val="75000"/>
                  </a:schemeClr>
                </a:solidFill>
              </a:rPr>
              <a:t> </a:t>
            </a:r>
            <a:r>
              <a:rPr lang="ru-RU" sz="700" dirty="0" err="1" smtClean="0">
                <a:solidFill>
                  <a:schemeClr val="bg1">
                    <a:lumMod val="75000"/>
                  </a:schemeClr>
                </a:solidFill>
              </a:rPr>
              <a:t>інформатики</a:t>
            </a:r>
            <a:r>
              <a:rPr lang="ru-RU" sz="700" dirty="0" smtClean="0">
                <a:solidFill>
                  <a:schemeClr val="bg1">
                    <a:lumMod val="75000"/>
                  </a:schemeClr>
                </a:solidFill>
              </a:rPr>
              <a:t> ЗОШ№23, </a:t>
            </a:r>
            <a:r>
              <a:rPr lang="ru-RU" sz="700" dirty="0" err="1" smtClean="0">
                <a:solidFill>
                  <a:schemeClr val="bg1">
                    <a:lumMod val="75000"/>
                  </a:schemeClr>
                </a:solidFill>
              </a:rPr>
              <a:t>Луцьк</a:t>
            </a:r>
            <a:endParaRPr lang="ru-RU" sz="700" dirty="0">
              <a:solidFill>
                <a:schemeClr val="bg1">
                  <a:lumMod val="75000"/>
                </a:schemeClr>
              </a:solidFill>
            </a:endParaRPr>
          </a:p>
        </p:txBody>
      </p:sp>
      <p:pic>
        <p:nvPicPr>
          <p:cNvPr id="12290"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975" y="5300663"/>
            <a:ext cx="1562100" cy="156210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bwMode="black">
          <a:xfrm>
            <a:off x="1763688" y="3653"/>
            <a:ext cx="5400600" cy="563563"/>
          </a:xfrm>
          <a:prstGeom prst="roundRect">
            <a:avLst/>
          </a:prstGeom>
          <a:ln/>
          <a:extLst/>
        </p:spPr>
        <p:style>
          <a:lnRef idx="0">
            <a:schemeClr val="accent5"/>
          </a:lnRef>
          <a:fillRef idx="3">
            <a:schemeClr val="accent5"/>
          </a:fillRef>
          <a:effectRef idx="3">
            <a:schemeClr val="accent5"/>
          </a:effectRef>
          <a:fontRef idx="minor">
            <a:schemeClr val="lt1"/>
          </a:fontRef>
        </p:style>
        <p:txBody>
          <a:bodyPr anchor="ctr"/>
          <a:lstStyle>
            <a:lvl1pPr algn="l" rtl="0" eaLnBrk="1" fontAlgn="base" hangingPunct="1">
              <a:spcBef>
                <a:spcPct val="0"/>
              </a:spcBef>
              <a:spcAft>
                <a:spcPct val="0"/>
              </a:spcAft>
              <a:defRPr sz="3200" b="1" kern="120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anose="020B0604030504040204" pitchFamily="34" charset="0"/>
              </a:defRPr>
            </a:lvl2pPr>
            <a:lvl3pPr algn="l" rtl="0" eaLnBrk="1" fontAlgn="base" hangingPunct="1">
              <a:spcBef>
                <a:spcPct val="0"/>
              </a:spcBef>
              <a:spcAft>
                <a:spcPct val="0"/>
              </a:spcAft>
              <a:defRPr sz="3200" b="1">
                <a:solidFill>
                  <a:schemeClr val="bg1"/>
                </a:solidFill>
                <a:latin typeface="Verdana" panose="020B0604030504040204" pitchFamily="34" charset="0"/>
              </a:defRPr>
            </a:lvl3pPr>
            <a:lvl4pPr algn="l" rtl="0" eaLnBrk="1" fontAlgn="base" hangingPunct="1">
              <a:spcBef>
                <a:spcPct val="0"/>
              </a:spcBef>
              <a:spcAft>
                <a:spcPct val="0"/>
              </a:spcAft>
              <a:defRPr sz="3200" b="1">
                <a:solidFill>
                  <a:schemeClr val="bg1"/>
                </a:solidFill>
                <a:latin typeface="Verdana" panose="020B0604030504040204" pitchFamily="34" charset="0"/>
              </a:defRPr>
            </a:lvl4pPr>
            <a:lvl5pPr algn="l" rtl="0" eaLnBrk="1" fontAlgn="base" hangingPunct="1">
              <a:spcBef>
                <a:spcPct val="0"/>
              </a:spcBef>
              <a:spcAft>
                <a:spcPct val="0"/>
              </a:spcAft>
              <a:defRPr sz="3200" b="1">
                <a:solidFill>
                  <a:schemeClr val="bg1"/>
                </a:solidFill>
                <a:latin typeface="Verdana" panose="020B0604030504040204" pitchFamily="34" charset="0"/>
              </a:defRPr>
            </a:lvl5pPr>
            <a:lvl6pPr marL="457200" algn="l" rtl="0" eaLnBrk="1" fontAlgn="base" hangingPunct="1">
              <a:spcBef>
                <a:spcPct val="0"/>
              </a:spcBef>
              <a:spcAft>
                <a:spcPct val="0"/>
              </a:spcAft>
              <a:defRPr sz="3200" b="1">
                <a:solidFill>
                  <a:schemeClr val="bg1"/>
                </a:solidFill>
                <a:latin typeface="Verdana" panose="020B0604030504040204" pitchFamily="34" charset="0"/>
              </a:defRPr>
            </a:lvl6pPr>
            <a:lvl7pPr marL="914400" algn="l" rtl="0" eaLnBrk="1" fontAlgn="base" hangingPunct="1">
              <a:spcBef>
                <a:spcPct val="0"/>
              </a:spcBef>
              <a:spcAft>
                <a:spcPct val="0"/>
              </a:spcAft>
              <a:defRPr sz="3200" b="1">
                <a:solidFill>
                  <a:schemeClr val="bg1"/>
                </a:solidFill>
                <a:latin typeface="Verdana" panose="020B0604030504040204" pitchFamily="34" charset="0"/>
              </a:defRPr>
            </a:lvl7pPr>
            <a:lvl8pPr marL="1371600" algn="l" rtl="0" eaLnBrk="1" fontAlgn="base" hangingPunct="1">
              <a:spcBef>
                <a:spcPct val="0"/>
              </a:spcBef>
              <a:spcAft>
                <a:spcPct val="0"/>
              </a:spcAft>
              <a:defRPr sz="3200" b="1">
                <a:solidFill>
                  <a:schemeClr val="bg1"/>
                </a:solidFill>
                <a:latin typeface="Verdana" panose="020B0604030504040204" pitchFamily="34" charset="0"/>
              </a:defRPr>
            </a:lvl8pPr>
            <a:lvl9pPr marL="1828800" algn="l" rtl="0" eaLnBrk="1" fontAlgn="base" hangingPunct="1">
              <a:spcBef>
                <a:spcPct val="0"/>
              </a:spcBef>
              <a:spcAft>
                <a:spcPct val="0"/>
              </a:spcAft>
              <a:defRPr sz="3200" b="1">
                <a:solidFill>
                  <a:schemeClr val="bg1"/>
                </a:solidFill>
                <a:latin typeface="Verdana" panose="020B0604030504040204" pitchFamily="34" charset="0"/>
              </a:defRPr>
            </a:lvl9pPr>
          </a:lstStyle>
          <a:p>
            <a:pPr algn="ctr">
              <a:defRPr/>
            </a:pPr>
            <a:r>
              <a:rPr lang="uk-UA" dirty="0" smtClean="0">
                <a:solidFill>
                  <a:srgbClr val="002060"/>
                </a:solidFill>
              </a:rPr>
              <a:t>Розгадай анаграму</a:t>
            </a:r>
            <a:endParaRPr lang="uk-UA" dirty="0">
              <a:solidFill>
                <a:srgbClr val="002060"/>
              </a:solidFill>
            </a:endParaRPr>
          </a:p>
        </p:txBody>
      </p:sp>
      <p:pic>
        <p:nvPicPr>
          <p:cNvPr id="12294" name="Picture 60" descr="3D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
            <a:ext cx="1295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36254" y="5223747"/>
            <a:ext cx="6071492" cy="1225868"/>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a:spAutoFit/>
          </a:bodyPr>
          <a:lstStyle/>
          <a:p>
            <a:pPr algn="ctr">
              <a:defRPr/>
            </a:pPr>
            <a:r>
              <a:rPr lang="uk-UA" sz="6600" b="1" i="1" dirty="0" smtClean="0">
                <a:solidFill>
                  <a:srgbClr val="FFFFFF"/>
                </a:solidFill>
                <a:latin typeface="Calibri" pitchFamily="34" charset="0"/>
                <a:cs typeface="Calibri" pitchFamily="34" charset="0"/>
              </a:rPr>
              <a:t>СТАТИСТИКА</a:t>
            </a:r>
            <a:endParaRPr lang="uk-UA" sz="6600" b="1" i="1" dirty="0">
              <a:solidFill>
                <a:srgbClr val="FFFFFF"/>
              </a:solidFill>
              <a:latin typeface="Calibri" pitchFamily="34" charset="0"/>
              <a:cs typeface="Calibri" pitchFamily="34" charset="0"/>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78093">
            <a:off x="7119578" y="1533333"/>
            <a:ext cx="576064" cy="612068"/>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62722">
            <a:off x="1393248" y="1495779"/>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7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78935" y="1244007"/>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smtClean="0">
                <a:solidFill>
                  <a:srgbClr val="C00000"/>
                </a:solidFill>
                <a:latin typeface="Calibri" pitchFamily="34" charset="0"/>
                <a:cs typeface="Calibri" pitchFamily="34" charset="0"/>
              </a:rPr>
              <a:t>Статистика</a:t>
            </a:r>
            <a:endParaRPr lang="uk-UA" sz="2400" b="1" dirty="0">
              <a:solidFill>
                <a:srgbClr val="C00000"/>
              </a:solidFill>
              <a:latin typeface="Calibri" pitchFamily="34" charset="0"/>
              <a:cs typeface="Calibri" pitchFamily="34" charset="0"/>
            </a:endParaRP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56" y="4509120"/>
            <a:ext cx="2346792" cy="1237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3" name="Скругленный прямоугольник 32"/>
          <p:cNvSpPr/>
          <p:nvPr/>
        </p:nvSpPr>
        <p:spPr>
          <a:xfrm>
            <a:off x="1037994" y="1407177"/>
            <a:ext cx="7710469" cy="987504"/>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2800" b="1" dirty="0">
                <a:solidFill>
                  <a:schemeClr val="tx2">
                    <a:lumMod val="50000"/>
                  </a:schemeClr>
                </a:solidFill>
                <a:latin typeface="Calibri" pitchFamily="34" charset="0"/>
                <a:cs typeface="Calibri" pitchFamily="34" charset="0"/>
              </a:rPr>
              <a:t>Статистика</a:t>
            </a:r>
            <a:r>
              <a:rPr lang="ru-RU" sz="2800" dirty="0">
                <a:solidFill>
                  <a:schemeClr val="tx2">
                    <a:lumMod val="50000"/>
                  </a:schemeClr>
                </a:solidFill>
                <a:latin typeface="Calibri" pitchFamily="34" charset="0"/>
                <a:cs typeface="Calibri" pitchFamily="34" charset="0"/>
              </a:rPr>
              <a:t> </a:t>
            </a:r>
            <a:r>
              <a:rPr lang="ru-RU" sz="2400" dirty="0">
                <a:solidFill>
                  <a:schemeClr val="tx1"/>
                </a:solidFill>
                <a:latin typeface="Calibri" pitchFamily="34" charset="0"/>
                <a:cs typeface="Calibri" pitchFamily="34" charset="0"/>
              </a:rPr>
              <a:t>— </a:t>
            </a:r>
            <a:r>
              <a:rPr lang="uk-UA" sz="2400" dirty="0">
                <a:solidFill>
                  <a:schemeClr val="tx1"/>
                </a:solidFill>
                <a:latin typeface="Calibri" pitchFamily="34" charset="0"/>
                <a:cs typeface="Calibri" pitchFamily="34" charset="0"/>
              </a:rPr>
              <a:t>наука, що вивчає методи кількісного охоплення і дослідження масових явищ і </a:t>
            </a:r>
            <a:r>
              <a:rPr lang="uk-UA" sz="2400" dirty="0" smtClean="0">
                <a:solidFill>
                  <a:schemeClr val="tx1"/>
                </a:solidFill>
                <a:latin typeface="Calibri" pitchFamily="34" charset="0"/>
                <a:cs typeface="Calibri" pitchFamily="34" charset="0"/>
              </a:rPr>
              <a:t>процесів </a:t>
            </a:r>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66" y="1543799"/>
            <a:ext cx="793100" cy="855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49951" y="2505997"/>
            <a:ext cx="6462463" cy="646331"/>
          </a:xfrm>
          <a:prstGeom prst="rect">
            <a:avLst/>
          </a:prstGeom>
        </p:spPr>
        <p:txBody>
          <a:bodyPr wrap="square">
            <a:spAutoFit/>
          </a:bodyPr>
          <a:lstStyle/>
          <a:p>
            <a:pPr algn="just">
              <a:defRPr/>
            </a:pPr>
            <a:r>
              <a:rPr lang="uk-UA" b="1" dirty="0">
                <a:cs typeface="Calibri" pitchFamily="34" charset="0"/>
              </a:rPr>
              <a:t>Дані статистики </a:t>
            </a:r>
            <a:r>
              <a:rPr lang="uk-UA" dirty="0">
                <a:cs typeface="Calibri" pitchFamily="34" charset="0"/>
              </a:rPr>
              <a:t>— кількісні властивості явищ, об’єктів, процесів, </a:t>
            </a:r>
            <a:r>
              <a:rPr lang="uk-UA" b="1" dirty="0">
                <a:cs typeface="Calibri" pitchFamily="34" charset="0"/>
              </a:rPr>
              <a:t>мета</a:t>
            </a:r>
            <a:r>
              <a:rPr lang="uk-UA" dirty="0">
                <a:cs typeface="Calibri" pitchFamily="34" charset="0"/>
              </a:rPr>
              <a:t> — виявлення особливих закономірностей</a:t>
            </a:r>
          </a:p>
        </p:txBody>
      </p:sp>
      <p:pic>
        <p:nvPicPr>
          <p:cNvPr id="1026" name="Picture 2" descr="Ð ÐµÐ·ÑÐ»ÑÑÐ°Ñ Ð¿Ð¾ÑÑÐºÑ Ð·Ð¾Ð±ÑÐ°Ð¶ÐµÐ½Ñ Ð·Ð° Ð·Ð°Ð¿Ð¸ÑÐ¾Ð¼ &quot;Ð¡ÑÐ°ÑÐ¸ÑÑÐ¸ÐºÐ°&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149" y="2554249"/>
            <a:ext cx="1829038" cy="1060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Скругленный прямоугольник 38"/>
          <p:cNvSpPr/>
          <p:nvPr/>
        </p:nvSpPr>
        <p:spPr>
          <a:xfrm>
            <a:off x="3186795" y="3396537"/>
            <a:ext cx="5730108" cy="2213372"/>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2800" b="1" dirty="0">
                <a:solidFill>
                  <a:srgbClr val="000099"/>
                </a:solidFill>
                <a:latin typeface="Calibri" pitchFamily="34" charset="0"/>
                <a:cs typeface="Calibri" pitchFamily="34" charset="0"/>
              </a:rPr>
              <a:t>Математична статистика </a:t>
            </a:r>
            <a:r>
              <a:rPr lang="ru-RU" sz="2400" b="1" dirty="0">
                <a:solidFill>
                  <a:schemeClr val="tx1">
                    <a:lumMod val="95000"/>
                    <a:lumOff val="5000"/>
                  </a:schemeClr>
                </a:solidFill>
                <a:latin typeface="Calibri" pitchFamily="34" charset="0"/>
                <a:cs typeface="Calibri" pitchFamily="34" charset="0"/>
              </a:rPr>
              <a:t>– </a:t>
            </a:r>
            <a:r>
              <a:rPr lang="uk-UA" sz="2400" dirty="0">
                <a:solidFill>
                  <a:schemeClr val="tx1">
                    <a:lumMod val="95000"/>
                    <a:lumOff val="5000"/>
                  </a:schemeClr>
                </a:solidFill>
                <a:latin typeface="Calibri" pitchFamily="34" charset="0"/>
                <a:cs typeface="Calibri" pitchFamily="34" charset="0"/>
              </a:rPr>
              <a:t>наука про математичні методи систематизації, опрацювання та використання статистичних даних для наукових і практичних висновків</a:t>
            </a:r>
            <a:endParaRPr lang="uk-UA" sz="2400" dirty="0" smtClean="0">
              <a:solidFill>
                <a:schemeClr val="tx1">
                  <a:lumMod val="95000"/>
                  <a:lumOff val="5000"/>
                </a:schemeClr>
              </a:solidFill>
              <a:latin typeface="Calibri" pitchFamily="34" charset="0"/>
              <a:cs typeface="Calibri" pitchFamily="34" charset="0"/>
            </a:endParaRPr>
          </a:p>
        </p:txBody>
      </p: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703" y="3522471"/>
            <a:ext cx="818328" cy="855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45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78935" y="1244007"/>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smtClean="0">
                <a:solidFill>
                  <a:srgbClr val="C00000"/>
                </a:solidFill>
                <a:latin typeface="Calibri" pitchFamily="34" charset="0"/>
                <a:cs typeface="Calibri" pitchFamily="34" charset="0"/>
              </a:rPr>
              <a:t>Характеристики вибірки</a:t>
            </a:r>
            <a:endParaRPr lang="uk-UA" sz="2400" b="1" dirty="0">
              <a:solidFill>
                <a:srgbClr val="C00000"/>
              </a:solidFill>
              <a:latin typeface="Calibri" pitchFamily="34" charset="0"/>
              <a:cs typeface="Calibri" pitchFamily="34" charset="0"/>
            </a:endParaRP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38" y="5229200"/>
            <a:ext cx="1501698" cy="79215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9492" y="1424787"/>
            <a:ext cx="7825016" cy="369332"/>
          </a:xfrm>
          <a:prstGeom prst="rect">
            <a:avLst/>
          </a:prstGeom>
        </p:spPr>
        <p:txBody>
          <a:bodyPr wrap="square">
            <a:spAutoFit/>
          </a:bodyPr>
          <a:lstStyle/>
          <a:p>
            <a:pPr marL="0" indent="0" algn="ctr">
              <a:buNone/>
            </a:pPr>
            <a:r>
              <a:rPr lang="uk-UA" dirty="0">
                <a:solidFill>
                  <a:schemeClr val="bg2">
                    <a:lumMod val="10000"/>
                  </a:schemeClr>
                </a:solidFill>
                <a:cs typeface="Calibri" pitchFamily="34" charset="0"/>
              </a:rPr>
              <a:t>Дані для дослідження називають </a:t>
            </a:r>
            <a:r>
              <a:rPr lang="uk-UA" b="1" dirty="0">
                <a:solidFill>
                  <a:schemeClr val="bg2">
                    <a:lumMod val="10000"/>
                  </a:schemeClr>
                </a:solidFill>
                <a:cs typeface="Calibri" pitchFamily="34" charset="0"/>
              </a:rPr>
              <a:t>статистичними даними </a:t>
            </a:r>
            <a:r>
              <a:rPr lang="uk-UA" dirty="0">
                <a:solidFill>
                  <a:schemeClr val="bg2">
                    <a:lumMod val="10000"/>
                  </a:schemeClr>
                </a:solidFill>
                <a:cs typeface="Calibri" pitchFamily="34" charset="0"/>
              </a:rPr>
              <a:t>(</a:t>
            </a:r>
            <a:r>
              <a:rPr lang="uk-UA" b="1" dirty="0">
                <a:solidFill>
                  <a:srgbClr val="000099"/>
                </a:solidFill>
                <a:cs typeface="Calibri" pitchFamily="34" charset="0"/>
              </a:rPr>
              <a:t>вибіркою</a:t>
            </a:r>
            <a:r>
              <a:rPr lang="uk-UA" dirty="0" smtClean="0">
                <a:solidFill>
                  <a:schemeClr val="bg2">
                    <a:lumMod val="10000"/>
                  </a:schemeClr>
                </a:solidFill>
                <a:cs typeface="Calibri" pitchFamily="34" charset="0"/>
              </a:rPr>
              <a:t>)</a:t>
            </a:r>
            <a:endParaRPr lang="uk-UA" dirty="0">
              <a:solidFill>
                <a:schemeClr val="bg2">
                  <a:lumMod val="10000"/>
                </a:schemeClr>
              </a:solidFill>
              <a:cs typeface="Calibri" pitchFamily="34" charset="0"/>
            </a:endParaRPr>
          </a:p>
        </p:txBody>
      </p:sp>
      <p:sp>
        <p:nvSpPr>
          <p:cNvPr id="23" name="Объект 5"/>
          <p:cNvSpPr txBox="1">
            <a:spLocks/>
          </p:cNvSpPr>
          <p:nvPr/>
        </p:nvSpPr>
        <p:spPr>
          <a:xfrm>
            <a:off x="305174" y="1972521"/>
            <a:ext cx="5035422" cy="533476"/>
          </a:xfrm>
          <a:prstGeom prst="snip1Rect">
            <a:avLst/>
          </a:prstGeom>
          <a:solidFill>
            <a:srgbClr val="009AFA"/>
          </a:solidFill>
          <a:ln>
            <a:noFill/>
          </a:ln>
          <a:effectLst/>
          <a:scene3d>
            <a:camera prst="orthographicFront">
              <a:rot lat="0" lon="0" rev="0"/>
            </a:camera>
            <a:lightRig rig="chilly" dir="t">
              <a:rot lat="0" lon="0" rev="18480000"/>
            </a:lightRig>
          </a:scene3d>
          <a:sp3d prstMaterial="clear">
            <a:bevelT h="63500"/>
          </a:sp3d>
        </p:spPr>
        <p:txBody>
          <a:bodyPr anchor="ct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charset="0"/>
              <a:buNone/>
            </a:pPr>
            <a:r>
              <a:rPr lang="uk-UA" sz="2000" b="1" dirty="0" smtClean="0">
                <a:solidFill>
                  <a:srgbClr val="000099"/>
                </a:solidFill>
                <a:latin typeface="Calibri" pitchFamily="34" charset="0"/>
                <a:cs typeface="Calibri" pitchFamily="34" charset="0"/>
              </a:rPr>
              <a:t>Обсяг вибірки </a:t>
            </a:r>
            <a:r>
              <a:rPr lang="uk-UA" sz="1800" dirty="0" smtClean="0">
                <a:solidFill>
                  <a:schemeClr val="bg2">
                    <a:lumMod val="10000"/>
                  </a:schemeClr>
                </a:solidFill>
                <a:latin typeface="Calibri" pitchFamily="34" charset="0"/>
                <a:cs typeface="Calibri" pitchFamily="34" charset="0"/>
              </a:rPr>
              <a:t>— кількість елементів у вибірці</a:t>
            </a:r>
            <a:endParaRPr lang="ru-RU" sz="1200" dirty="0">
              <a:solidFill>
                <a:schemeClr val="bg2">
                  <a:lumMod val="10000"/>
                </a:schemeClr>
              </a:solidFill>
              <a:latin typeface="Calibri" pitchFamily="34" charset="0"/>
              <a:cs typeface="Calibri" pitchFamily="34" charset="0"/>
            </a:endParaRPr>
          </a:p>
        </p:txBody>
      </p:sp>
      <p:sp>
        <p:nvSpPr>
          <p:cNvPr id="24" name="Объект 5"/>
          <p:cNvSpPr txBox="1">
            <a:spLocks/>
          </p:cNvSpPr>
          <p:nvPr/>
        </p:nvSpPr>
        <p:spPr>
          <a:xfrm>
            <a:off x="1457979" y="4525500"/>
            <a:ext cx="5562293" cy="1495857"/>
          </a:xfrm>
          <a:prstGeom prst="snip1Rect">
            <a:avLst/>
          </a:prstGeom>
          <a:solidFill>
            <a:srgbClr val="EE2748"/>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uk-UA" sz="2000" b="1" dirty="0" smtClean="0">
                <a:solidFill>
                  <a:srgbClr val="000099"/>
                </a:solidFill>
                <a:latin typeface="Calibri" pitchFamily="34" charset="0"/>
                <a:cs typeface="Calibri" pitchFamily="34" charset="0"/>
              </a:rPr>
              <a:t>Мода ряду чисел </a:t>
            </a:r>
            <a:r>
              <a:rPr lang="uk-UA" sz="1800" dirty="0" smtClean="0">
                <a:solidFill>
                  <a:schemeClr val="bg2">
                    <a:lumMod val="10000"/>
                  </a:schemeClr>
                </a:solidFill>
                <a:latin typeface="Calibri" pitchFamily="34" charset="0"/>
                <a:cs typeface="Calibri" pitchFamily="34" charset="0"/>
              </a:rPr>
              <a:t>— число, яке найчастіше зустрічається в ряді даних. Якщо дані у вибірці не повторюються, мода не обчислюється. Якщо в ряді даних є числа, які зустрічаються однакову кількість разів, мода буде мати кілька значень</a:t>
            </a:r>
            <a:endParaRPr lang="ru-RU" sz="1800" b="1" dirty="0">
              <a:solidFill>
                <a:schemeClr val="bg2">
                  <a:lumMod val="10000"/>
                </a:schemeClr>
              </a:solidFill>
              <a:latin typeface="Calibri" pitchFamily="34" charset="0"/>
              <a:cs typeface="Calibri" pitchFamily="34" charset="0"/>
            </a:endParaRPr>
          </a:p>
        </p:txBody>
      </p:sp>
      <p:sp>
        <p:nvSpPr>
          <p:cNvPr id="25" name="Объект 5"/>
          <p:cNvSpPr txBox="1">
            <a:spLocks/>
          </p:cNvSpPr>
          <p:nvPr/>
        </p:nvSpPr>
        <p:spPr>
          <a:xfrm>
            <a:off x="336507" y="2657198"/>
            <a:ext cx="5944012" cy="592419"/>
          </a:xfrm>
          <a:prstGeom prst="snip1Rect">
            <a:avLst/>
          </a:prstGeom>
          <a:solidFill>
            <a:srgbClr val="9C6ACA"/>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uk-UA" sz="2000" b="1" dirty="0" smtClean="0">
                <a:solidFill>
                  <a:srgbClr val="000099"/>
                </a:solidFill>
                <a:latin typeface="Calibri" pitchFamily="34" charset="0"/>
                <a:cs typeface="Calibri" pitchFamily="34" charset="0"/>
              </a:rPr>
              <a:t>Розмах вибірки </a:t>
            </a:r>
            <a:r>
              <a:rPr lang="uk-UA" sz="1800" dirty="0" smtClean="0">
                <a:solidFill>
                  <a:schemeClr val="bg2">
                    <a:lumMod val="10000"/>
                  </a:schemeClr>
                </a:solidFill>
                <a:latin typeface="Calibri" pitchFamily="34" charset="0"/>
                <a:cs typeface="Calibri" pitchFamily="34" charset="0"/>
              </a:rPr>
              <a:t>— різниця між максимальним і мінімальним значеннями елементів вибірки.</a:t>
            </a:r>
            <a:endParaRPr lang="uk-UA" sz="1800" dirty="0">
              <a:solidFill>
                <a:schemeClr val="bg2">
                  <a:lumMod val="10000"/>
                </a:schemeClr>
              </a:solidFill>
              <a:latin typeface="Calibri" pitchFamily="34" charset="0"/>
              <a:cs typeface="Calibri" pitchFamily="34" charset="0"/>
            </a:endParaRPr>
          </a:p>
        </p:txBody>
      </p:sp>
      <p:sp>
        <p:nvSpPr>
          <p:cNvPr id="26" name="Объект 5"/>
          <p:cNvSpPr txBox="1">
            <a:spLocks/>
          </p:cNvSpPr>
          <p:nvPr/>
        </p:nvSpPr>
        <p:spPr>
          <a:xfrm>
            <a:off x="305173" y="3501716"/>
            <a:ext cx="5975345" cy="664704"/>
          </a:xfrm>
          <a:prstGeom prst="snip1Rect">
            <a:avLst/>
          </a:prstGeom>
          <a:solidFill>
            <a:srgbClr val="1C6AFC"/>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uk-UA" sz="2000" b="1" dirty="0" smtClean="0">
                <a:solidFill>
                  <a:srgbClr val="000099"/>
                </a:solidFill>
                <a:latin typeface="Calibri" pitchFamily="34" charset="0"/>
                <a:cs typeface="Calibri" pitchFamily="34" charset="0"/>
              </a:rPr>
              <a:t>Середнє арифметичне ряду чисел </a:t>
            </a:r>
            <a:r>
              <a:rPr lang="uk-UA" sz="1800" dirty="0" smtClean="0">
                <a:solidFill>
                  <a:schemeClr val="bg2">
                    <a:lumMod val="10000"/>
                  </a:schemeClr>
                </a:solidFill>
                <a:latin typeface="Calibri" pitchFamily="34" charset="0"/>
                <a:cs typeface="Calibri" pitchFamily="34" charset="0"/>
              </a:rPr>
              <a:t>— це частка від ділення суми цих чисел на їх кількість (обсяг вибірки)</a:t>
            </a:r>
            <a:endParaRPr lang="ru-RU" sz="1800" dirty="0">
              <a:solidFill>
                <a:schemeClr val="bg2">
                  <a:lumMod val="10000"/>
                </a:schemeClr>
              </a:solidFill>
              <a:latin typeface="Calibri" pitchFamily="34" charset="0"/>
              <a:cs typeface="Calibri" pitchFamily="34" charset="0"/>
            </a:endParaRPr>
          </a:p>
        </p:txBody>
      </p:sp>
      <p:pic>
        <p:nvPicPr>
          <p:cNvPr id="4098" name="Picture 2" descr="Ð ÐµÐ·ÑÐ»ÑÑÐ°Ñ Ð¿Ð¾ÑÑÐºÑ Ð·Ð¾Ð±ÑÐ°Ð¶ÐµÐ½Ñ Ð·Ð° Ð·Ð°Ð¿Ð¸ÑÐ¾Ð¼ &quot;Ð¡ÑÐ°ÑÐ¸ÑÑÐ¸ÐºÐ° excel&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502" y="23145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1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78935" y="1244007"/>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smtClean="0">
                <a:solidFill>
                  <a:srgbClr val="C00000"/>
                </a:solidFill>
                <a:latin typeface="Calibri" pitchFamily="34" charset="0"/>
                <a:cs typeface="Calibri" pitchFamily="34" charset="0"/>
              </a:rPr>
              <a:t>Характеристики вибірки</a:t>
            </a:r>
            <a:endParaRPr lang="uk-UA" sz="2400" b="1" dirty="0">
              <a:solidFill>
                <a:srgbClr val="C00000"/>
              </a:solidFill>
              <a:latin typeface="Calibri" pitchFamily="34" charset="0"/>
              <a:cs typeface="Calibri" pitchFamily="34" charset="0"/>
            </a:endParaRP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38" y="5229200"/>
            <a:ext cx="1501698" cy="79215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9492" y="1424787"/>
            <a:ext cx="7825016" cy="369332"/>
          </a:xfrm>
          <a:prstGeom prst="rect">
            <a:avLst/>
          </a:prstGeom>
        </p:spPr>
        <p:txBody>
          <a:bodyPr wrap="square">
            <a:spAutoFit/>
          </a:bodyPr>
          <a:lstStyle/>
          <a:p>
            <a:pPr marL="0" indent="0" algn="ctr">
              <a:buNone/>
            </a:pPr>
            <a:r>
              <a:rPr lang="uk-UA" dirty="0">
                <a:solidFill>
                  <a:schemeClr val="bg2">
                    <a:lumMod val="10000"/>
                  </a:schemeClr>
                </a:solidFill>
                <a:cs typeface="Calibri" pitchFamily="34" charset="0"/>
              </a:rPr>
              <a:t>Дані для дослідження називають </a:t>
            </a:r>
            <a:r>
              <a:rPr lang="uk-UA" b="1" dirty="0">
                <a:solidFill>
                  <a:schemeClr val="bg2">
                    <a:lumMod val="10000"/>
                  </a:schemeClr>
                </a:solidFill>
                <a:cs typeface="Calibri" pitchFamily="34" charset="0"/>
              </a:rPr>
              <a:t>статистичними даними </a:t>
            </a:r>
            <a:r>
              <a:rPr lang="uk-UA" dirty="0">
                <a:solidFill>
                  <a:schemeClr val="bg2">
                    <a:lumMod val="10000"/>
                  </a:schemeClr>
                </a:solidFill>
                <a:cs typeface="Calibri" pitchFamily="34" charset="0"/>
              </a:rPr>
              <a:t>(</a:t>
            </a:r>
            <a:r>
              <a:rPr lang="uk-UA" b="1" dirty="0">
                <a:solidFill>
                  <a:srgbClr val="000099"/>
                </a:solidFill>
                <a:cs typeface="Calibri" pitchFamily="34" charset="0"/>
              </a:rPr>
              <a:t>вибіркою</a:t>
            </a:r>
            <a:r>
              <a:rPr lang="uk-UA" dirty="0" smtClean="0">
                <a:solidFill>
                  <a:schemeClr val="bg2">
                    <a:lumMod val="10000"/>
                  </a:schemeClr>
                </a:solidFill>
                <a:cs typeface="Calibri" pitchFamily="34" charset="0"/>
              </a:rPr>
              <a:t>)</a:t>
            </a:r>
            <a:endParaRPr lang="uk-UA" dirty="0">
              <a:solidFill>
                <a:schemeClr val="bg2">
                  <a:lumMod val="10000"/>
                </a:schemeClr>
              </a:solidFill>
              <a:cs typeface="Calibri" pitchFamily="34" charset="0"/>
            </a:endParaRPr>
          </a:p>
        </p:txBody>
      </p:sp>
      <p:sp>
        <p:nvSpPr>
          <p:cNvPr id="27" name="Прямоугольник с одним вырезанным углом 26"/>
          <p:cNvSpPr/>
          <p:nvPr/>
        </p:nvSpPr>
        <p:spPr>
          <a:xfrm>
            <a:off x="314613" y="2225557"/>
            <a:ext cx="6115398" cy="1170980"/>
          </a:xfrm>
          <a:prstGeom prst="snip1Rect">
            <a:avLst/>
          </a:prstGeom>
          <a:solidFill>
            <a:srgbClr val="00B0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just"/>
            <a:r>
              <a:rPr lang="uk-UA" sz="2400" b="1" dirty="0" smtClean="0">
                <a:solidFill>
                  <a:srgbClr val="000099"/>
                </a:solidFill>
                <a:cs typeface="Calibri" pitchFamily="34" charset="0"/>
              </a:rPr>
              <a:t>Частота</a:t>
            </a:r>
            <a:r>
              <a:rPr lang="uk-UA" sz="2400" dirty="0" smtClean="0">
                <a:solidFill>
                  <a:srgbClr val="000099"/>
                </a:solidFill>
                <a:cs typeface="Calibri" pitchFamily="34" charset="0"/>
              </a:rPr>
              <a:t> </a:t>
            </a:r>
            <a:r>
              <a:rPr lang="uk-UA" sz="2000" dirty="0" smtClean="0">
                <a:solidFill>
                  <a:schemeClr val="bg2">
                    <a:lumMod val="10000"/>
                  </a:schemeClr>
                </a:solidFill>
                <a:cs typeface="Calibri" pitchFamily="34" charset="0"/>
              </a:rPr>
              <a:t>— число повторень значень вибірки в заданих інтервалах. Якщо інтервалом є вибірка, то частотою є повторення кожного значення у вибірці.</a:t>
            </a:r>
            <a:endParaRPr lang="uk-UA" sz="2000" dirty="0">
              <a:solidFill>
                <a:schemeClr val="bg2">
                  <a:lumMod val="10000"/>
                </a:schemeClr>
              </a:solidFill>
              <a:cs typeface="Calibri" pitchFamily="34" charset="0"/>
            </a:endParaRPr>
          </a:p>
        </p:txBody>
      </p:sp>
      <p:sp>
        <p:nvSpPr>
          <p:cNvPr id="28" name="Прямоугольник с одним вырезанным углом 27"/>
          <p:cNvSpPr/>
          <p:nvPr/>
        </p:nvSpPr>
        <p:spPr>
          <a:xfrm>
            <a:off x="364990" y="3935924"/>
            <a:ext cx="5832334" cy="836414"/>
          </a:xfrm>
          <a:prstGeom prst="snip1Rect">
            <a:avLst/>
          </a:prstGeom>
          <a:solidFill>
            <a:srgbClr val="030E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r>
              <a:rPr lang="uk-UA" sz="2400" b="1" dirty="0" smtClean="0">
                <a:solidFill>
                  <a:srgbClr val="000099"/>
                </a:solidFill>
                <a:cs typeface="Calibri" pitchFamily="34" charset="0"/>
              </a:rPr>
              <a:t>Відносна частота </a:t>
            </a:r>
            <a:r>
              <a:rPr lang="uk-UA" sz="2000" dirty="0" smtClean="0">
                <a:solidFill>
                  <a:schemeClr val="bg2">
                    <a:lumMod val="10000"/>
                  </a:schemeClr>
                </a:solidFill>
                <a:cs typeface="Calibri" pitchFamily="34" charset="0"/>
              </a:rPr>
              <a:t>— це відношення частоти до загальної кількості даних у вибірці.</a:t>
            </a:r>
            <a:endParaRPr lang="uk-UA" sz="2000" dirty="0">
              <a:solidFill>
                <a:schemeClr val="bg2">
                  <a:lumMod val="10000"/>
                </a:schemeClr>
              </a:solidFill>
              <a:cs typeface="Calibri" pitchFamily="34" charset="0"/>
            </a:endParaRPr>
          </a:p>
        </p:txBody>
      </p:sp>
      <p:pic>
        <p:nvPicPr>
          <p:cNvPr id="30" name="Picture 2" descr="Ð ÐµÐ·ÑÐ»ÑÑÐ°Ñ Ð¿Ð¾ÑÑÐºÑ Ð·Ð¾Ð±ÑÐ°Ð¶ÐµÐ½Ñ Ð·Ð° Ð·Ð°Ð¿Ð¸ÑÐ¾Ð¼ &quot;Ð¡ÑÐ°ÑÐ¸ÑÑÐ¸ÐºÐ° excel&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502" y="23145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91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78935" y="1244007"/>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smtClean="0">
                <a:solidFill>
                  <a:srgbClr val="C00000"/>
                </a:solidFill>
                <a:latin typeface="Calibri" pitchFamily="34" charset="0"/>
                <a:cs typeface="Calibri" pitchFamily="34" charset="0"/>
              </a:rPr>
              <a:t>Характеристики вибірки</a:t>
            </a:r>
            <a:endParaRPr lang="uk-UA" sz="2400" b="1" dirty="0">
              <a:solidFill>
                <a:srgbClr val="C00000"/>
              </a:solidFill>
              <a:latin typeface="Calibri" pitchFamily="34" charset="0"/>
              <a:cs typeface="Calibri" pitchFamily="34" charset="0"/>
            </a:endParaRP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38" y="5229200"/>
            <a:ext cx="1501698" cy="79215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9492" y="1424787"/>
            <a:ext cx="7825016" cy="369332"/>
          </a:xfrm>
          <a:prstGeom prst="rect">
            <a:avLst/>
          </a:prstGeom>
        </p:spPr>
        <p:txBody>
          <a:bodyPr wrap="square">
            <a:spAutoFit/>
          </a:bodyPr>
          <a:lstStyle/>
          <a:p>
            <a:pPr marL="0" indent="0" algn="ctr">
              <a:buNone/>
            </a:pPr>
            <a:r>
              <a:rPr lang="uk-UA" dirty="0">
                <a:solidFill>
                  <a:schemeClr val="bg2">
                    <a:lumMod val="10000"/>
                  </a:schemeClr>
                </a:solidFill>
                <a:cs typeface="Calibri" pitchFamily="34" charset="0"/>
              </a:rPr>
              <a:t>Дані для дослідження називають </a:t>
            </a:r>
            <a:r>
              <a:rPr lang="uk-UA" b="1" dirty="0">
                <a:solidFill>
                  <a:schemeClr val="bg2">
                    <a:lumMod val="10000"/>
                  </a:schemeClr>
                </a:solidFill>
                <a:cs typeface="Calibri" pitchFamily="34" charset="0"/>
              </a:rPr>
              <a:t>статистичними даними </a:t>
            </a:r>
            <a:r>
              <a:rPr lang="uk-UA" dirty="0">
                <a:solidFill>
                  <a:schemeClr val="bg2">
                    <a:lumMod val="10000"/>
                  </a:schemeClr>
                </a:solidFill>
                <a:cs typeface="Calibri" pitchFamily="34" charset="0"/>
              </a:rPr>
              <a:t>(</a:t>
            </a:r>
            <a:r>
              <a:rPr lang="uk-UA" b="1" dirty="0">
                <a:solidFill>
                  <a:srgbClr val="000099"/>
                </a:solidFill>
                <a:cs typeface="Calibri" pitchFamily="34" charset="0"/>
              </a:rPr>
              <a:t>вибіркою</a:t>
            </a:r>
            <a:r>
              <a:rPr lang="uk-UA" dirty="0" smtClean="0">
                <a:solidFill>
                  <a:schemeClr val="bg2">
                    <a:lumMod val="10000"/>
                  </a:schemeClr>
                </a:solidFill>
                <a:cs typeface="Calibri" pitchFamily="34" charset="0"/>
              </a:rPr>
              <a:t>)</a:t>
            </a:r>
            <a:endParaRPr lang="uk-UA" dirty="0">
              <a:solidFill>
                <a:schemeClr val="bg2">
                  <a:lumMod val="10000"/>
                </a:schemeClr>
              </a:solidFill>
              <a:cs typeface="Calibri" pitchFamily="34" charset="0"/>
            </a:endParaRPr>
          </a:p>
        </p:txBody>
      </p:sp>
      <p:sp>
        <p:nvSpPr>
          <p:cNvPr id="28" name="Прямоугольник с одним вырезанным углом 27"/>
          <p:cNvSpPr/>
          <p:nvPr/>
        </p:nvSpPr>
        <p:spPr>
          <a:xfrm>
            <a:off x="587276" y="3684047"/>
            <a:ext cx="6080115" cy="1840111"/>
          </a:xfrm>
          <a:prstGeom prst="snip1Rect">
            <a:avLst/>
          </a:prstGeom>
          <a:solidFill>
            <a:srgbClr val="030E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r>
              <a:rPr lang="uk-UA" sz="2400" b="1" i="1" dirty="0" smtClean="0">
                <a:solidFill>
                  <a:srgbClr val="000099"/>
                </a:solidFill>
              </a:rPr>
              <a:t>Медіана</a:t>
            </a:r>
            <a:r>
              <a:rPr lang="uk-UA" sz="2000" b="1" i="1" dirty="0" smtClean="0"/>
              <a:t> впорядкованого ряду чисел з непарним числом членів </a:t>
            </a:r>
            <a:r>
              <a:rPr lang="uk-UA" sz="2000" dirty="0" smtClean="0"/>
              <a:t>— число, яке виявиться посередині. </a:t>
            </a:r>
          </a:p>
          <a:p>
            <a:r>
              <a:rPr lang="uk-UA" sz="2000" dirty="0" smtClean="0"/>
              <a:t>Медіана впорядкованого ряду чисел із парним числом членів — середнє арифметичне двох чисел, записаних посередині.</a:t>
            </a:r>
            <a:endParaRPr lang="uk-UA" sz="2000" dirty="0">
              <a:solidFill>
                <a:schemeClr val="bg2">
                  <a:lumMod val="10000"/>
                </a:schemeClr>
              </a:solidFill>
              <a:cs typeface="Calibri" pitchFamily="34" charset="0"/>
            </a:endParaRPr>
          </a:p>
        </p:txBody>
      </p:sp>
      <p:sp>
        <p:nvSpPr>
          <p:cNvPr id="25" name="Прямоугольник с одним вырезанным углом 24"/>
          <p:cNvSpPr/>
          <p:nvPr/>
        </p:nvSpPr>
        <p:spPr>
          <a:xfrm>
            <a:off x="223738" y="1920507"/>
            <a:ext cx="6443653" cy="1170980"/>
          </a:xfrm>
          <a:prstGeom prst="snip1Rect">
            <a:avLst/>
          </a:prstGeom>
          <a:solidFill>
            <a:srgbClr val="EE2748"/>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just"/>
            <a:r>
              <a:rPr lang="uk-UA" sz="2400" b="1" dirty="0" smtClean="0">
                <a:solidFill>
                  <a:srgbClr val="000099"/>
                </a:solidFill>
                <a:cs typeface="Calibri" pitchFamily="34" charset="0"/>
              </a:rPr>
              <a:t>Стандартне відхилення  </a:t>
            </a:r>
            <a:r>
              <a:rPr lang="uk-UA" sz="2000" dirty="0" smtClean="0">
                <a:solidFill>
                  <a:schemeClr val="bg2">
                    <a:lumMod val="10000"/>
                  </a:schemeClr>
                </a:solidFill>
                <a:cs typeface="Calibri" pitchFamily="34" charset="0"/>
              </a:rPr>
              <a:t>(середньоквадратичне відхилення, СКВ) — показник розсіювання статистичних даних відносно середнього значення вибірки.</a:t>
            </a:r>
            <a:endParaRPr lang="uk-UA" sz="2000" dirty="0">
              <a:solidFill>
                <a:schemeClr val="bg2">
                  <a:lumMod val="10000"/>
                </a:schemeClr>
              </a:solidFill>
              <a:cs typeface="Calibri" pitchFamily="34" charset="0"/>
            </a:endParaRPr>
          </a:p>
        </p:txBody>
      </p:sp>
      <p:pic>
        <p:nvPicPr>
          <p:cNvPr id="26" name="Picture 2" descr="Ð ÐµÐ·ÑÐ»ÑÑÐ°Ñ Ð¿Ð¾ÑÑÐºÑ Ð·Ð¾Ð±ÑÐ°Ð¶ÐµÐ½Ñ Ð·Ð° Ð·Ð°Ð¿Ð¸ÑÐ¾Ð¼ &quot;Ð¡ÑÐ°ÑÐ¸ÑÑÐ¸ÐºÐ° excel&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502" y="23145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26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35663" y="1235058"/>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a:solidFill>
                  <a:srgbClr val="C00000"/>
                </a:solidFill>
                <a:latin typeface="Calibri" pitchFamily="34" charset="0"/>
                <a:cs typeface="Calibri" pitchFamily="34" charset="0"/>
              </a:rPr>
              <a:t>Характеристики </a:t>
            </a:r>
            <a:r>
              <a:rPr lang="uk-UA" sz="2400" b="1" dirty="0" smtClean="0">
                <a:solidFill>
                  <a:srgbClr val="C00000"/>
                </a:solidFill>
                <a:latin typeface="Calibri" pitchFamily="34" charset="0"/>
                <a:cs typeface="Calibri" pitchFamily="34" charset="0"/>
              </a:rPr>
              <a:t>вибірки</a:t>
            </a: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254" y="3708553"/>
            <a:ext cx="1699275" cy="896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Объект 5"/>
          <p:cNvSpPr txBox="1">
            <a:spLocks/>
          </p:cNvSpPr>
          <p:nvPr/>
        </p:nvSpPr>
        <p:spPr>
          <a:xfrm>
            <a:off x="396322" y="1705783"/>
            <a:ext cx="3311581" cy="533476"/>
          </a:xfrm>
          <a:prstGeom prst="snip1Rect">
            <a:avLst/>
          </a:prstGeom>
          <a:solidFill>
            <a:srgbClr val="009AFA"/>
          </a:solidFill>
          <a:ln>
            <a:noFill/>
          </a:ln>
          <a:effectLst/>
          <a:scene3d>
            <a:camera prst="orthographicFront">
              <a:rot lat="0" lon="0" rev="0"/>
            </a:camera>
            <a:lightRig rig="chilly" dir="t">
              <a:rot lat="0" lon="0" rev="18480000"/>
            </a:lightRig>
          </a:scene3d>
          <a:sp3d prstMaterial="clear">
            <a:bevelT h="63500"/>
          </a:sp3d>
        </p:spPr>
        <p:txBody>
          <a:bodyPr anchor="ct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charset="0"/>
              <a:buNone/>
            </a:pPr>
            <a:r>
              <a:rPr lang="uk-UA" sz="2400" b="1" dirty="0" smtClean="0">
                <a:solidFill>
                  <a:srgbClr val="000099"/>
                </a:solidFill>
                <a:latin typeface="Calibri" pitchFamily="34" charset="0"/>
                <a:cs typeface="Calibri" pitchFamily="34" charset="0"/>
              </a:rPr>
              <a:t>Обсяг вибірки</a:t>
            </a:r>
            <a:endParaRPr lang="ru-RU" sz="1400" dirty="0">
              <a:solidFill>
                <a:schemeClr val="bg2">
                  <a:lumMod val="10000"/>
                </a:schemeClr>
              </a:solidFill>
              <a:latin typeface="Calibri" pitchFamily="34" charset="0"/>
              <a:cs typeface="Calibri" pitchFamily="34" charset="0"/>
            </a:endParaRPr>
          </a:p>
        </p:txBody>
      </p:sp>
      <p:sp>
        <p:nvSpPr>
          <p:cNvPr id="23" name="Объект 5"/>
          <p:cNvSpPr txBox="1">
            <a:spLocks/>
          </p:cNvSpPr>
          <p:nvPr/>
        </p:nvSpPr>
        <p:spPr>
          <a:xfrm>
            <a:off x="409918" y="4958835"/>
            <a:ext cx="3368906" cy="556859"/>
          </a:xfrm>
          <a:prstGeom prst="snip1Rect">
            <a:avLst/>
          </a:prstGeom>
          <a:solidFill>
            <a:srgbClr val="EE2748"/>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uk-UA" sz="2400" b="1" dirty="0" smtClean="0">
                <a:solidFill>
                  <a:srgbClr val="000099"/>
                </a:solidFill>
                <a:latin typeface="Calibri" pitchFamily="34" charset="0"/>
                <a:cs typeface="Calibri" pitchFamily="34" charset="0"/>
              </a:rPr>
              <a:t>Мода ряду чисел</a:t>
            </a:r>
            <a:endParaRPr lang="ru-RU" sz="2000" b="1" dirty="0">
              <a:solidFill>
                <a:schemeClr val="bg2">
                  <a:lumMod val="10000"/>
                </a:schemeClr>
              </a:solidFill>
              <a:latin typeface="Calibri" pitchFamily="34" charset="0"/>
              <a:cs typeface="Calibri" pitchFamily="34" charset="0"/>
            </a:endParaRPr>
          </a:p>
        </p:txBody>
      </p:sp>
      <p:sp>
        <p:nvSpPr>
          <p:cNvPr id="24" name="Объект 5"/>
          <p:cNvSpPr txBox="1">
            <a:spLocks/>
          </p:cNvSpPr>
          <p:nvPr/>
        </p:nvSpPr>
        <p:spPr>
          <a:xfrm>
            <a:off x="367660" y="2804117"/>
            <a:ext cx="3311581" cy="592419"/>
          </a:xfrm>
          <a:prstGeom prst="snip1Rect">
            <a:avLst/>
          </a:prstGeom>
          <a:solidFill>
            <a:srgbClr val="9C6ACA"/>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uk-UA" sz="2400" b="1" dirty="0" smtClean="0">
                <a:solidFill>
                  <a:srgbClr val="000099"/>
                </a:solidFill>
                <a:latin typeface="Calibri" pitchFamily="34" charset="0"/>
                <a:cs typeface="Calibri" pitchFamily="34" charset="0"/>
              </a:rPr>
              <a:t>Розмах вибірки</a:t>
            </a:r>
            <a:endParaRPr lang="uk-UA" sz="2000" dirty="0">
              <a:solidFill>
                <a:schemeClr val="bg2">
                  <a:lumMod val="10000"/>
                </a:schemeClr>
              </a:solidFill>
              <a:latin typeface="Calibri" pitchFamily="34" charset="0"/>
              <a:cs typeface="Calibri" pitchFamily="34" charset="0"/>
            </a:endParaRPr>
          </a:p>
        </p:txBody>
      </p:sp>
      <p:sp>
        <p:nvSpPr>
          <p:cNvPr id="25" name="Объект 5"/>
          <p:cNvSpPr txBox="1">
            <a:spLocks/>
          </p:cNvSpPr>
          <p:nvPr/>
        </p:nvSpPr>
        <p:spPr>
          <a:xfrm>
            <a:off x="364989" y="3819398"/>
            <a:ext cx="3342915" cy="842094"/>
          </a:xfrm>
          <a:prstGeom prst="snip1Rect">
            <a:avLst/>
          </a:prstGeom>
          <a:solidFill>
            <a:srgbClr val="1C6AFC"/>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uk-UA" sz="2400" b="1" dirty="0" smtClean="0">
                <a:solidFill>
                  <a:srgbClr val="000099"/>
                </a:solidFill>
                <a:latin typeface="Calibri" pitchFamily="34" charset="0"/>
                <a:cs typeface="Calibri" pitchFamily="34" charset="0"/>
              </a:rPr>
              <a:t>Середнє арифметичне ряду чисел</a:t>
            </a:r>
            <a:endParaRPr lang="ru-RU" sz="2000" dirty="0">
              <a:solidFill>
                <a:schemeClr val="bg2">
                  <a:lumMod val="10000"/>
                </a:schemeClr>
              </a:solidFill>
              <a:latin typeface="Calibri" pitchFamily="34" charset="0"/>
              <a:cs typeface="Calibri" pitchFamily="34" charset="0"/>
            </a:endParaRP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248" t="26965" r="69115" b="65473"/>
          <a:stretch/>
        </p:blipFill>
        <p:spPr bwMode="auto">
          <a:xfrm>
            <a:off x="4332558" y="1606577"/>
            <a:ext cx="2691834" cy="731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9" name="Группа 8"/>
          <p:cNvGrpSpPr/>
          <p:nvPr/>
        </p:nvGrpSpPr>
        <p:grpSpPr>
          <a:xfrm>
            <a:off x="4433114" y="2615361"/>
            <a:ext cx="4279776" cy="823014"/>
            <a:chOff x="3923928" y="2625250"/>
            <a:chExt cx="4279776" cy="823014"/>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2752388"/>
              <a:ext cx="2284575" cy="695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6031" y="2657199"/>
              <a:ext cx="1927673" cy="739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759089" y="2625250"/>
              <a:ext cx="628391" cy="769441"/>
            </a:xfrm>
            <a:prstGeom prst="rect">
              <a:avLst/>
            </a:prstGeom>
            <a:noFill/>
          </p:spPr>
          <p:txBody>
            <a:bodyPr wrap="square" rtlCol="0" anchor="ctr">
              <a:spAutoFit/>
            </a:bodyPr>
            <a:lstStyle/>
            <a:p>
              <a:pPr algn="ctr"/>
              <a:r>
                <a:rPr lang="uk-UA" sz="4400" b="1" dirty="0" smtClean="0"/>
                <a:t>-</a:t>
              </a:r>
              <a:endParaRPr lang="uk-UA" sz="4400" b="1" dirty="0"/>
            </a:p>
          </p:txBody>
        </p:sp>
      </p:grp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8147" y="3861533"/>
            <a:ext cx="2407070" cy="71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543" y="4903383"/>
            <a:ext cx="1472758" cy="710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descr="Ð ÐµÐ·ÑÐ»ÑÑÐ°Ñ Ð¿Ð¾ÑÑÐºÑ Ð·Ð¾Ð±ÑÐ°Ð¶ÐµÐ½Ñ Ð·Ð° Ð·Ð°Ð¿Ð¸ÑÐ¾Ð¼ &quot;Ð¡ÑÐ°ÑÐ¸ÑÑÐ¸ÐºÐ° excel&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9147" y="1543799"/>
            <a:ext cx="590628" cy="5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fade">
                                      <p:cBhvr>
                                        <p:cTn id="33" dur="500"/>
                                        <p:tgtEl>
                                          <p:spTgt spid="20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5"/>
                                        </p:tgtEl>
                                        <p:attrNameLst>
                                          <p:attrName>style.visibility</p:attrName>
                                        </p:attrNameLst>
                                      </p:cBhvr>
                                      <p:to>
                                        <p:strVal val="visible"/>
                                      </p:to>
                                    </p:set>
                                    <p:animEffect transition="in" filter="fade">
                                      <p:cBhvr>
                                        <p:cTn id="38"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a:xfrm>
            <a:off x="35663" y="1235058"/>
            <a:ext cx="8986131" cy="4946990"/>
          </a:xfrm>
          <a:prstGeom prst="roundRect">
            <a:avLst/>
          </a:prstGeom>
          <a:gradFill flip="none" rotWithShape="1">
            <a:gsLst>
              <a:gs pos="0">
                <a:srgbClr val="FFEFD1"/>
              </a:gs>
              <a:gs pos="64999">
                <a:srgbClr val="F0EBD5"/>
              </a:gs>
              <a:gs pos="100000">
                <a:srgbClr val="D1C39F"/>
              </a:gs>
            </a:gsLst>
            <a:lin ang="5400000" scaled="0"/>
            <a:tileRect/>
          </a:gradFill>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19" name="Нижний колонтитул 1"/>
          <p:cNvSpPr txBox="1">
            <a:spLocks/>
          </p:cNvSpPr>
          <p:nvPr/>
        </p:nvSpPr>
        <p:spPr>
          <a:xfrm>
            <a:off x="3491880" y="6284400"/>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18" name="Нижний колонтитул 1"/>
          <p:cNvSpPr txBox="1">
            <a:spLocks/>
          </p:cNvSpPr>
          <p:nvPr/>
        </p:nvSpPr>
        <p:spPr>
          <a:xfrm>
            <a:off x="3707904" y="6182048"/>
            <a:ext cx="28956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050" dirty="0" smtClean="0">
                <a:solidFill>
                  <a:schemeClr val="tx2">
                    <a:lumMod val="25000"/>
                    <a:lumOff val="75000"/>
                  </a:schemeClr>
                </a:solidFill>
              </a:rPr>
              <a:t>Чашук О.Ф., вчитель інформатики ЗОШ№23, Луцьк</a:t>
            </a:r>
            <a:endParaRPr lang="uk-UA" sz="1050" dirty="0">
              <a:solidFill>
                <a:schemeClr val="tx2">
                  <a:lumMod val="25000"/>
                  <a:lumOff val="75000"/>
                </a:schemeClr>
              </a:solidFill>
            </a:endParaRPr>
          </a:p>
        </p:txBody>
      </p:sp>
      <p:sp>
        <p:nvSpPr>
          <p:cNvPr id="4" name="TextBox 3"/>
          <p:cNvSpPr txBox="1"/>
          <p:nvPr/>
        </p:nvSpPr>
        <p:spPr>
          <a:xfrm>
            <a:off x="994007" y="96185"/>
            <a:ext cx="7155986" cy="510778"/>
          </a:xfrm>
          <a:prstGeom prst="roundRect">
            <a:avLst/>
          </a:prstGeom>
          <a:effectLst>
            <a:outerShdw blurRad="40000" dist="23000" dir="5400000" rotWithShape="0">
              <a:srgbClr val="000000">
                <a:alpha val="350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uk-UA" sz="2400" b="1" dirty="0">
                <a:solidFill>
                  <a:srgbClr val="FFFF00"/>
                </a:solidFill>
                <a:effectLst>
                  <a:outerShdw blurRad="38100" dist="38100" dir="2700000" algn="tl">
                    <a:srgbClr val="000000">
                      <a:alpha val="43137"/>
                    </a:srgbClr>
                  </a:outerShdw>
                </a:effectLst>
              </a:rPr>
              <a:t>Основи статистичного аналізу </a:t>
            </a:r>
            <a:r>
              <a:rPr lang="uk-UA" sz="2400" b="1" dirty="0" smtClean="0">
                <a:solidFill>
                  <a:srgbClr val="FFFF00"/>
                </a:solidFill>
                <a:effectLst>
                  <a:outerShdw blurRad="38100" dist="38100" dir="2700000" algn="tl">
                    <a:srgbClr val="000000">
                      <a:alpha val="43137"/>
                    </a:srgbClr>
                  </a:outerShdw>
                </a:effectLst>
              </a:rPr>
              <a:t>даних</a:t>
            </a:r>
            <a:endParaRPr lang="uk-UA" sz="2400" b="1" dirty="0">
              <a:solidFill>
                <a:srgbClr val="FFFF00"/>
              </a:solidFill>
              <a:effectLst>
                <a:outerShdw blurRad="38100" dist="38100" dir="2700000" algn="tl">
                  <a:srgbClr val="000000">
                    <a:alpha val="43137"/>
                  </a:srgbClr>
                </a:outerShdw>
              </a:effectLst>
            </a:endParaRPr>
          </a:p>
        </p:txBody>
      </p:sp>
      <p:grpSp>
        <p:nvGrpSpPr>
          <p:cNvPr id="5" name="Группа 4"/>
          <p:cNvGrpSpPr/>
          <p:nvPr/>
        </p:nvGrpSpPr>
        <p:grpSpPr>
          <a:xfrm>
            <a:off x="78935" y="6124337"/>
            <a:ext cx="8986131" cy="733663"/>
            <a:chOff x="157868" y="6124337"/>
            <a:chExt cx="8986131" cy="733663"/>
          </a:xfrm>
        </p:grpSpPr>
        <p:sp>
          <p:nvSpPr>
            <p:cNvPr id="6" name="TextBox 5"/>
            <p:cNvSpPr txBox="1"/>
            <p:nvPr/>
          </p:nvSpPr>
          <p:spPr>
            <a:xfrm>
              <a:off x="157868" y="6124337"/>
              <a:ext cx="8986131" cy="733663"/>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uk-UA" b="1" dirty="0"/>
            </a:p>
          </p:txBody>
        </p:sp>
        <p:sp>
          <p:nvSpPr>
            <p:cNvPr id="10" name="TextBox 9"/>
            <p:cNvSpPr txBox="1"/>
            <p:nvPr/>
          </p:nvSpPr>
          <p:spPr>
            <a:xfrm>
              <a:off x="714349" y="6309320"/>
              <a:ext cx="7674076" cy="369332"/>
            </a:xfrm>
            <a:prstGeom prst="rect">
              <a:avLst/>
            </a:prstGeom>
            <a:noFill/>
          </p:spPr>
          <p:txBody>
            <a:bodyPr wrap="square" rtlCol="0">
              <a:spAutoFit/>
            </a:bodyPr>
            <a:lstStyle/>
            <a:p>
              <a:pPr algn="ctr"/>
              <a:r>
                <a:rPr lang="uk-UA" b="1" spc="300" dirty="0">
                  <a:solidFill>
                    <a:schemeClr val="accent5">
                      <a:lumMod val="50000"/>
                    </a:schemeClr>
                  </a:solidFill>
                </a:rPr>
                <a:t>Основи статистичного аналізу даних</a:t>
              </a:r>
            </a:p>
          </p:txBody>
        </p:sp>
      </p:grpSp>
      <p:sp>
        <p:nvSpPr>
          <p:cNvPr id="14" name="Прямоугольник 13"/>
          <p:cNvSpPr/>
          <p:nvPr/>
        </p:nvSpPr>
        <p:spPr>
          <a:xfrm>
            <a:off x="364990" y="1543799"/>
            <a:ext cx="4107464" cy="4580538"/>
          </a:xfrm>
          <a:prstGeom prst="rect">
            <a:avLst/>
          </a:prstGeom>
          <a:noFill/>
        </p:spPr>
      </p:sp>
      <p:sp>
        <p:nvSpPr>
          <p:cNvPr id="8" name="Выноска со стрелкой вниз 7"/>
          <p:cNvSpPr/>
          <p:nvPr/>
        </p:nvSpPr>
        <p:spPr>
          <a:xfrm>
            <a:off x="305174" y="717556"/>
            <a:ext cx="8611728" cy="707231"/>
          </a:xfrm>
          <a:prstGeom prst="downArrowCallout">
            <a:avLst/>
          </a:prstGeom>
          <a:effectLst>
            <a:innerShdw blurRad="63500" dist="50800" dir="18900000">
              <a:prstClr val="black">
                <a:alpha val="50000"/>
              </a:prstClr>
            </a:innerShdw>
            <a:reflection blurRad="6350" stA="50000" endA="300" endPos="38500" dist="50800" dir="5400000" sy="-100000" algn="bl" rotWithShape="0"/>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33450"/>
            <a:r>
              <a:rPr lang="uk-UA" sz="2400" b="1" dirty="0">
                <a:solidFill>
                  <a:srgbClr val="C00000"/>
                </a:solidFill>
                <a:latin typeface="Calibri" pitchFamily="34" charset="0"/>
                <a:cs typeface="Calibri" pitchFamily="34" charset="0"/>
              </a:rPr>
              <a:t>Характеристики </a:t>
            </a:r>
            <a:r>
              <a:rPr lang="uk-UA" sz="2400" b="1" dirty="0" smtClean="0">
                <a:solidFill>
                  <a:srgbClr val="C00000"/>
                </a:solidFill>
                <a:latin typeface="Calibri" pitchFamily="34" charset="0"/>
                <a:cs typeface="Calibri" pitchFamily="34" charset="0"/>
              </a:rPr>
              <a:t>вибірки</a:t>
            </a:r>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4783" y="4305"/>
            <a:ext cx="646438"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174" y="-23839"/>
            <a:ext cx="622689" cy="6945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Ð ÐµÐ·ÑÐ»ÑÑÐ°Ñ Ð¿Ð¾ÑÑÐºÑ Ð·Ð¾Ð±ÑÐ°Ð¶ÐµÐ½Ñ Ð·Ð° Ð·Ð°Ð¿Ð¸ÑÐ¾Ð¼ &quot;ÐÐ½ÑÐ¾ÑÐ¼Ð°ÑÑÐ¹Ð½Ð° ÑÐ¸ÑÑÐµ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18" y="4815621"/>
            <a:ext cx="2228348" cy="14001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Полилиния 12"/>
          <p:cNvSpPr/>
          <p:nvPr/>
        </p:nvSpPr>
        <p:spPr>
          <a:xfrm>
            <a:off x="5870665" y="2354796"/>
            <a:ext cx="1593453" cy="302402"/>
          </a:xfrm>
          <a:custGeom>
            <a:avLst/>
            <a:gdLst/>
            <a:ahLst/>
            <a:cxnLst/>
            <a:rect l="0" t="0" r="0" b="0"/>
            <a:pathLst>
              <a:path>
                <a:moveTo>
                  <a:pt x="0" y="0"/>
                </a:moveTo>
                <a:lnTo>
                  <a:pt x="0" y="189880"/>
                </a:lnTo>
                <a:lnTo>
                  <a:pt x="1593453" y="189880"/>
                </a:lnTo>
                <a:lnTo>
                  <a:pt x="1593453" y="302402"/>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Полилиния 14"/>
          <p:cNvSpPr/>
          <p:nvPr/>
        </p:nvSpPr>
        <p:spPr>
          <a:xfrm>
            <a:off x="3186795" y="3396537"/>
            <a:ext cx="4983361" cy="436050"/>
          </a:xfrm>
          <a:custGeom>
            <a:avLst/>
            <a:gdLst/>
            <a:ahLst/>
            <a:cxnLst/>
            <a:rect l="0" t="0" r="0" b="0"/>
            <a:pathLst>
              <a:path>
                <a:moveTo>
                  <a:pt x="0" y="0"/>
                </a:moveTo>
                <a:lnTo>
                  <a:pt x="0" y="323529"/>
                </a:lnTo>
                <a:lnTo>
                  <a:pt x="4983361" y="323529"/>
                </a:lnTo>
                <a:lnTo>
                  <a:pt x="4983361"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Полилиния 15"/>
          <p:cNvSpPr/>
          <p:nvPr/>
        </p:nvSpPr>
        <p:spPr>
          <a:xfrm>
            <a:off x="3186795" y="3396537"/>
            <a:ext cx="2911800" cy="436050"/>
          </a:xfrm>
          <a:custGeom>
            <a:avLst/>
            <a:gdLst/>
            <a:ahLst/>
            <a:cxnLst/>
            <a:rect l="0" t="0" r="0" b="0"/>
            <a:pathLst>
              <a:path>
                <a:moveTo>
                  <a:pt x="0" y="0"/>
                </a:moveTo>
                <a:lnTo>
                  <a:pt x="0" y="323529"/>
                </a:lnTo>
                <a:lnTo>
                  <a:pt x="2911800" y="323529"/>
                </a:lnTo>
                <a:lnTo>
                  <a:pt x="291180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7" name="Полилиния 16"/>
          <p:cNvSpPr/>
          <p:nvPr/>
        </p:nvSpPr>
        <p:spPr>
          <a:xfrm>
            <a:off x="3186795" y="3396537"/>
            <a:ext cx="371035" cy="436050"/>
          </a:xfrm>
          <a:custGeom>
            <a:avLst/>
            <a:gdLst/>
            <a:ahLst/>
            <a:cxnLst/>
            <a:rect l="0" t="0" r="0" b="0"/>
            <a:pathLst>
              <a:path>
                <a:moveTo>
                  <a:pt x="0" y="0"/>
                </a:moveTo>
                <a:lnTo>
                  <a:pt x="0" y="323529"/>
                </a:lnTo>
                <a:lnTo>
                  <a:pt x="371035" y="323529"/>
                </a:lnTo>
                <a:lnTo>
                  <a:pt x="371035"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0" name="Полилиния 19"/>
          <p:cNvSpPr/>
          <p:nvPr/>
        </p:nvSpPr>
        <p:spPr>
          <a:xfrm>
            <a:off x="1130682" y="3396537"/>
            <a:ext cx="2056112" cy="436050"/>
          </a:xfrm>
          <a:custGeom>
            <a:avLst/>
            <a:gdLst/>
            <a:ahLst/>
            <a:cxnLst/>
            <a:rect l="0" t="0" r="0" b="0"/>
            <a:pathLst>
              <a:path>
                <a:moveTo>
                  <a:pt x="2056112" y="0"/>
                </a:moveTo>
                <a:lnTo>
                  <a:pt x="2056112" y="323529"/>
                </a:lnTo>
                <a:lnTo>
                  <a:pt x="0" y="323529"/>
                </a:lnTo>
                <a:lnTo>
                  <a:pt x="0" y="436050"/>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1" name="Полилиния 20"/>
          <p:cNvSpPr/>
          <p:nvPr/>
        </p:nvSpPr>
        <p:spPr>
          <a:xfrm>
            <a:off x="3186795" y="2354796"/>
            <a:ext cx="2683869" cy="270455"/>
          </a:xfrm>
          <a:custGeom>
            <a:avLst/>
            <a:gdLst/>
            <a:ahLst/>
            <a:cxnLst/>
            <a:rect l="0" t="0" r="0" b="0"/>
            <a:pathLst>
              <a:path>
                <a:moveTo>
                  <a:pt x="2683869" y="0"/>
                </a:moveTo>
                <a:lnTo>
                  <a:pt x="2683869" y="157934"/>
                </a:lnTo>
                <a:lnTo>
                  <a:pt x="0" y="157934"/>
                </a:lnTo>
                <a:lnTo>
                  <a:pt x="0" y="270455"/>
                </a:lnTo>
              </a:path>
            </a:pathLst>
          </a:custGeom>
          <a:noFill/>
          <a:ln>
            <a:noFill/>
          </a:ln>
          <a:effectLst/>
          <a:scene3d>
            <a:camera prst="orthographicFront">
              <a:rot lat="0" lon="0" rev="0"/>
            </a:camera>
            <a:lightRig rig="chilly" dir="t">
              <a:rot lat="0" lon="0" rev="18480000"/>
            </a:lightRig>
          </a:scene3d>
          <a:sp3d prstMaterial="clear">
            <a:bevelT h="63500"/>
          </a:sp3d>
        </p:spPr>
        <p:style>
          <a:lnRef idx="2">
            <a:scrgbClr r="0" g="0" b="0"/>
          </a:lnRef>
          <a:fillRef idx="0">
            <a:scrgbClr r="0" g="0" b="0"/>
          </a:fillRef>
          <a:effectRef idx="0">
            <a:scrgbClr r="0" g="0" b="0"/>
          </a:effectRef>
          <a:fontRef idx="minor">
            <a:schemeClr val="tx1">
              <a:hueOff val="0"/>
              <a:satOff val="0"/>
              <a:lumOff val="0"/>
              <a:alphaOff val="0"/>
            </a:schemeClr>
          </a:fontRef>
        </p:style>
      </p:sp>
      <p:pic>
        <p:nvPicPr>
          <p:cNvPr id="4100" name="Picture 4" descr="Ð ÐµÐ·ÑÐ»ÑÑÐ°Ñ Ð¿Ð¾ÑÑÐºÑ Ð·Ð¾Ð±ÑÐ°Ð¶ÐµÐ½Ñ Ð·Ð° Ð·Ð°Ð¿Ð¸ÑÐ¾Ð¼ &quot;ÐÐ¾Ð´ÐµÐ»Ñ â Ð¾Ð±'ÑÐº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254" y="3708553"/>
            <a:ext cx="1699275" cy="896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2" name="Прямоугольник с одним вырезанным углом 31"/>
          <p:cNvSpPr/>
          <p:nvPr/>
        </p:nvSpPr>
        <p:spPr>
          <a:xfrm>
            <a:off x="364990" y="1700808"/>
            <a:ext cx="1844125" cy="501848"/>
          </a:xfrm>
          <a:prstGeom prst="snip1Rect">
            <a:avLst/>
          </a:prstGeom>
          <a:solidFill>
            <a:srgbClr val="00B0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ctr"/>
            <a:r>
              <a:rPr lang="uk-UA" sz="2400" b="1" dirty="0" smtClean="0">
                <a:solidFill>
                  <a:srgbClr val="000099"/>
                </a:solidFill>
                <a:cs typeface="Calibri" pitchFamily="34" charset="0"/>
              </a:rPr>
              <a:t>Частота</a:t>
            </a:r>
            <a:endParaRPr lang="uk-UA" sz="2000" dirty="0">
              <a:solidFill>
                <a:schemeClr val="bg2">
                  <a:lumMod val="10000"/>
                </a:schemeClr>
              </a:solidFill>
              <a:cs typeface="Calibri" pitchFamily="34" charset="0"/>
            </a:endParaRPr>
          </a:p>
        </p:txBody>
      </p:sp>
      <p:sp>
        <p:nvSpPr>
          <p:cNvPr id="33" name="Прямоугольник с одним вырезанным углом 32"/>
          <p:cNvSpPr/>
          <p:nvPr/>
        </p:nvSpPr>
        <p:spPr>
          <a:xfrm>
            <a:off x="305174" y="2830801"/>
            <a:ext cx="2694842" cy="501848"/>
          </a:xfrm>
          <a:prstGeom prst="snip1Rect">
            <a:avLst/>
          </a:prstGeom>
          <a:solidFill>
            <a:srgbClr val="030E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ctr"/>
            <a:r>
              <a:rPr lang="uk-UA" sz="2400" b="1" dirty="0" smtClean="0">
                <a:solidFill>
                  <a:srgbClr val="000099"/>
                </a:solidFill>
                <a:cs typeface="Calibri" pitchFamily="34" charset="0"/>
              </a:rPr>
              <a:t>Відносна частота</a:t>
            </a:r>
            <a:endParaRPr lang="uk-UA" sz="2000" dirty="0">
              <a:solidFill>
                <a:schemeClr val="bg2">
                  <a:lumMod val="10000"/>
                </a:schemeClr>
              </a:solidFill>
              <a:cs typeface="Calibri"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8070" y="1622303"/>
            <a:ext cx="2491680" cy="658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1" name="Группа 10"/>
          <p:cNvGrpSpPr/>
          <p:nvPr/>
        </p:nvGrpSpPr>
        <p:grpSpPr>
          <a:xfrm>
            <a:off x="3245933" y="2734406"/>
            <a:ext cx="5249463" cy="694637"/>
            <a:chOff x="3226614" y="2490024"/>
            <a:chExt cx="5249463" cy="694637"/>
          </a:xfrm>
        </p:grpSpPr>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6614" y="2525804"/>
              <a:ext cx="2491680" cy="658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5248" t="26965" r="69115" b="65473"/>
            <a:stretch/>
          </p:blipFill>
          <p:spPr bwMode="auto">
            <a:xfrm>
              <a:off x="6161080" y="2490024"/>
              <a:ext cx="2314997" cy="685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784542" y="2620060"/>
              <a:ext cx="288885" cy="461665"/>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uk-UA" sz="2400" b="1" dirty="0" smtClean="0"/>
                <a:t>/</a:t>
              </a:r>
              <a:endParaRPr lang="uk-UA" sz="2400" b="1" dirty="0"/>
            </a:p>
          </p:txBody>
        </p:sp>
      </p:grpSp>
      <p:sp>
        <p:nvSpPr>
          <p:cNvPr id="40" name="Прямоугольник с одним вырезанным углом 39"/>
          <p:cNvSpPr/>
          <p:nvPr/>
        </p:nvSpPr>
        <p:spPr>
          <a:xfrm>
            <a:off x="155665" y="3959477"/>
            <a:ext cx="3499476" cy="501848"/>
          </a:xfrm>
          <a:prstGeom prst="snip1Rect">
            <a:avLst/>
          </a:prstGeom>
          <a:solidFill>
            <a:srgbClr val="EE2748"/>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ctr"/>
            <a:r>
              <a:rPr lang="uk-UA" sz="2400" b="1" dirty="0" smtClean="0">
                <a:solidFill>
                  <a:srgbClr val="000099"/>
                </a:solidFill>
                <a:cs typeface="Calibri" pitchFamily="34" charset="0"/>
              </a:rPr>
              <a:t>Стандартне відхилення</a:t>
            </a:r>
            <a:endParaRPr lang="uk-UA" sz="2000" dirty="0">
              <a:solidFill>
                <a:schemeClr val="bg2">
                  <a:lumMod val="10000"/>
                </a:schemeClr>
              </a:solidFill>
              <a:cs typeface="Calibri" pitchFamily="34" charset="0"/>
            </a:endParaRP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218" y="3852014"/>
            <a:ext cx="2848717" cy="716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5050284"/>
            <a:ext cx="3000333" cy="720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3" name="Прямоугольник с одним вырезанным углом 42"/>
          <p:cNvSpPr/>
          <p:nvPr/>
        </p:nvSpPr>
        <p:spPr>
          <a:xfrm>
            <a:off x="305174" y="5132651"/>
            <a:ext cx="2785036" cy="501848"/>
          </a:xfrm>
          <a:prstGeom prst="snip1Rect">
            <a:avLst/>
          </a:prstGeom>
          <a:solidFill>
            <a:srgbClr val="030E50"/>
          </a:solidFill>
          <a:ln>
            <a:noFill/>
          </a:ln>
          <a:effectLst/>
          <a:scene3d>
            <a:camera prst="orthographicFront">
              <a:rot lat="0" lon="0" rev="0"/>
            </a:camera>
            <a:lightRig rig="chilly" dir="t">
              <a:rot lat="0" lon="0" rev="18480000"/>
            </a:lightRig>
          </a:scene3d>
          <a:sp3d prstMaterial="clear">
            <a:bevelT h="63500" prst="artDeco"/>
          </a:sp3d>
        </p:spPr>
        <p:txBody>
          <a:bodyPr wrap="square" anchor="ctr">
            <a:spAutoFit/>
          </a:bodyPr>
          <a:lstStyle/>
          <a:p>
            <a:pPr algn="ctr"/>
            <a:r>
              <a:rPr lang="uk-UA" sz="2400" b="1" i="1" dirty="0" smtClean="0">
                <a:solidFill>
                  <a:srgbClr val="000099"/>
                </a:solidFill>
              </a:rPr>
              <a:t>Медіана</a:t>
            </a:r>
            <a:r>
              <a:rPr lang="uk-UA" sz="2000" b="1" i="1" dirty="0" smtClean="0"/>
              <a:t> </a:t>
            </a:r>
            <a:endParaRPr lang="uk-UA" sz="2000" dirty="0">
              <a:solidFill>
                <a:schemeClr val="bg2">
                  <a:lumMod val="10000"/>
                </a:schemeClr>
              </a:solidFill>
              <a:cs typeface="Calibri" pitchFamily="34" charset="0"/>
            </a:endParaRPr>
          </a:p>
        </p:txBody>
      </p:sp>
      <p:pic>
        <p:nvPicPr>
          <p:cNvPr id="44" name="Picture 2" descr="Ð ÐµÐ·ÑÐ»ÑÑÐ°Ñ Ð¿Ð¾ÑÑÐºÑ Ð·Ð¾Ð±ÑÐ°Ð¶ÐµÐ½Ñ Ð·Ð° Ð·Ð°Ð¿Ð¸ÑÐ¾Ð¼ &quot;Ð¡ÑÐ°ÑÐ¸ÑÑÐ¸ÐºÐ° excel&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9147" y="1543799"/>
            <a:ext cx="590628" cy="5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32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1743869" y="155076"/>
            <a:ext cx="5656263" cy="595313"/>
          </a:xfrm>
          <a:prstGeom prst="roundRect">
            <a:avLst/>
          </a:prstGeom>
        </p:spPr>
        <p:style>
          <a:lnRef idx="0">
            <a:schemeClr val="accent1"/>
          </a:lnRef>
          <a:fillRef idx="3">
            <a:schemeClr val="accent1"/>
          </a:fillRef>
          <a:effectRef idx="3">
            <a:schemeClr val="accent1"/>
          </a:effectRef>
          <a:fontRef idx="minor">
            <a:schemeClr val="lt1"/>
          </a:fontRef>
        </p:style>
        <p:txBody>
          <a:bodyPr/>
          <a:lstStyle/>
          <a:p>
            <a:pPr eaLnBrk="1" hangingPunct="1"/>
            <a:r>
              <a:rPr lang="uk-UA" altLang="uk-UA" sz="3600" b="1" dirty="0" smtClean="0">
                <a:solidFill>
                  <a:srgbClr val="002060"/>
                </a:solidFill>
                <a:latin typeface="Calibri" pitchFamily="34" charset="0"/>
                <a:cs typeface="Calibri" pitchFamily="34" charset="0"/>
              </a:rPr>
              <a:t>Робота з комп'ютером</a:t>
            </a:r>
          </a:p>
        </p:txBody>
      </p:sp>
      <p:sp>
        <p:nvSpPr>
          <p:cNvPr id="2" name="Нижний колонтитул 1"/>
          <p:cNvSpPr>
            <a:spLocks noGrp="1"/>
          </p:cNvSpPr>
          <p:nvPr>
            <p:ph type="ftr" sz="quarter" idx="4294967295"/>
          </p:nvPr>
        </p:nvSpPr>
        <p:spPr>
          <a:xfrm>
            <a:off x="3635896" y="6308970"/>
            <a:ext cx="2895600" cy="476251"/>
          </a:xfrm>
        </p:spPr>
        <p:txBody>
          <a:bodyPr/>
          <a:lstStyle/>
          <a:p>
            <a:pPr>
              <a:defRPr/>
            </a:pPr>
            <a:r>
              <a:rPr lang="uk-UA" smtClean="0">
                <a:solidFill>
                  <a:schemeClr val="bg1">
                    <a:lumMod val="90000"/>
                  </a:schemeClr>
                </a:solidFill>
              </a:rPr>
              <a:t>Чашук О.Ф., вчитель інформатики ЗОШ№23, Луцьк</a:t>
            </a:r>
            <a:endParaRPr lang="uk-UA">
              <a:solidFill>
                <a:schemeClr val="bg1">
                  <a:lumMod val="90000"/>
                </a:schemeClr>
              </a:solidFill>
            </a:endParaRPr>
          </a:p>
        </p:txBody>
      </p:sp>
      <p:sp>
        <p:nvSpPr>
          <p:cNvPr id="9" name="Загнутый угол 8"/>
          <p:cNvSpPr/>
          <p:nvPr/>
        </p:nvSpPr>
        <p:spPr>
          <a:xfrm>
            <a:off x="285801" y="1911465"/>
            <a:ext cx="8419353" cy="624423"/>
          </a:xfrm>
          <a:prstGeom prst="foldedCorner">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lgn="just">
              <a:spcBef>
                <a:spcPts val="1200"/>
              </a:spcBef>
              <a:spcAft>
                <a:spcPts val="1200"/>
              </a:spcAft>
            </a:pPr>
            <a:r>
              <a:rPr lang="uk-UA" sz="2800" b="1" spc="50" dirty="0" smtClean="0">
                <a:ln w="11430"/>
                <a:solidFill>
                  <a:srgbClr val="000066"/>
                </a:solidFill>
                <a:latin typeface="Calibri" pitchFamily="34" charset="0"/>
                <a:cs typeface="Calibri" pitchFamily="34" charset="0"/>
              </a:rPr>
              <a:t>Вправа</a:t>
            </a:r>
            <a:r>
              <a:rPr lang="uk-UA" sz="2800" b="1" spc="50" dirty="0" smtClean="0">
                <a:ln w="11430"/>
                <a:solidFill>
                  <a:srgbClr val="CC0099"/>
                </a:solidFill>
                <a:latin typeface="Calibri" pitchFamily="34" charset="0"/>
                <a:cs typeface="Calibri" pitchFamily="34" charset="0"/>
              </a:rPr>
              <a:t> 1</a:t>
            </a:r>
            <a:r>
              <a:rPr lang="uk-UA" sz="2800" b="1" spc="50" dirty="0" smtClean="0">
                <a:ln w="11430"/>
                <a:solidFill>
                  <a:schemeClr val="tx1">
                    <a:lumMod val="95000"/>
                    <a:lumOff val="5000"/>
                  </a:schemeClr>
                </a:solidFill>
                <a:latin typeface="Calibri" pitchFamily="34" charset="0"/>
                <a:cs typeface="Calibri" pitchFamily="34" charset="0"/>
              </a:rPr>
              <a:t>. </a:t>
            </a:r>
            <a:r>
              <a:rPr lang="uk-UA" sz="2800" b="1" dirty="0"/>
              <a:t>Порівняння двох </a:t>
            </a:r>
            <a:r>
              <a:rPr lang="uk-UA" sz="2800" b="1" dirty="0" smtClean="0"/>
              <a:t>вибірок</a:t>
            </a:r>
            <a:endParaRPr lang="uk-UA" sz="2800" b="1" spc="50" dirty="0" smtClean="0">
              <a:ln w="11430"/>
              <a:solidFill>
                <a:schemeClr val="tx1">
                  <a:lumMod val="95000"/>
                  <a:lumOff val="5000"/>
                </a:schemeClr>
              </a:solidFill>
              <a:latin typeface="Calibri" pitchFamily="34" charset="0"/>
              <a:cs typeface="Calibri"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62722">
            <a:off x="222098" y="1538924"/>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78093">
            <a:off x="8144228" y="1482812"/>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415412"/>
            <a:ext cx="7524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Files/images/nformatika_10klas/ÐÐ½ÑÐ¾ÑÐ¼_Ð¿ÑÐ´ÑÑÑÐ½Ð¸Ðº_10ÐºÐ»_20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3811596"/>
            <a:ext cx="2040983" cy="304640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323850" h="50800" prst="softRound"/>
            <a:bevelB prst="softRound"/>
          </a:sp3d>
          <a:extLst>
            <a:ext uri="{909E8E84-426E-40DD-AFC4-6F175D3DCCD1}">
              <a14:hiddenFill xmlns:a14="http://schemas.microsoft.com/office/drawing/2010/main">
                <a:solidFill>
                  <a:srgbClr val="FFFFFF"/>
                </a:solidFill>
              </a14:hiddenFill>
            </a:ext>
          </a:extLst>
        </p:spPr>
      </p:pic>
      <p:sp>
        <p:nvSpPr>
          <p:cNvPr id="3" name="Загнутый угол 2"/>
          <p:cNvSpPr/>
          <p:nvPr/>
        </p:nvSpPr>
        <p:spPr>
          <a:xfrm>
            <a:off x="281675" y="2723666"/>
            <a:ext cx="8625758" cy="1763078"/>
          </a:xfrm>
          <a:prstGeom prst="foldedCorne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a:r>
              <a:rPr lang="uk-UA" dirty="0"/>
              <a:t>Туристична фірма, що реалізує путівки у семи містах країни, провела рекламну кампанію. У таблиці наведено дані про кількість путівок, проданих протягом тижня до проведення рекламної кампанії та протягом тижня після неї. Потрібно, обчисливши характеристики центру та варіації розподілу, порівняти дві вибірки та зробити висновки щодо впливу рекламної кампанії на обсяги продажу путівок</a:t>
            </a:r>
          </a:p>
        </p:txBody>
      </p:sp>
      <p:pic>
        <p:nvPicPr>
          <p:cNvPr id="17" name="Рисунок 16"/>
          <p:cNvPicPr/>
          <p:nvPr/>
        </p:nvPicPr>
        <p:blipFill>
          <a:blip r:embed="rId7" cstate="print"/>
          <a:srcRect/>
          <a:stretch>
            <a:fillRect/>
          </a:stretch>
        </p:blipFill>
        <p:spPr bwMode="auto">
          <a:xfrm>
            <a:off x="281675" y="4581128"/>
            <a:ext cx="2793110" cy="2060848"/>
          </a:xfrm>
          <a:prstGeom prst="rect">
            <a:avLst/>
          </a:prstGeom>
          <a:ln>
            <a:noFill/>
          </a:ln>
          <a:effectLst>
            <a:outerShdw blurRad="292100" dist="139700" dir="2700000" algn="tl" rotWithShape="0">
              <a:srgbClr val="333333">
                <a:alpha val="65000"/>
              </a:srgbClr>
            </a:outerShdw>
          </a:effectLst>
        </p:spPr>
      </p:pic>
      <p:pic>
        <p:nvPicPr>
          <p:cNvPr id="19" name="Рисунок 18"/>
          <p:cNvPicPr/>
          <p:nvPr/>
        </p:nvPicPr>
        <p:blipFill>
          <a:blip r:embed="rId8" cstate="print"/>
          <a:srcRect/>
          <a:stretch>
            <a:fillRect/>
          </a:stretch>
        </p:blipFill>
        <p:spPr bwMode="auto">
          <a:xfrm>
            <a:off x="3347864" y="4581128"/>
            <a:ext cx="2520280" cy="206084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8193" y="901084"/>
            <a:ext cx="3400425" cy="9429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181130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1743869" y="155076"/>
            <a:ext cx="5656263" cy="595313"/>
          </a:xfrm>
          <a:prstGeom prst="roundRect">
            <a:avLst/>
          </a:prstGeom>
        </p:spPr>
        <p:style>
          <a:lnRef idx="0">
            <a:schemeClr val="accent1"/>
          </a:lnRef>
          <a:fillRef idx="3">
            <a:schemeClr val="accent1"/>
          </a:fillRef>
          <a:effectRef idx="3">
            <a:schemeClr val="accent1"/>
          </a:effectRef>
          <a:fontRef idx="minor">
            <a:schemeClr val="lt1"/>
          </a:fontRef>
        </p:style>
        <p:txBody>
          <a:bodyPr/>
          <a:lstStyle/>
          <a:p>
            <a:pPr eaLnBrk="1" hangingPunct="1"/>
            <a:r>
              <a:rPr lang="uk-UA" altLang="uk-UA" sz="3600" b="1" dirty="0" smtClean="0">
                <a:solidFill>
                  <a:srgbClr val="002060"/>
                </a:solidFill>
                <a:latin typeface="Calibri" pitchFamily="34" charset="0"/>
                <a:cs typeface="Calibri" pitchFamily="34" charset="0"/>
              </a:rPr>
              <a:t>Робота з комп'ютером</a:t>
            </a:r>
          </a:p>
        </p:txBody>
      </p:sp>
      <p:sp>
        <p:nvSpPr>
          <p:cNvPr id="2" name="Нижний колонтитул 1"/>
          <p:cNvSpPr>
            <a:spLocks noGrp="1"/>
          </p:cNvSpPr>
          <p:nvPr>
            <p:ph type="ftr" sz="quarter" idx="4294967295"/>
          </p:nvPr>
        </p:nvSpPr>
        <p:spPr>
          <a:xfrm>
            <a:off x="3635896" y="6308970"/>
            <a:ext cx="2895600" cy="476251"/>
          </a:xfrm>
        </p:spPr>
        <p:txBody>
          <a:bodyPr/>
          <a:lstStyle/>
          <a:p>
            <a:pPr>
              <a:defRPr/>
            </a:pPr>
            <a:r>
              <a:rPr lang="uk-UA" smtClean="0">
                <a:solidFill>
                  <a:schemeClr val="bg1">
                    <a:lumMod val="90000"/>
                  </a:schemeClr>
                </a:solidFill>
              </a:rPr>
              <a:t>Чашук О.Ф., вчитель інформатики ЗОШ№23, Луцьк</a:t>
            </a:r>
            <a:endParaRPr lang="uk-UA">
              <a:solidFill>
                <a:schemeClr val="bg1">
                  <a:lumMod val="90000"/>
                </a:schemeClr>
              </a:solidFill>
            </a:endParaRPr>
          </a:p>
        </p:txBody>
      </p:sp>
      <p:sp>
        <p:nvSpPr>
          <p:cNvPr id="9" name="Загнутый угол 8"/>
          <p:cNvSpPr/>
          <p:nvPr/>
        </p:nvSpPr>
        <p:spPr>
          <a:xfrm>
            <a:off x="338730" y="1911465"/>
            <a:ext cx="8419353" cy="624423"/>
          </a:xfrm>
          <a:prstGeom prst="foldedCorner">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lgn="just">
              <a:spcBef>
                <a:spcPts val="1200"/>
              </a:spcBef>
              <a:spcAft>
                <a:spcPts val="1200"/>
              </a:spcAft>
            </a:pPr>
            <a:r>
              <a:rPr lang="uk-UA" sz="2800" b="1" spc="50" dirty="0" smtClean="0">
                <a:ln w="11430"/>
                <a:solidFill>
                  <a:srgbClr val="000066"/>
                </a:solidFill>
                <a:latin typeface="Calibri" pitchFamily="34" charset="0"/>
                <a:cs typeface="Calibri" pitchFamily="34" charset="0"/>
              </a:rPr>
              <a:t>Вправа</a:t>
            </a:r>
            <a:r>
              <a:rPr lang="uk-UA" sz="2800" b="1" spc="50" dirty="0" smtClean="0">
                <a:ln w="11430"/>
                <a:solidFill>
                  <a:srgbClr val="CC0099"/>
                </a:solidFill>
                <a:latin typeface="Calibri" pitchFamily="34" charset="0"/>
                <a:cs typeface="Calibri" pitchFamily="34" charset="0"/>
              </a:rPr>
              <a:t> 2</a:t>
            </a:r>
            <a:r>
              <a:rPr lang="uk-UA" sz="2800" b="1" spc="50" dirty="0" smtClean="0">
                <a:ln w="11430"/>
                <a:solidFill>
                  <a:schemeClr val="tx1">
                    <a:lumMod val="95000"/>
                    <a:lumOff val="5000"/>
                  </a:schemeClr>
                </a:solidFill>
                <a:latin typeface="Calibri" pitchFamily="34" charset="0"/>
                <a:cs typeface="Calibri" pitchFamily="34" charset="0"/>
              </a:rPr>
              <a:t>. </a:t>
            </a:r>
            <a:r>
              <a:rPr lang="uk-UA" sz="2800" b="1" dirty="0"/>
              <a:t>Порівняння двох </a:t>
            </a:r>
            <a:r>
              <a:rPr lang="uk-UA" sz="2800" b="1" dirty="0" smtClean="0"/>
              <a:t>вибірок</a:t>
            </a:r>
            <a:endParaRPr lang="uk-UA" sz="2800" b="1" spc="50" dirty="0" smtClean="0">
              <a:ln w="11430"/>
              <a:solidFill>
                <a:schemeClr val="tx1">
                  <a:lumMod val="95000"/>
                  <a:lumOff val="5000"/>
                </a:schemeClr>
              </a:solidFill>
              <a:latin typeface="Calibri" pitchFamily="34" charset="0"/>
              <a:cs typeface="Calibri"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62722">
            <a:off x="222098" y="1538924"/>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78093">
            <a:off x="8144228" y="1482812"/>
            <a:ext cx="576064" cy="61206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415412"/>
            <a:ext cx="7524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Files/images/nformatika_10klas/ÐÐ½ÑÐ¾ÑÐ¼_Ð¿ÑÐ´ÑÑÑÐ½Ð¸Ðº_10ÐºÐ»_20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3811596"/>
            <a:ext cx="2040983" cy="304640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323850" h="50800" prst="softRound"/>
            <a:bevelB prst="softRound"/>
          </a:sp3d>
          <a:extLst>
            <a:ext uri="{909E8E84-426E-40DD-AFC4-6F175D3DCCD1}">
              <a14:hiddenFill xmlns:a14="http://schemas.microsoft.com/office/drawing/2010/main">
                <a:solidFill>
                  <a:srgbClr val="FFFFFF"/>
                </a:solidFill>
              </a14:hiddenFill>
            </a:ext>
          </a:extLst>
        </p:spPr>
      </p:pic>
      <p:sp>
        <p:nvSpPr>
          <p:cNvPr id="3" name="Загнутый угол 2"/>
          <p:cNvSpPr/>
          <p:nvPr/>
        </p:nvSpPr>
        <p:spPr>
          <a:xfrm>
            <a:off x="281675" y="2723666"/>
            <a:ext cx="8625758" cy="1763078"/>
          </a:xfrm>
          <a:prstGeom prst="foldedCorne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a:r>
              <a:rPr lang="uk-UA" dirty="0"/>
              <a:t>У </a:t>
            </a:r>
            <a:r>
              <a:rPr lang="uk-UA" dirty="0" smtClean="0"/>
              <a:t>таблиці подано </a:t>
            </a:r>
            <a:r>
              <a:rPr lang="uk-UA" dirty="0"/>
              <a:t>результати змагань групи студентів з бігу на </a:t>
            </a:r>
            <a:r>
              <a:rPr lang="ru-RU" dirty="0"/>
              <a:t>100 </a:t>
            </a:r>
            <a:r>
              <a:rPr lang="uk-UA" dirty="0"/>
              <a:t>м. Потрібно </a:t>
            </a:r>
            <a:r>
              <a:rPr lang="uk-UA" dirty="0" err="1"/>
              <a:t>ранжувати</a:t>
            </a:r>
            <a:r>
              <a:rPr lang="uk-UA" dirty="0"/>
              <a:t> студентів за цими результатами, присвоївши номер </a:t>
            </a:r>
            <a:r>
              <a:rPr lang="ru-RU" dirty="0"/>
              <a:t>1 </a:t>
            </a:r>
            <a:r>
              <a:rPr lang="uk-UA" dirty="0"/>
              <a:t>студенту з найкращим резуль­татом, номер </a:t>
            </a:r>
            <a:r>
              <a:rPr lang="ru-RU" dirty="0"/>
              <a:t>2 — </a:t>
            </a:r>
            <a:r>
              <a:rPr lang="uk-UA" dirty="0"/>
              <a:t>студенту з другим результатом і т. д. Також необхідно визначити, до яких результатів </a:t>
            </a:r>
            <a:r>
              <a:rPr lang="ru-RU" dirty="0"/>
              <a:t>— </a:t>
            </a:r>
            <a:r>
              <a:rPr lang="uk-UA" dirty="0"/>
              <a:t>високих чи низьких </a:t>
            </a:r>
            <a:r>
              <a:rPr lang="ru-RU" dirty="0"/>
              <a:t>—</a:t>
            </a:r>
            <a:r>
              <a:rPr lang="uk-UA" dirty="0"/>
              <a:t> тяжіє основна маса </a:t>
            </a:r>
            <a:r>
              <a:rPr lang="uk-UA" dirty="0" smtClean="0"/>
              <a:t>студентів</a:t>
            </a:r>
            <a:endParaRPr lang="uk-UA" dirty="0"/>
          </a:p>
        </p:txBody>
      </p:sp>
      <p:pic>
        <p:nvPicPr>
          <p:cNvPr id="13" name="Рисунок 12"/>
          <p:cNvPicPr/>
          <p:nvPr/>
        </p:nvPicPr>
        <p:blipFill>
          <a:blip r:embed="rId7" cstate="print"/>
          <a:srcRect/>
          <a:stretch>
            <a:fillRect/>
          </a:stretch>
        </p:blipFill>
        <p:spPr bwMode="auto">
          <a:xfrm>
            <a:off x="1691680" y="4653136"/>
            <a:ext cx="3317048" cy="1944216"/>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8193" y="901084"/>
            <a:ext cx="3400425" cy="9429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71151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636</Words>
  <Application>Microsoft Office PowerPoint</Application>
  <PresentationFormat>Экран (4:3)</PresentationFormat>
  <Paragraphs>75</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Робота з комп'ютером</vt:lpstr>
      <vt:lpstr>Робота з комп'ютером</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Chashuk</dc:creator>
  <cp:lastModifiedBy>User</cp:lastModifiedBy>
  <cp:revision>597</cp:revision>
  <dcterms:created xsi:type="dcterms:W3CDTF">2012-10-14T10:43:12Z</dcterms:created>
  <dcterms:modified xsi:type="dcterms:W3CDTF">2023-10-20T09:47:13Z</dcterms:modified>
</cp:coreProperties>
</file>