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76" r:id="rId3"/>
    <p:sldId id="1578" r:id="rId4"/>
    <p:sldId id="1424" r:id="rId5"/>
    <p:sldId id="1430" r:id="rId6"/>
    <p:sldId id="1431" r:id="rId7"/>
    <p:sldId id="1425" r:id="rId8"/>
    <p:sldId id="1426" r:id="rId9"/>
    <p:sldId id="1427" r:id="rId10"/>
    <p:sldId id="1428" r:id="rId11"/>
    <p:sldId id="1432" r:id="rId12"/>
    <p:sldId id="1433" r:id="rId13"/>
    <p:sldId id="1434" r:id="rId14"/>
    <p:sldId id="2326" r:id="rId15"/>
    <p:sldId id="2327" r:id="rId16"/>
    <p:sldId id="2331" r:id="rId17"/>
    <p:sldId id="2333" r:id="rId18"/>
    <p:sldId id="2328" r:id="rId19"/>
    <p:sldId id="2329" r:id="rId20"/>
    <p:sldId id="2334" r:id="rId21"/>
    <p:sldId id="2337" r:id="rId22"/>
    <p:sldId id="1439" r:id="rId23"/>
    <p:sldId id="1436" r:id="rId24"/>
    <p:sldId id="1437" r:id="rId25"/>
    <p:sldId id="1440" r:id="rId26"/>
    <p:sldId id="1442" r:id="rId27"/>
    <p:sldId id="1443" r:id="rId28"/>
    <p:sldId id="1444" r:id="rId29"/>
    <p:sldId id="1445" r:id="rId30"/>
    <p:sldId id="1446" r:id="rId31"/>
    <p:sldId id="1447" r:id="rId32"/>
    <p:sldId id="2346" r:id="rId33"/>
    <p:sldId id="2348" r:id="rId34"/>
    <p:sldId id="2349" r:id="rId35"/>
    <p:sldId id="2350" r:id="rId36"/>
    <p:sldId id="1354" r:id="rId37"/>
    <p:sldId id="643" r:id="rId38"/>
    <p:sldId id="644" r:id="rId39"/>
    <p:sldId id="304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моделями даних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Ієрархічні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Мережеві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розміщенням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Локальні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Розподілені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Реляційні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185D2D37-1E77-4C4B-8886-52F25BB29ECF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способом доступу до БД</a:t>
          </a:r>
        </a:p>
      </dgm:t>
    </dgm:pt>
    <dgm:pt modelId="{7F3A4858-E705-494B-B412-E209823BFC65}" type="parTrans" cxnId="{BEABF1DD-1A9E-4C9B-81A5-B93F7D455556}">
      <dgm:prSet/>
      <dgm:spPr/>
      <dgm:t>
        <a:bodyPr/>
        <a:lstStyle/>
        <a:p>
          <a:endParaRPr lang="uk-UA"/>
        </a:p>
      </dgm:t>
    </dgm:pt>
    <dgm:pt modelId="{D7298D2B-A0BA-459C-BA2A-BDCF8E642D20}" type="sibTrans" cxnId="{BEABF1DD-1A9E-4C9B-81A5-B93F7D455556}">
      <dgm:prSet/>
      <dgm:spPr/>
      <dgm:t>
        <a:bodyPr/>
        <a:lstStyle/>
        <a:p>
          <a:endParaRPr lang="uk-UA"/>
        </a:p>
      </dgm:t>
    </dgm:pt>
    <dgm:pt modelId="{AA5A1A38-5FA3-44DC-A038-54A4A9CD6D7F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Файл-серверні</a:t>
          </a:r>
        </a:p>
      </dgm:t>
    </dgm:pt>
    <dgm:pt modelId="{F99ED347-371A-4EB6-B046-2BDAE778D955}" type="parTrans" cxnId="{576D7A35-DE7C-44B1-93A7-8CCFE681AE54}">
      <dgm:prSet/>
      <dgm:spPr>
        <a:ln w="28575"/>
      </dgm:spPr>
      <dgm:t>
        <a:bodyPr/>
        <a:lstStyle/>
        <a:p>
          <a:endParaRPr lang="uk-UA" i="1"/>
        </a:p>
      </dgm:t>
    </dgm:pt>
    <dgm:pt modelId="{B94B8493-8C8D-4D6E-B979-58DF48481651}" type="sibTrans" cxnId="{576D7A35-DE7C-44B1-93A7-8CCFE681AE54}">
      <dgm:prSet/>
      <dgm:spPr/>
      <dgm:t>
        <a:bodyPr/>
        <a:lstStyle/>
        <a:p>
          <a:endParaRPr lang="uk-UA"/>
        </a:p>
      </dgm:t>
    </dgm:pt>
    <dgm:pt modelId="{6B3BA64E-CF8E-465C-9B79-BEF307D41502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Клієнт-серверні</a:t>
          </a:r>
        </a:p>
      </dgm:t>
    </dgm:pt>
    <dgm:pt modelId="{FE5557E9-607C-446A-B937-7A6820CDE68C}" type="parTrans" cxnId="{A508839E-90B3-4E8A-870E-CA6A4EFD6EB8}">
      <dgm:prSet/>
      <dgm:spPr>
        <a:ln w="28575"/>
      </dgm:spPr>
      <dgm:t>
        <a:bodyPr/>
        <a:lstStyle/>
        <a:p>
          <a:endParaRPr lang="uk-UA" i="1"/>
        </a:p>
      </dgm:t>
    </dgm:pt>
    <dgm:pt modelId="{68C2486B-212A-44F2-9421-8D27B2BA88C8}" type="sibTrans" cxnId="{A508839E-90B3-4E8A-870E-CA6A4EFD6EB8}">
      <dgm:prSet/>
      <dgm:spPr/>
      <dgm:t>
        <a:bodyPr/>
        <a:lstStyle/>
        <a:p>
          <a:endParaRPr lang="uk-UA"/>
        </a:p>
      </dgm:t>
    </dgm:pt>
    <dgm:pt modelId="{9332D915-8B06-40ED-BB6B-D3B47055E108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Об’єктно-реляційні</a:t>
          </a:r>
        </a:p>
      </dgm:t>
    </dgm:pt>
    <dgm:pt modelId="{0E8904DA-8786-45E5-83C0-143E7F13B213}" type="parTrans" cxnId="{5E043A3A-E4EE-49E5-AF81-9CC46E4B39FB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041A81E-ADF1-4FF2-AFAF-CC1AB9B222B9}" type="sibTrans" cxnId="{5E043A3A-E4EE-49E5-AF81-9CC46E4B39FB}">
      <dgm:prSet/>
      <dgm:spPr/>
      <dgm:t>
        <a:bodyPr/>
        <a:lstStyle/>
        <a:p>
          <a:endParaRPr lang="uk-UA"/>
        </a:p>
      </dgm:t>
    </dgm:pt>
    <dgm:pt modelId="{AE9249A7-D851-47E5-95D7-CDCBC672DAE7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Інші</a:t>
          </a:r>
        </a:p>
      </dgm:t>
    </dgm:pt>
    <dgm:pt modelId="{F62B44D1-B626-4E76-BEB2-909F7EB5898E}" type="parTrans" cxnId="{0B2CECCA-27E7-4B1F-B33C-23E95C480B2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842E044-79D0-4348-9516-96DEC9EA09F1}" type="sibTrans" cxnId="{0B2CECCA-27E7-4B1F-B33C-23E95C480B2F}">
      <dgm:prSet/>
      <dgm:spPr/>
      <dgm:t>
        <a:bodyPr/>
        <a:lstStyle/>
        <a:p>
          <a:endParaRPr lang="uk-UA"/>
        </a:p>
      </dgm:t>
    </dgm:pt>
    <dgm:pt modelId="{06AF9A71-1114-4136-9DDF-4C87D08E827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Інтегровані</a:t>
          </a:r>
        </a:p>
      </dgm:t>
    </dgm:pt>
    <dgm:pt modelId="{8FD8AC1F-E5CA-43A3-A5F5-04E288746F32}" type="parTrans" cxnId="{F1400D24-3C95-41D6-92F8-F9377BE444F3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391D100C-3189-4B1B-B9B2-450947A3C474}" type="sibTrans" cxnId="{F1400D24-3C95-41D6-92F8-F9377BE444F3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3" custScaleX="614284" custScaleY="237981"/>
      <dgm:spPr/>
    </dgm:pt>
    <dgm:pt modelId="{CF4F6211-E88A-4CBD-931E-84CB54C69E01}" type="pres">
      <dgm:prSet presAssocID="{37E2699E-006F-47C8-A685-555F787B3985}" presName="rootConnector" presStyleLbl="node1" presStyleIdx="0" presStyleCnt="3"/>
      <dgm:spPr/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10" custSzX="548378"/>
      <dgm:spPr/>
    </dgm:pt>
    <dgm:pt modelId="{FC7004C5-07FE-40D5-B06B-4DDA3F35BEAE}" type="pres">
      <dgm:prSet presAssocID="{74772AE7-9C53-4138-B9F6-83CA17C92653}" presName="childText" presStyleLbl="bgAcc1" presStyleIdx="0" presStyleCnt="10" custScaleX="598786" custScaleY="177117">
        <dgm:presLayoutVars>
          <dgm:bulletEnabled val="1"/>
        </dgm:presLayoutVars>
      </dgm:prSet>
      <dgm:spPr/>
    </dgm:pt>
    <dgm:pt modelId="{140D007A-E220-48B9-8DFE-99DA5BF95556}" type="pres">
      <dgm:prSet presAssocID="{0F1461E9-00C2-40A6-AB09-4CEC2652501C}" presName="Name13" presStyleLbl="parChTrans1D2" presStyleIdx="1" presStyleCnt="10" custSzX="548378"/>
      <dgm:spPr/>
    </dgm:pt>
    <dgm:pt modelId="{4F317127-F31A-4365-B3C2-4EEDD0778BD1}" type="pres">
      <dgm:prSet presAssocID="{B9BB0D98-6435-4786-818C-A2E02E04445A}" presName="childText" presStyleLbl="bgAcc1" presStyleIdx="1" presStyleCnt="10" custScaleX="598786" custScaleY="177117">
        <dgm:presLayoutVars>
          <dgm:bulletEnabled val="1"/>
        </dgm:presLayoutVars>
      </dgm:prSet>
      <dgm:spPr/>
    </dgm:pt>
    <dgm:pt modelId="{C01C96E1-8215-4022-9A9C-F0D6A5340DAC}" type="pres">
      <dgm:prSet presAssocID="{BDF6A5B9-E417-45DC-8630-046CE97BF1C0}" presName="Name13" presStyleLbl="parChTrans1D2" presStyleIdx="2" presStyleCnt="10" custSzX="548378"/>
      <dgm:spPr/>
    </dgm:pt>
    <dgm:pt modelId="{79C07559-00A0-4865-9253-30899CE7E537}" type="pres">
      <dgm:prSet presAssocID="{D6A8BC25-1FA8-4A60-B52E-DD518D8ECA64}" presName="childText" presStyleLbl="bgAcc1" presStyleIdx="2" presStyleCnt="10" custScaleX="598786" custScaleY="177117">
        <dgm:presLayoutVars>
          <dgm:bulletEnabled val="1"/>
        </dgm:presLayoutVars>
      </dgm:prSet>
      <dgm:spPr/>
    </dgm:pt>
    <dgm:pt modelId="{B57102BF-7DDC-4260-AFEB-AB51E3BF354C}" type="pres">
      <dgm:prSet presAssocID="{0E8904DA-8786-45E5-83C0-143E7F13B213}" presName="Name13" presStyleLbl="parChTrans1D2" presStyleIdx="3" presStyleCnt="10" custSzX="548378"/>
      <dgm:spPr>
        <a:xfrm>
          <a:off x="1377439" y="674120"/>
          <a:ext cx="318155" cy="230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</dgm:spPr>
    </dgm:pt>
    <dgm:pt modelId="{1F1FE54F-7AAB-40C1-8192-EDA4255D697F}" type="pres">
      <dgm:prSet presAssocID="{9332D915-8B06-40ED-BB6B-D3B47055E108}" presName="childText" presStyleLbl="bgAcc1" presStyleIdx="3" presStyleCnt="10" custScaleX="598786" custScaleY="177117">
        <dgm:presLayoutVars>
          <dgm:bulletEnabled val="1"/>
        </dgm:presLayoutVars>
      </dgm:prSet>
      <dgm:spPr/>
    </dgm:pt>
    <dgm:pt modelId="{0DFF2101-D813-4D15-A78A-781CFCBBE748}" type="pres">
      <dgm:prSet presAssocID="{F62B44D1-B626-4E76-BEB2-909F7EB5898E}" presName="Name13" presStyleLbl="parChTrans1D2" presStyleIdx="4" presStyleCnt="10" custSzX="548378"/>
      <dgm:spPr>
        <a:xfrm>
          <a:off x="1377439" y="674120"/>
          <a:ext cx="318155" cy="2950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</dgm:spPr>
    </dgm:pt>
    <dgm:pt modelId="{C408F153-21E6-4E9E-A4E0-51657CA49078}" type="pres">
      <dgm:prSet presAssocID="{AE9249A7-D851-47E5-95D7-CDCBC672DAE7}" presName="childText" presStyleLbl="bgAcc1" presStyleIdx="4" presStyleCnt="10" custScaleX="598786" custScaleY="177117">
        <dgm:presLayoutVars>
          <dgm:bulletEnabled val="1"/>
        </dgm:presLayoutVars>
      </dgm:prSet>
      <dgm:spPr/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3" custScaleX="614284" custScaleY="237981"/>
      <dgm:spPr/>
    </dgm:pt>
    <dgm:pt modelId="{A44BEB63-C452-4D25-BEBF-BB5A6DEC5F51}" type="pres">
      <dgm:prSet presAssocID="{97886570-BD17-423D-B8D1-7003E91FF010}" presName="rootConnector" presStyleLbl="node1" presStyleIdx="1" presStyleCnt="3"/>
      <dgm:spPr/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5" presStyleCnt="10" custSzX="548378"/>
      <dgm:spPr/>
    </dgm:pt>
    <dgm:pt modelId="{1146AE67-7CF8-4BF5-891C-16417FD52F4E}" type="pres">
      <dgm:prSet presAssocID="{73F15D8A-75B4-45FB-84D9-6F77E60FF4BC}" presName="childText" presStyleLbl="bgAcc1" presStyleIdx="5" presStyleCnt="10" custScaleX="598786" custScaleY="177117">
        <dgm:presLayoutVars>
          <dgm:bulletEnabled val="1"/>
        </dgm:presLayoutVars>
      </dgm:prSet>
      <dgm:spPr/>
    </dgm:pt>
    <dgm:pt modelId="{9075A20B-2327-475B-8D29-D3A3D428CAE4}" type="pres">
      <dgm:prSet presAssocID="{74222C80-698D-4F46-8DBA-B23B8168E867}" presName="Name13" presStyleLbl="parChTrans1D2" presStyleIdx="6" presStyleCnt="10" custSzX="548378"/>
      <dgm:spPr/>
    </dgm:pt>
    <dgm:pt modelId="{D7D74754-0E4D-4CDC-903B-564D3327B06B}" type="pres">
      <dgm:prSet presAssocID="{BE5102D3-FF53-439A-B320-2BEB084FBB76}" presName="childText" presStyleLbl="bgAcc1" presStyleIdx="6" presStyleCnt="10" custScaleX="598786" custScaleY="177117">
        <dgm:presLayoutVars>
          <dgm:bulletEnabled val="1"/>
        </dgm:presLayoutVars>
      </dgm:prSet>
      <dgm:spPr/>
    </dgm:pt>
    <dgm:pt modelId="{4C8BB29D-9EA6-4D6A-86BD-42A0454EA19C}" type="pres">
      <dgm:prSet presAssocID="{185D2D37-1E77-4C4B-8886-52F25BB29ECF}" presName="root" presStyleCnt="0"/>
      <dgm:spPr/>
    </dgm:pt>
    <dgm:pt modelId="{ABE10FFF-9872-4B39-A4B0-72F66F7E9CAD}" type="pres">
      <dgm:prSet presAssocID="{185D2D37-1E77-4C4B-8886-52F25BB29ECF}" presName="rootComposite" presStyleCnt="0"/>
      <dgm:spPr/>
    </dgm:pt>
    <dgm:pt modelId="{85DB79EE-53B9-461B-A817-D98CDF7E65E8}" type="pres">
      <dgm:prSet presAssocID="{185D2D37-1E77-4C4B-8886-52F25BB29ECF}" presName="rootText" presStyleLbl="node1" presStyleIdx="2" presStyleCnt="3" custScaleX="614284" custScaleY="237981"/>
      <dgm:spPr/>
    </dgm:pt>
    <dgm:pt modelId="{8E60A6BC-0FDB-4F9B-9B23-EB9650FD8C73}" type="pres">
      <dgm:prSet presAssocID="{185D2D37-1E77-4C4B-8886-52F25BB29ECF}" presName="rootConnector" presStyleLbl="node1" presStyleIdx="2" presStyleCnt="3"/>
      <dgm:spPr/>
    </dgm:pt>
    <dgm:pt modelId="{96F54786-CCF3-4774-B908-F765A31B7857}" type="pres">
      <dgm:prSet presAssocID="{185D2D37-1E77-4C4B-8886-52F25BB29ECF}" presName="childShape" presStyleCnt="0"/>
      <dgm:spPr/>
    </dgm:pt>
    <dgm:pt modelId="{86D859DD-5D83-4F63-A4E2-18B8A17D328D}" type="pres">
      <dgm:prSet presAssocID="{F99ED347-371A-4EB6-B046-2BDAE778D955}" presName="Name13" presStyleLbl="parChTrans1D2" presStyleIdx="7" presStyleCnt="10" custSzX="548378"/>
      <dgm:spPr/>
    </dgm:pt>
    <dgm:pt modelId="{DEA86F0D-F5A6-4412-B580-EC3FC18F541D}" type="pres">
      <dgm:prSet presAssocID="{AA5A1A38-5FA3-44DC-A038-54A4A9CD6D7F}" presName="childText" presStyleLbl="bgAcc1" presStyleIdx="7" presStyleCnt="10" custScaleX="598786" custScaleY="179006">
        <dgm:presLayoutVars>
          <dgm:bulletEnabled val="1"/>
        </dgm:presLayoutVars>
      </dgm:prSet>
      <dgm:spPr/>
    </dgm:pt>
    <dgm:pt modelId="{61B56BAC-717B-4981-B596-2DBE24A0733D}" type="pres">
      <dgm:prSet presAssocID="{FE5557E9-607C-446A-B937-7A6820CDE68C}" presName="Name13" presStyleLbl="parChTrans1D2" presStyleIdx="8" presStyleCnt="10" custSzX="548378"/>
      <dgm:spPr/>
    </dgm:pt>
    <dgm:pt modelId="{1500BF0C-7388-4A8D-BC0B-4C9F3F60A735}" type="pres">
      <dgm:prSet presAssocID="{6B3BA64E-CF8E-465C-9B79-BEF307D41502}" presName="childText" presStyleLbl="bgAcc1" presStyleIdx="8" presStyleCnt="10" custScaleX="598786" custScaleY="179006">
        <dgm:presLayoutVars>
          <dgm:bulletEnabled val="1"/>
        </dgm:presLayoutVars>
      </dgm:prSet>
      <dgm:spPr/>
    </dgm:pt>
    <dgm:pt modelId="{845D14ED-F122-468E-B73C-DCC18723ABB5}" type="pres">
      <dgm:prSet presAssocID="{8FD8AC1F-E5CA-43A3-A5F5-04E288746F32}" presName="Name13" presStyleLbl="parChTrans1D2" presStyleIdx="9" presStyleCnt="10" custSzX="548378"/>
      <dgm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</dgm:spPr>
    </dgm:pt>
    <dgm:pt modelId="{D49353A6-B650-4602-8695-2E9C4EBD1BBD}" type="pres">
      <dgm:prSet presAssocID="{06AF9A71-1114-4136-9DDF-4C87D08E827C}" presName="childText" presStyleLbl="bgAcc1" presStyleIdx="9" presStyleCnt="10" custScaleX="598786" custScaleY="179006">
        <dgm:presLayoutVars>
          <dgm:bulletEnabled val="1"/>
        </dgm:presLayoutVars>
      </dgm:prSet>
      <dgm:spPr/>
    </dgm:pt>
  </dgm:ptLst>
  <dgm:cxnLst>
    <dgm:cxn modelId="{231E4D0A-AAB9-4071-B885-FCB40A50FCD7}" type="presOf" srcId="{FE5557E9-607C-446A-B937-7A6820CDE68C}" destId="{61B56BAC-717B-4981-B596-2DBE24A0733D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10184721-4BDD-4116-BA2E-2CD16C0171C3}" type="presOf" srcId="{0E8904DA-8786-45E5-83C0-143E7F13B213}" destId="{B57102BF-7DDC-4260-AFEB-AB51E3BF354C}" srcOrd="0" destOrd="0" presId="urn:microsoft.com/office/officeart/2005/8/layout/hierarchy3"/>
    <dgm:cxn modelId="{F1400D24-3C95-41D6-92F8-F9377BE444F3}" srcId="{185D2D37-1E77-4C4B-8886-52F25BB29ECF}" destId="{06AF9A71-1114-4136-9DDF-4C87D08E827C}" srcOrd="2" destOrd="0" parTransId="{8FD8AC1F-E5CA-43A3-A5F5-04E288746F32}" sibTransId="{391D100C-3189-4B1B-B9B2-450947A3C474}"/>
    <dgm:cxn modelId="{CC0FC124-879F-427B-9BA8-232D63C5C546}" type="presOf" srcId="{F62B44D1-B626-4E76-BEB2-909F7EB5898E}" destId="{0DFF2101-D813-4D15-A78A-781CFCBBE748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576D7A35-DE7C-44B1-93A7-8CCFE681AE54}" srcId="{185D2D37-1E77-4C4B-8886-52F25BB29ECF}" destId="{AA5A1A38-5FA3-44DC-A038-54A4A9CD6D7F}" srcOrd="0" destOrd="0" parTransId="{F99ED347-371A-4EB6-B046-2BDAE778D955}" sibTransId="{B94B8493-8C8D-4D6E-B979-58DF48481651}"/>
    <dgm:cxn modelId="{5E043A3A-E4EE-49E5-AF81-9CC46E4B39FB}" srcId="{37E2699E-006F-47C8-A685-555F787B3985}" destId="{9332D915-8B06-40ED-BB6B-D3B47055E108}" srcOrd="3" destOrd="0" parTransId="{0E8904DA-8786-45E5-83C0-143E7F13B213}" sibTransId="{A041A81E-ADF1-4FF2-AFAF-CC1AB9B222B9}"/>
    <dgm:cxn modelId="{8ED5DA61-E12A-4BC2-8108-7447B86BC896}" type="presOf" srcId="{AE9249A7-D851-47E5-95D7-CDCBC672DAE7}" destId="{C408F153-21E6-4E9E-A4E0-51657CA49078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DC4F9C43-9E48-470E-BB90-0799C249220A}" type="presOf" srcId="{AA5A1A38-5FA3-44DC-A038-54A4A9CD6D7F}" destId="{DEA86F0D-F5A6-4412-B580-EC3FC18F541D}" srcOrd="0" destOrd="0" presId="urn:microsoft.com/office/officeart/2005/8/layout/hierarchy3"/>
    <dgm:cxn modelId="{D2B28165-F0B8-44AC-91DE-A0CD2C38F752}" type="presOf" srcId="{6B3BA64E-CF8E-465C-9B79-BEF307D41502}" destId="{1500BF0C-7388-4A8D-BC0B-4C9F3F60A735}" srcOrd="0" destOrd="0" presId="urn:microsoft.com/office/officeart/2005/8/layout/hierarchy3"/>
    <dgm:cxn modelId="{72F8B866-A1C4-4076-94C7-29F90A81DE39}" type="presOf" srcId="{06AF9A71-1114-4136-9DDF-4C87D08E827C}" destId="{D49353A6-B650-4602-8695-2E9C4EBD1BBD}" srcOrd="0" destOrd="0" presId="urn:microsoft.com/office/officeart/2005/8/layout/hierarchy3"/>
    <dgm:cxn modelId="{74442667-8C5E-42CD-BB54-59E67CDCE7D5}" type="presOf" srcId="{F99ED347-371A-4EB6-B046-2BDAE778D955}" destId="{86D859DD-5D83-4F63-A4E2-18B8A17D328D}" srcOrd="0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EE9D889B-96BA-4097-B809-8297D3858233}" type="presOf" srcId="{185D2D37-1E77-4C4B-8886-52F25BB29ECF}" destId="{8E60A6BC-0FDB-4F9B-9B23-EB9650FD8C73}" srcOrd="1" destOrd="0" presId="urn:microsoft.com/office/officeart/2005/8/layout/hierarchy3"/>
    <dgm:cxn modelId="{A508839E-90B3-4E8A-870E-CA6A4EFD6EB8}" srcId="{185D2D37-1E77-4C4B-8886-52F25BB29ECF}" destId="{6B3BA64E-CF8E-465C-9B79-BEF307D41502}" srcOrd="1" destOrd="0" parTransId="{FE5557E9-607C-446A-B937-7A6820CDE68C}" sibTransId="{68C2486B-212A-44F2-9421-8D27B2BA88C8}"/>
    <dgm:cxn modelId="{FCF9B8A6-AE5D-491F-9CF4-AD15B3DB856F}" type="presOf" srcId="{9332D915-8B06-40ED-BB6B-D3B47055E108}" destId="{1F1FE54F-7AAB-40C1-8192-EDA4255D697F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0B2CECCA-27E7-4B1F-B33C-23E95C480B2F}" srcId="{37E2699E-006F-47C8-A685-555F787B3985}" destId="{AE9249A7-D851-47E5-95D7-CDCBC672DAE7}" srcOrd="4" destOrd="0" parTransId="{F62B44D1-B626-4E76-BEB2-909F7EB5898E}" sibTransId="{A842E044-79D0-4348-9516-96DEC9EA09F1}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BEABF1DD-1A9E-4C9B-81A5-B93F7D455556}" srcId="{01B060D1-6A21-4704-B64E-35A2AD1354B2}" destId="{185D2D37-1E77-4C4B-8886-52F25BB29ECF}" srcOrd="2" destOrd="0" parTransId="{7F3A4858-E705-494B-B412-E209823BFC65}" sibTransId="{D7298D2B-A0BA-459C-BA2A-BDCF8E642D20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047DD2E7-1D8F-4E70-A5E7-24C5B4F4F505}" type="presOf" srcId="{185D2D37-1E77-4C4B-8886-52F25BB29ECF}" destId="{85DB79EE-53B9-461B-A817-D98CDF7E65E8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079D40F3-9694-487F-A3AB-0530C0693C61}" type="presOf" srcId="{8FD8AC1F-E5CA-43A3-A5F5-04E288746F32}" destId="{845D14ED-F122-468E-B73C-DCC18723ABB5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78D7E229-9BB6-46FE-B24E-D618FD405D4B}" type="presParOf" srcId="{D3C25394-49F0-4C04-8D57-7DE02C9F961B}" destId="{B57102BF-7DDC-4260-AFEB-AB51E3BF354C}" srcOrd="6" destOrd="0" presId="urn:microsoft.com/office/officeart/2005/8/layout/hierarchy3"/>
    <dgm:cxn modelId="{6B725BF8-BE64-4A4D-857D-D5D02B58B8ED}" type="presParOf" srcId="{D3C25394-49F0-4C04-8D57-7DE02C9F961B}" destId="{1F1FE54F-7AAB-40C1-8192-EDA4255D697F}" srcOrd="7" destOrd="0" presId="urn:microsoft.com/office/officeart/2005/8/layout/hierarchy3"/>
    <dgm:cxn modelId="{736357E5-770D-43C1-AC14-2144A545082D}" type="presParOf" srcId="{D3C25394-49F0-4C04-8D57-7DE02C9F961B}" destId="{0DFF2101-D813-4D15-A78A-781CFCBBE748}" srcOrd="8" destOrd="0" presId="urn:microsoft.com/office/officeart/2005/8/layout/hierarchy3"/>
    <dgm:cxn modelId="{0D28374F-7730-441C-90B7-E5826920CFB3}" type="presParOf" srcId="{D3C25394-49F0-4C04-8D57-7DE02C9F961B}" destId="{C408F153-21E6-4E9E-A4E0-51657CA49078}" srcOrd="9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497D244E-0EB6-4C8D-B0FF-22D85B02F939}" type="presParOf" srcId="{D98A275F-32A4-4B4D-BFC2-03A5E67C12E1}" destId="{4C8BB29D-9EA6-4D6A-86BD-42A0454EA19C}" srcOrd="2" destOrd="0" presId="urn:microsoft.com/office/officeart/2005/8/layout/hierarchy3"/>
    <dgm:cxn modelId="{3C6293FA-5C60-4229-AE62-8B66360B4878}" type="presParOf" srcId="{4C8BB29D-9EA6-4D6A-86BD-42A0454EA19C}" destId="{ABE10FFF-9872-4B39-A4B0-72F66F7E9CAD}" srcOrd="0" destOrd="0" presId="urn:microsoft.com/office/officeart/2005/8/layout/hierarchy3"/>
    <dgm:cxn modelId="{3635F225-AADD-43FF-9281-11AE87C5F333}" type="presParOf" srcId="{ABE10FFF-9872-4B39-A4B0-72F66F7E9CAD}" destId="{85DB79EE-53B9-461B-A817-D98CDF7E65E8}" srcOrd="0" destOrd="0" presId="urn:microsoft.com/office/officeart/2005/8/layout/hierarchy3"/>
    <dgm:cxn modelId="{74FCF24F-A3A5-47F3-A370-91FD14179D37}" type="presParOf" srcId="{ABE10FFF-9872-4B39-A4B0-72F66F7E9CAD}" destId="{8E60A6BC-0FDB-4F9B-9B23-EB9650FD8C73}" srcOrd="1" destOrd="0" presId="urn:microsoft.com/office/officeart/2005/8/layout/hierarchy3"/>
    <dgm:cxn modelId="{CB8574F1-570C-4ED0-9D0D-03E69D121283}" type="presParOf" srcId="{4C8BB29D-9EA6-4D6A-86BD-42A0454EA19C}" destId="{96F54786-CCF3-4774-B908-F765A31B7857}" srcOrd="1" destOrd="0" presId="urn:microsoft.com/office/officeart/2005/8/layout/hierarchy3"/>
    <dgm:cxn modelId="{88D61BFD-7912-40C5-B44F-02F170A8546A}" type="presParOf" srcId="{96F54786-CCF3-4774-B908-F765A31B7857}" destId="{86D859DD-5D83-4F63-A4E2-18B8A17D328D}" srcOrd="0" destOrd="0" presId="urn:microsoft.com/office/officeart/2005/8/layout/hierarchy3"/>
    <dgm:cxn modelId="{14D4CCD4-9D49-4C42-9934-4316F6378D4C}" type="presParOf" srcId="{96F54786-CCF3-4774-B908-F765A31B7857}" destId="{DEA86F0D-F5A6-4412-B580-EC3FC18F541D}" srcOrd="1" destOrd="0" presId="urn:microsoft.com/office/officeart/2005/8/layout/hierarchy3"/>
    <dgm:cxn modelId="{346FF9FE-3B92-49B2-A745-5DDA7FF1ACC9}" type="presParOf" srcId="{96F54786-CCF3-4774-B908-F765A31B7857}" destId="{61B56BAC-717B-4981-B596-2DBE24A0733D}" srcOrd="2" destOrd="0" presId="urn:microsoft.com/office/officeart/2005/8/layout/hierarchy3"/>
    <dgm:cxn modelId="{7520FB6E-2B6F-412B-A943-568CDA272C98}" type="presParOf" srcId="{96F54786-CCF3-4774-B908-F765A31B7857}" destId="{1500BF0C-7388-4A8D-BC0B-4C9F3F60A735}" srcOrd="3" destOrd="0" presId="urn:microsoft.com/office/officeart/2005/8/layout/hierarchy3"/>
    <dgm:cxn modelId="{C416D391-F106-45B1-BD4C-D2809CBFCC43}" type="presParOf" srcId="{96F54786-CCF3-4774-B908-F765A31B7857}" destId="{845D14ED-F122-468E-B73C-DCC18723ABB5}" srcOrd="4" destOrd="0" presId="urn:microsoft.com/office/officeart/2005/8/layout/hierarchy3"/>
    <dgm:cxn modelId="{9171FA3E-E8D8-4F81-8493-37C0C3FDA2A1}" type="presParOf" srcId="{96F54786-CCF3-4774-B908-F765A31B7857}" destId="{D49353A6-B650-4602-8695-2E9C4EBD1BB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225469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моделями даних</a:t>
          </a:r>
        </a:p>
      </dsp:txBody>
      <dsp:txXfrm>
        <a:off x="246702" y="23071"/>
        <a:ext cx="3700087" cy="682489"/>
      </dsp:txXfrm>
    </dsp:sp>
    <dsp:sp modelId="{2094169B-2E2C-4665-8E24-DE145E7D2F82}">
      <dsp:nvSpPr>
        <dsp:cNvPr id="0" name=""/>
        <dsp:cNvSpPr/>
      </dsp:nvSpPr>
      <dsp:spPr>
        <a:xfrm>
          <a:off x="599724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973979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Ієрархічні</a:t>
          </a:r>
        </a:p>
      </dsp:txBody>
      <dsp:txXfrm>
        <a:off x="989782" y="818752"/>
        <a:ext cx="2886898" cy="507940"/>
      </dsp:txXfrm>
    </dsp:sp>
    <dsp:sp modelId="{140D007A-E220-48B9-8DFE-99DA5BF95556}">
      <dsp:nvSpPr>
        <dsp:cNvPr id="0" name=""/>
        <dsp:cNvSpPr/>
      </dsp:nvSpPr>
      <dsp:spPr>
        <a:xfrm>
          <a:off x="599724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973979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Мережеві</a:t>
          </a:r>
        </a:p>
      </dsp:txBody>
      <dsp:txXfrm>
        <a:off x="989782" y="1434456"/>
        <a:ext cx="2886898" cy="507940"/>
      </dsp:txXfrm>
    </dsp:sp>
    <dsp:sp modelId="{C01C96E1-8215-4022-9A9C-F0D6A5340DAC}">
      <dsp:nvSpPr>
        <dsp:cNvPr id="0" name=""/>
        <dsp:cNvSpPr/>
      </dsp:nvSpPr>
      <dsp:spPr>
        <a:xfrm>
          <a:off x="599724" y="726793"/>
          <a:ext cx="374255" cy="157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337"/>
              </a:lnTo>
              <a:lnTo>
                <a:pt x="374255" y="157733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973979" y="2034357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Реляційні</a:t>
          </a:r>
        </a:p>
      </dsp:txBody>
      <dsp:txXfrm>
        <a:off x="989782" y="2050160"/>
        <a:ext cx="2886898" cy="507940"/>
      </dsp:txXfrm>
    </dsp:sp>
    <dsp:sp modelId="{B57102BF-7DDC-4260-AFEB-AB51E3BF354C}">
      <dsp:nvSpPr>
        <dsp:cNvPr id="0" name=""/>
        <dsp:cNvSpPr/>
      </dsp:nvSpPr>
      <dsp:spPr>
        <a:xfrm>
          <a:off x="599724" y="726793"/>
          <a:ext cx="374255" cy="219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E54F-7AAB-40C1-8192-EDA4255D697F}">
      <dsp:nvSpPr>
        <dsp:cNvPr id="0" name=""/>
        <dsp:cNvSpPr/>
      </dsp:nvSpPr>
      <dsp:spPr>
        <a:xfrm>
          <a:off x="973979" y="2650060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Об’єктно-реляційні</a:t>
          </a:r>
        </a:p>
      </dsp:txBody>
      <dsp:txXfrm>
        <a:off x="989782" y="2665863"/>
        <a:ext cx="2886898" cy="507940"/>
      </dsp:txXfrm>
    </dsp:sp>
    <dsp:sp modelId="{0DFF2101-D813-4D15-A78A-781CFCBBE748}">
      <dsp:nvSpPr>
        <dsp:cNvPr id="0" name=""/>
        <dsp:cNvSpPr/>
      </dsp:nvSpPr>
      <dsp:spPr>
        <a:xfrm>
          <a:off x="599724" y="726793"/>
          <a:ext cx="374255" cy="280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8F153-21E6-4E9E-A4E0-51657CA49078}">
      <dsp:nvSpPr>
        <dsp:cNvPr id="0" name=""/>
        <dsp:cNvSpPr/>
      </dsp:nvSpPr>
      <dsp:spPr>
        <a:xfrm>
          <a:off x="973979" y="3265764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Інші</a:t>
          </a:r>
        </a:p>
      </dsp:txBody>
      <dsp:txXfrm>
        <a:off x="989782" y="3281567"/>
        <a:ext cx="2886898" cy="507940"/>
      </dsp:txXfrm>
    </dsp:sp>
    <dsp:sp modelId="{7B58425A-EEE2-4898-917A-96C2B82E4003}">
      <dsp:nvSpPr>
        <dsp:cNvPr id="0" name=""/>
        <dsp:cNvSpPr/>
      </dsp:nvSpPr>
      <dsp:spPr>
        <a:xfrm>
          <a:off x="4120336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розміщенням</a:t>
          </a:r>
        </a:p>
      </dsp:txBody>
      <dsp:txXfrm>
        <a:off x="4141569" y="23071"/>
        <a:ext cx="3700087" cy="682489"/>
      </dsp:txXfrm>
    </dsp:sp>
    <dsp:sp modelId="{31BCB4F8-59A4-4358-A885-7479DC412C86}">
      <dsp:nvSpPr>
        <dsp:cNvPr id="0" name=""/>
        <dsp:cNvSpPr/>
      </dsp:nvSpPr>
      <dsp:spPr>
        <a:xfrm>
          <a:off x="4494591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4868846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Локальні</a:t>
          </a:r>
        </a:p>
      </dsp:txBody>
      <dsp:txXfrm>
        <a:off x="4884649" y="818752"/>
        <a:ext cx="2886898" cy="507940"/>
      </dsp:txXfrm>
    </dsp:sp>
    <dsp:sp modelId="{9075A20B-2327-475B-8D29-D3A3D428CAE4}">
      <dsp:nvSpPr>
        <dsp:cNvPr id="0" name=""/>
        <dsp:cNvSpPr/>
      </dsp:nvSpPr>
      <dsp:spPr>
        <a:xfrm>
          <a:off x="4494591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4868846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Розподілені</a:t>
          </a:r>
        </a:p>
      </dsp:txBody>
      <dsp:txXfrm>
        <a:off x="4884649" y="1434456"/>
        <a:ext cx="2886898" cy="507940"/>
      </dsp:txXfrm>
    </dsp:sp>
    <dsp:sp modelId="{85DB79EE-53B9-461B-A817-D98CDF7E65E8}">
      <dsp:nvSpPr>
        <dsp:cNvPr id="0" name=""/>
        <dsp:cNvSpPr/>
      </dsp:nvSpPr>
      <dsp:spPr>
        <a:xfrm>
          <a:off x="8015203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способом доступу до БД</a:t>
          </a:r>
        </a:p>
      </dsp:txBody>
      <dsp:txXfrm>
        <a:off x="8036436" y="23071"/>
        <a:ext cx="3700087" cy="682489"/>
      </dsp:txXfrm>
    </dsp:sp>
    <dsp:sp modelId="{86D859DD-5D83-4F63-A4E2-18B8A17D328D}">
      <dsp:nvSpPr>
        <dsp:cNvPr id="0" name=""/>
        <dsp:cNvSpPr/>
      </dsp:nvSpPr>
      <dsp:spPr>
        <a:xfrm>
          <a:off x="8389458" y="726793"/>
          <a:ext cx="374255" cy="34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07"/>
              </a:lnTo>
              <a:lnTo>
                <a:pt x="374255" y="34880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6F0D-F5A6-4412-B580-EC3FC18F541D}">
      <dsp:nvSpPr>
        <dsp:cNvPr id="0" name=""/>
        <dsp:cNvSpPr/>
      </dsp:nvSpPr>
      <dsp:spPr>
        <a:xfrm>
          <a:off x="8763714" y="802949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Файл-серверні</a:t>
          </a:r>
        </a:p>
      </dsp:txBody>
      <dsp:txXfrm>
        <a:off x="8779685" y="818920"/>
        <a:ext cx="2886562" cy="513359"/>
      </dsp:txXfrm>
    </dsp:sp>
    <dsp:sp modelId="{61B56BAC-717B-4981-B596-2DBE24A0733D}">
      <dsp:nvSpPr>
        <dsp:cNvPr id="0" name=""/>
        <dsp:cNvSpPr/>
      </dsp:nvSpPr>
      <dsp:spPr>
        <a:xfrm>
          <a:off x="8389458" y="726793"/>
          <a:ext cx="374255" cy="97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65"/>
              </a:lnTo>
              <a:lnTo>
                <a:pt x="374255" y="97026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F0C-7388-4A8D-BC0B-4C9F3F60A735}">
      <dsp:nvSpPr>
        <dsp:cNvPr id="0" name=""/>
        <dsp:cNvSpPr/>
      </dsp:nvSpPr>
      <dsp:spPr>
        <a:xfrm>
          <a:off x="8763714" y="1424407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Клієнт-серверні</a:t>
          </a:r>
        </a:p>
      </dsp:txBody>
      <dsp:txXfrm>
        <a:off x="8779685" y="1440378"/>
        <a:ext cx="2886562" cy="513359"/>
      </dsp:txXfrm>
    </dsp:sp>
    <dsp:sp modelId="{845D14ED-F122-468E-B73C-DCC18723ABB5}">
      <dsp:nvSpPr>
        <dsp:cNvPr id="0" name=""/>
        <dsp:cNvSpPr/>
      </dsp:nvSpPr>
      <dsp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353A6-B650-4602-8695-2E9C4EBD1BBD}">
      <dsp:nvSpPr>
        <dsp:cNvPr id="0" name=""/>
        <dsp:cNvSpPr/>
      </dsp:nvSpPr>
      <dsp:spPr>
        <a:xfrm>
          <a:off x="8763714" y="2045865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Інтегровані</a:t>
          </a:r>
        </a:p>
      </dsp:txBody>
      <dsp:txXfrm>
        <a:off x="8779685" y="2061836"/>
        <a:ext cx="2886562" cy="5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DDA1536D-11A0-4A8D-9287-4244C6695B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DB91BB15-6D2D-49B0-B34C-2813B426B49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40BD18-4C7F-4CC5-9311-0E615257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9" name="Підзаголовок 2">
            <a:extLst>
              <a:ext uri="{FF2B5EF4-FFF2-40B4-BE49-F238E27FC236}">
                <a16:creationId xmlns:a16="http://schemas.microsoft.com/office/drawing/2014/main" id="{5D67EAB7-F447-4AFF-8B97-7FD3F3072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5AE3019B-78EC-4937-836D-2ABB6E9FBA50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1" name="Графіка 3">
              <a:extLst>
                <a:ext uri="{FF2B5EF4-FFF2-40B4-BE49-F238E27FC236}">
                  <a16:creationId xmlns:a16="http://schemas.microsoft.com/office/drawing/2014/main" id="{CCF16873-6C5A-4D60-A68A-15ABB571D1FC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3" name="Полілінія: фігура 32">
                <a:extLst>
                  <a:ext uri="{FF2B5EF4-FFF2-40B4-BE49-F238E27FC236}">
                    <a16:creationId xmlns:a16="http://schemas.microsoft.com/office/drawing/2014/main" id="{8CB2E5E8-5FE1-44C7-A368-641CCD0F9477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4" name="Графіка 3">
                <a:extLst>
                  <a:ext uri="{FF2B5EF4-FFF2-40B4-BE49-F238E27FC236}">
                    <a16:creationId xmlns:a16="http://schemas.microsoft.com/office/drawing/2014/main" id="{5A9E983E-3A8D-423D-B4F8-B3A4E93E0E2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6" name="Полілінія: фігура 35">
                  <a:extLst>
                    <a:ext uri="{FF2B5EF4-FFF2-40B4-BE49-F238E27FC236}">
                      <a16:creationId xmlns:a16="http://schemas.microsoft.com/office/drawing/2014/main" id="{B24A9B95-0001-457A-9F6A-3923917199EE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CD8FEFC3-94FA-4D08-B8E1-87EEE59E06E3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07317CF-7CD7-48FE-ABA5-ECB9D500FF3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A8A6C95C-8324-4E43-A309-1B86774DD550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0BD2EF15-CC66-4AED-A05C-ADC68F2DF643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5" name="Полілінія: фігура 34">
                <a:extLst>
                  <a:ext uri="{FF2B5EF4-FFF2-40B4-BE49-F238E27FC236}">
                    <a16:creationId xmlns:a16="http://schemas.microsoft.com/office/drawing/2014/main" id="{45D5C9E8-3420-46EE-A453-202DC111448A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8771F663-782C-4F38-91DE-8F5BE3AA101F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E4CEA5AF-514D-46A9-80C7-EC1157FF437C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</a:t>
            </a:r>
          </a:p>
        </p:txBody>
      </p:sp>
      <p:sp>
        <p:nvSpPr>
          <p:cNvPr id="42" name="Прямокутник 41">
            <a:hlinkClick r:id="rId2"/>
            <a:extLst>
              <a:ext uri="{FF2B5EF4-FFF2-40B4-BE49-F238E27FC236}">
                <a16:creationId xmlns:a16="http://schemas.microsoft.com/office/drawing/2014/main" id="{DBE270FB-0B57-472F-81F5-18F7D2F9884E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04CB8D42-1659-41B2-AEAE-4F8BBAE8F37A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7F502370-3230-4A47-B778-AC642415278E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C76D2753-777E-47B0-A20B-98C85A5D6BBF}"/>
              </a:ext>
            </a:extLst>
          </p:cNvPr>
          <p:cNvSpPr/>
          <p:nvPr userDrawn="1"/>
        </p:nvSpPr>
        <p:spPr>
          <a:xfrm>
            <a:off x="914400" y="2060124"/>
            <a:ext cx="4104955" cy="579167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Рівень стандарту 10(11)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CAA486D3-E055-448C-A877-1726DBB4E70F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018F0ED-7A58-45A9-9908-CB61FAFA082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85D0DB99-A44A-4CA5-B9B1-30468DDB633E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id="{D42EBD7E-F619-43D5-8904-8FF530BE52B0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id="{E55EA534-2A96-43D9-96B4-5123D0E3294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id="{B0C83D5D-E756-46AB-B04B-081FFF8475D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id="{FC9F32E3-67AE-48C7-B4DB-224083844CEF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372F27DF-B0AB-4781-9818-C9C517B148C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374A2DE0-9C7C-4D82-87CE-15602D22FA6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6B2C2A4C-7F59-47A9-B388-A9327121CA4C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2FF3FEE3-E946-448F-B834-39189CBA2C74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id="{186BD875-C88B-49AA-9546-05A09F5621A4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5B6A8F27-45F4-4088-9255-BB7B6064B2A3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444264A4-B2B4-4203-AC8C-23D37F9465C3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7C1E6D-1F1C-44E9-9312-248CA41839D9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9C4C4013-69BD-4DBF-8729-0CAFC24FB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1D6C291A-4D8A-44CB-9368-6613F992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E2832030-F041-4838-BE57-1C35838565E9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3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3.1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098B2A30-8257-4CA3-887A-1F6DDDB09B4C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4CCEB47-B75B-482E-9F85-5176EAAAF651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18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5BA38C-8856-4DC7-B149-4C4005337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/>
              <a:t>Поняття систем керування базами даних, їх призначення</a:t>
            </a:r>
            <a:endParaRPr lang="uk-UA" dirty="0"/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C11D50BC-F5C0-4642-BC31-F0641F05A669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3123E33-2322-4A04-8906-F75969617010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5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D3905FAE-E92C-4695-8612-FE3A64F75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database, hosting, server, site icon">
            <a:extLst>
              <a:ext uri="{FF2B5EF4-FFF2-40B4-BE49-F238E27FC236}">
                <a16:creationId xmlns:a16="http://schemas.microsoft.com/office/drawing/2014/main" id="{93CA8ACE-A785-4B03-80B2-62CD0BF5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32" y="3937637"/>
            <a:ext cx="2336811" cy="23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Access new icon&quot;">
            <a:extLst>
              <a:ext uri="{FF2B5EF4-FFF2-40B4-BE49-F238E27FC236}">
                <a16:creationId xmlns:a16="http://schemas.microsoft.com/office/drawing/2014/main" id="{554E403B-6ACB-430D-9877-D01A93A8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15" y="1196763"/>
            <a:ext cx="4952828" cy="49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5C18EDB-284A-4ACD-959A-D6E12B0800F6}"/>
              </a:ext>
            </a:extLst>
          </p:cNvPr>
          <p:cNvSpPr/>
          <p:nvPr/>
        </p:nvSpPr>
        <p:spPr>
          <a:xfrm>
            <a:off x="72009" y="1196763"/>
            <a:ext cx="6686600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00"/>
                </a:solidFill>
              </a:rPr>
              <a:t>Система управління базами даних </a:t>
            </a:r>
            <a:r>
              <a:rPr lang="en-US" sz="3000" b="1" i="1" kern="0" dirty="0">
                <a:solidFill>
                  <a:srgbClr val="FFFF00"/>
                </a:solidFill>
              </a:rPr>
              <a:t>Access </a:t>
            </a:r>
            <a:r>
              <a:rPr lang="uk-UA" sz="3000" b="1" i="1" kern="0" dirty="0">
                <a:solidFill>
                  <a:srgbClr val="FFFF00"/>
                </a:solidFill>
              </a:rPr>
              <a:t>для </a:t>
            </a:r>
            <a:r>
              <a:rPr lang="en-US" sz="3000" b="1" i="1" kern="0" dirty="0">
                <a:solidFill>
                  <a:srgbClr val="FFFF00"/>
                </a:solidFill>
              </a:rPr>
              <a:t>Microsoft 365 </a:t>
            </a:r>
            <a:r>
              <a:rPr lang="en-US" sz="3000" b="1" i="1" kern="0" dirty="0">
                <a:solidFill>
                  <a:srgbClr val="FFFFFF"/>
                </a:solidFill>
              </a:rPr>
              <a:t>(</a:t>
            </a:r>
            <a:r>
              <a:rPr lang="uk-UA" sz="3000" b="1" i="1" kern="0" dirty="0">
                <a:solidFill>
                  <a:srgbClr val="FFFFFF"/>
                </a:solidFill>
              </a:rPr>
              <a:t>далі </a:t>
            </a:r>
            <a:r>
              <a:rPr lang="en-US" sz="3000" b="1" i="1" kern="0" dirty="0">
                <a:solidFill>
                  <a:srgbClr val="FFFF00"/>
                </a:solidFill>
              </a:rPr>
              <a:t>Access</a:t>
            </a:r>
            <a:r>
              <a:rPr lang="en-US" sz="3000" b="1" i="1" kern="0" dirty="0">
                <a:solidFill>
                  <a:srgbClr val="FFFFFF"/>
                </a:solidFill>
              </a:rPr>
              <a:t> (</a:t>
            </a:r>
            <a:r>
              <a:rPr lang="uk-UA" sz="30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000" b="1" i="1" kern="0" dirty="0">
                <a:solidFill>
                  <a:srgbClr val="FFFFFF"/>
                </a:solidFill>
              </a:rPr>
              <a:t>. </a:t>
            </a:r>
            <a:r>
              <a:rPr lang="en-US" sz="3000" b="1" i="1" kern="0" dirty="0">
                <a:solidFill>
                  <a:srgbClr val="FFFFFF"/>
                </a:solidFill>
              </a:rPr>
              <a:t>Access – </a:t>
            </a:r>
            <a:r>
              <a:rPr lang="uk-UA" sz="3000" b="1" i="1" kern="0" dirty="0">
                <a:solidFill>
                  <a:srgbClr val="FFFFFF"/>
                </a:solidFill>
              </a:rPr>
              <a:t>доступ, вибірка даних)) – це СУБД, що передбачає роботу з порівняно невеликими за обсягом базами даних для особистого користування та для невеликих організацій. </a:t>
            </a:r>
          </a:p>
        </p:txBody>
      </p:sp>
    </p:spTree>
    <p:extLst>
      <p:ext uri="{BB962C8B-B14F-4D97-AF65-F5344CB8AC3E}">
        <p14:creationId xmlns:p14="http://schemas.microsoft.com/office/powerpoint/2010/main" val="27054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об'єктами в базах даних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7138E7D-7A2C-468F-B727-5820E3928BB1}"/>
              </a:ext>
            </a:extLst>
          </p:cNvPr>
          <p:cNvSpPr/>
          <p:nvPr/>
        </p:nvSpPr>
        <p:spPr>
          <a:xfrm>
            <a:off x="7615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DE38B45-17A3-4C17-9202-767817201B2F}"/>
              </a:ext>
            </a:extLst>
          </p:cNvPr>
          <p:cNvSpPr/>
          <p:nvPr/>
        </p:nvSpPr>
        <p:spPr>
          <a:xfrm>
            <a:off x="312928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7D5BEEE-F512-44D6-9953-043D510AC960}"/>
              </a:ext>
            </a:extLst>
          </p:cNvPr>
          <p:cNvSpPr/>
          <p:nvPr/>
        </p:nvSpPr>
        <p:spPr>
          <a:xfrm>
            <a:off x="6182413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532AC8F-55F8-4D6D-88C4-EC33B3EF8AD0}"/>
              </a:ext>
            </a:extLst>
          </p:cNvPr>
          <p:cNvSpPr/>
          <p:nvPr/>
        </p:nvSpPr>
        <p:spPr>
          <a:xfrm>
            <a:off x="9233696" y="1821210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3BD94-3968-448F-998B-35E0BE160CDD}"/>
              </a:ext>
            </a:extLst>
          </p:cNvPr>
          <p:cNvSpPr txBox="1"/>
          <p:nvPr/>
        </p:nvSpPr>
        <p:spPr>
          <a:xfrm>
            <a:off x="72007" y="549773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призначення розглянемо у процесі ознайомлення з різними базами даних.</a:t>
            </a:r>
          </a:p>
        </p:txBody>
      </p:sp>
      <p:pic>
        <p:nvPicPr>
          <p:cNvPr id="4100" name="Picture 4" descr="dialog, field, fields, form, popup, window icon">
            <a:extLst>
              <a:ext uri="{FF2B5EF4-FFF2-40B4-BE49-F238E27FC236}">
                <a16:creationId xmlns:a16="http://schemas.microsoft.com/office/drawing/2014/main" id="{780BFD06-1F02-4F15-B78E-9F024245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6" y="2756448"/>
            <a:ext cx="263681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lls, empty, new, table icon">
            <a:extLst>
              <a:ext uri="{FF2B5EF4-FFF2-40B4-BE49-F238E27FC236}">
                <a16:creationId xmlns:a16="http://schemas.microsoft.com/office/drawing/2014/main" id="{00F0C4EF-939C-4C1B-8E06-F8D08F32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2633907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id="{3B6594F1-616B-4F94-BDB1-6CD47F4E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6" y="2657139"/>
            <a:ext cx="2527340" cy="28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2AA264E1-BB29-45B7-967C-FC2D842F4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6400490" y="2756448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58C2B-85E2-461C-BAA1-35B888EA87B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баз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1103E13-0CAD-4DF4-98A4-E1A13F0E8BFB}"/>
              </a:ext>
            </a:extLst>
          </p:cNvPr>
          <p:cNvSpPr/>
          <p:nvPr/>
        </p:nvSpPr>
        <p:spPr>
          <a:xfrm>
            <a:off x="72008" y="1849888"/>
            <a:ext cx="2531343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основний формат файлів </a:t>
            </a:r>
            <a:r>
              <a:rPr lang="en-US" sz="2600" b="1" i="1" kern="0" dirty="0">
                <a:solidFill>
                  <a:srgbClr val="FFFF00"/>
                </a:solidFill>
              </a:rPr>
              <a:t>ACCDB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Acc</a:t>
            </a:r>
            <a:r>
              <a:rPr lang="en-US" sz="2600" b="1" i="1" kern="0" dirty="0">
                <a:solidFill>
                  <a:srgbClr val="FFFFFF"/>
                </a:solidFill>
              </a:rPr>
              <a:t>ess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uk-UA" sz="2600" dirty="0"/>
              <a:t>  </a:t>
            </a:r>
            <a:r>
              <a:rPr lang="en-US" sz="2600" b="1" i="1" kern="0" dirty="0">
                <a:solidFill>
                  <a:srgbClr val="FFFFFF"/>
                </a:solidFill>
              </a:rPr>
              <a:t>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Access)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F7FD844E-8112-4543-A6E6-2C72F1241E90}"/>
              </a:ext>
            </a:extLst>
          </p:cNvPr>
          <p:cNvSpPr/>
          <p:nvPr/>
        </p:nvSpPr>
        <p:spPr>
          <a:xfrm>
            <a:off x="5520492" y="1849888"/>
            <a:ext cx="3603020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забезпечуючи роботу і з форматами файлів попередніх версій програми, наприклад </a:t>
            </a:r>
            <a:r>
              <a:rPr lang="en-US" sz="2600" b="1" i="1" kern="0" dirty="0">
                <a:solidFill>
                  <a:srgbClr val="FFFF00"/>
                </a:solidFill>
              </a:rPr>
              <a:t>MDB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M</a:t>
            </a:r>
            <a:r>
              <a:rPr lang="en-US" sz="2600" b="1" i="1" kern="0" dirty="0">
                <a:solidFill>
                  <a:srgbClr val="FFFFFF"/>
                </a:solidFill>
              </a:rPr>
              <a:t>icrosoft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en-US" sz="2600" b="1" i="1" kern="0" dirty="0">
                <a:solidFill>
                  <a:srgbClr val="FFFFFF"/>
                </a:solidFill>
              </a:rPr>
              <a:t> 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Microsoft)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B8C4B20-91BC-4A70-8D4A-241805D864CC}"/>
              </a:ext>
            </a:extLst>
          </p:cNvPr>
          <p:cNvGrpSpPr/>
          <p:nvPr/>
        </p:nvGrpSpPr>
        <p:grpSpPr>
          <a:xfrm>
            <a:off x="2659962" y="1849888"/>
            <a:ext cx="2723841" cy="4120606"/>
            <a:chOff x="2659962" y="1849888"/>
            <a:chExt cx="2723841" cy="4120606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B96E92D-F573-4C97-9143-280EFDC49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" t="5937" r="8000" b="6062"/>
            <a:stretch/>
          </p:blipFill>
          <p:spPr bwMode="auto">
            <a:xfrm>
              <a:off x="2659962" y="1849888"/>
              <a:ext cx="2694024" cy="2818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7B61D031-37BD-4B61-BEFD-2092153577EA}"/>
                </a:ext>
              </a:extLst>
            </p:cNvPr>
            <p:cNvSpPr/>
            <p:nvPr/>
          </p:nvSpPr>
          <p:spPr>
            <a:xfrm>
              <a:off x="2852460" y="4797910"/>
              <a:ext cx="253134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ACCDB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E25C11A3-5B58-4567-BA90-33341B5D2678}"/>
              </a:ext>
            </a:extLst>
          </p:cNvPr>
          <p:cNvGrpSpPr/>
          <p:nvPr/>
        </p:nvGrpSpPr>
        <p:grpSpPr>
          <a:xfrm>
            <a:off x="9123511" y="1857022"/>
            <a:ext cx="2996481" cy="4113472"/>
            <a:chOff x="9123511" y="1857022"/>
            <a:chExt cx="2996481" cy="411347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80DF49A-4109-42C2-8491-5AB09C4B6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99"/>
            <a:stretch/>
          </p:blipFill>
          <p:spPr>
            <a:xfrm>
              <a:off x="9123511" y="1857022"/>
              <a:ext cx="2996481" cy="2933754"/>
            </a:xfrm>
            <a:prstGeom prst="rect">
              <a:avLst/>
            </a:prstGeom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885336F8-C2F6-4EC1-9109-D8193916DB38}"/>
                </a:ext>
              </a:extLst>
            </p:cNvPr>
            <p:cNvSpPr/>
            <p:nvPr/>
          </p:nvSpPr>
          <p:spPr>
            <a:xfrm>
              <a:off x="9260200" y="4797910"/>
              <a:ext cx="264376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MDB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0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E41A73-7F74-45E8-9D10-6503EF4D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6" y="3304590"/>
            <a:ext cx="4064655" cy="317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81331D-7607-4B66-9EC1-407B47C4D47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DF40BA9-396D-4F67-909B-8DC6113508D6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8EBC334-D4EC-4878-9274-0198FE777F60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140F42A-1E72-46A7-8100-91D5058574DD}"/>
              </a:ext>
            </a:extLst>
          </p:cNvPr>
          <p:cNvSpPr/>
          <p:nvPr/>
        </p:nvSpPr>
        <p:spPr>
          <a:xfrm>
            <a:off x="1810512" y="3786371"/>
            <a:ext cx="3277828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800010-636F-465B-ABD2-9DFC53932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B6DEE4-AE2F-4F5C-A020-DE14B55DE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705" y="4107180"/>
            <a:ext cx="2175482" cy="24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255C-C81B-436D-BBFC-25EAADF1BF5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першому випадку після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на екрані відкривається початкове вікно програми.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5130F4-8736-46F1-819F-85F41383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51" y="2256550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</a:t>
            </a:r>
            <a:r>
              <a:rPr lang="uk-UA" sz="2800" b="1" i="1" kern="0" dirty="0">
                <a:solidFill>
                  <a:srgbClr val="FFFFFF"/>
                </a:solidFill>
              </a:rPr>
              <a:t> уже створеної бази даних слід у цьому вікні: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E02F9-B80F-438D-B5D9-3B53F8E2E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51" y="2256550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C52F9C-0387-4A85-9434-CA9968510AAC}"/>
              </a:ext>
            </a:extLst>
          </p:cNvPr>
          <p:cNvSpPr/>
          <p:nvPr/>
        </p:nvSpPr>
        <p:spPr>
          <a:xfrm>
            <a:off x="1051849" y="3690691"/>
            <a:ext cx="1257011" cy="3301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7CD2B-A25F-4BB5-ACC7-D7E1B9CBE8A2}"/>
              </a:ext>
            </a:extLst>
          </p:cNvPr>
          <p:cNvSpPr txBox="1"/>
          <p:nvPr/>
        </p:nvSpPr>
        <p:spPr>
          <a:xfrm>
            <a:off x="2402280" y="2936557"/>
            <a:ext cx="5757746" cy="492443"/>
          </a:xfrm>
          <a:prstGeom prst="wedgeRectCallout">
            <a:avLst>
              <a:gd name="adj1" fmla="val -54665"/>
              <a:gd name="adj2" fmla="val 12707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600" b="1" i="1" kern="0" dirty="0">
                <a:solidFill>
                  <a:srgbClr val="FFFF00"/>
                </a:solidFill>
              </a:rPr>
              <a:t>Відкрити</a:t>
            </a:r>
          </a:p>
        </p:txBody>
      </p:sp>
    </p:spTree>
    <p:extLst>
      <p:ext uri="{BB962C8B-B14F-4D97-AF65-F5344CB8AC3E}">
        <p14:creationId xmlns:p14="http://schemas.microsoft.com/office/powerpoint/2010/main" val="30225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309F5-B442-489D-9AFD-A1EC094D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9" y="1849049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</a:t>
            </a:r>
            <a:r>
              <a:rPr lang="uk-UA" sz="2800" b="1" i="1" kern="0" dirty="0">
                <a:solidFill>
                  <a:srgbClr val="FFFFFF"/>
                </a:solidFill>
              </a:rPr>
              <a:t> уже створеної бази даних: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C52F9C-0387-4A85-9434-CA9968510AAC}"/>
              </a:ext>
            </a:extLst>
          </p:cNvPr>
          <p:cNvSpPr/>
          <p:nvPr/>
        </p:nvSpPr>
        <p:spPr>
          <a:xfrm>
            <a:off x="2688161" y="4281160"/>
            <a:ext cx="2682415" cy="817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7CD2B-A25F-4BB5-ACC7-D7E1B9CBE8A2}"/>
              </a:ext>
            </a:extLst>
          </p:cNvPr>
          <p:cNvSpPr txBox="1"/>
          <p:nvPr/>
        </p:nvSpPr>
        <p:spPr>
          <a:xfrm>
            <a:off x="2402280" y="5580566"/>
            <a:ext cx="5449633" cy="892552"/>
          </a:xfrm>
          <a:prstGeom prst="wedgeRectCallout">
            <a:avLst>
              <a:gd name="adj1" fmla="val -34640"/>
              <a:gd name="adj2" fmla="val -1124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Або вибрати одну з кнопок групи </a:t>
            </a:r>
            <a:r>
              <a:rPr lang="uk-UA" sz="2600" b="1" i="1" kern="0" dirty="0">
                <a:solidFill>
                  <a:srgbClr val="FFFF00"/>
                </a:solidFill>
              </a:rPr>
              <a:t>Інші розташування</a:t>
            </a:r>
            <a:r>
              <a:rPr lang="uk-UA" sz="26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3B26D0E-D2D9-4041-935B-8C71D2211C1C}"/>
              </a:ext>
            </a:extLst>
          </p:cNvPr>
          <p:cNvSpPr/>
          <p:nvPr/>
        </p:nvSpPr>
        <p:spPr>
          <a:xfrm>
            <a:off x="5480218" y="4381963"/>
            <a:ext cx="5025443" cy="10845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40AA5-9D86-468F-AAA4-D6E247BF6CFC}"/>
              </a:ext>
            </a:extLst>
          </p:cNvPr>
          <p:cNvSpPr txBox="1"/>
          <p:nvPr/>
        </p:nvSpPr>
        <p:spPr>
          <a:xfrm>
            <a:off x="5564683" y="1849049"/>
            <a:ext cx="6557467" cy="1692771"/>
          </a:xfrm>
          <a:prstGeom prst="wedgeRectCallout">
            <a:avLst>
              <a:gd name="adj1" fmla="val -36407"/>
              <a:gd name="adj2" fmla="val 1068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у списку останніх фалів, що опрацьовувалися цією СУБД, ім’я потрібного файлу</a:t>
            </a:r>
          </a:p>
        </p:txBody>
      </p:sp>
    </p:spTree>
    <p:extLst>
      <p:ext uri="{BB962C8B-B14F-4D97-AF65-F5344CB8AC3E}">
        <p14:creationId xmlns:p14="http://schemas.microsoft.com/office/powerpoint/2010/main" val="10933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309F5-B442-489D-9AFD-A1EC094D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9" y="1849049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</a:t>
            </a:r>
            <a:r>
              <a:rPr lang="uk-UA" sz="2800" b="1" i="1" kern="0" dirty="0">
                <a:solidFill>
                  <a:srgbClr val="FFFFFF"/>
                </a:solidFill>
              </a:rPr>
              <a:t> уже створеної бази даних: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C52F9C-0387-4A85-9434-CA9968510AAC}"/>
              </a:ext>
            </a:extLst>
          </p:cNvPr>
          <p:cNvSpPr/>
          <p:nvPr/>
        </p:nvSpPr>
        <p:spPr>
          <a:xfrm>
            <a:off x="2688161" y="5093970"/>
            <a:ext cx="2682415" cy="4305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7CD2B-A25F-4BB5-ACC7-D7E1B9CBE8A2}"/>
              </a:ext>
            </a:extLst>
          </p:cNvPr>
          <p:cNvSpPr txBox="1"/>
          <p:nvPr/>
        </p:nvSpPr>
        <p:spPr>
          <a:xfrm>
            <a:off x="2402280" y="5868799"/>
            <a:ext cx="5449633" cy="492443"/>
          </a:xfrm>
          <a:prstGeom prst="wedgeRectCallout">
            <a:avLst>
              <a:gd name="adj1" fmla="val -35005"/>
              <a:gd name="adj2" fmla="val -13466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600" b="1" i="1" kern="0" dirty="0">
                <a:solidFill>
                  <a:srgbClr val="FFFF00"/>
                </a:solidFill>
              </a:rPr>
              <a:t>Огляд</a:t>
            </a:r>
          </a:p>
        </p:txBody>
      </p:sp>
    </p:spTree>
    <p:extLst>
      <p:ext uri="{BB962C8B-B14F-4D97-AF65-F5344CB8AC3E}">
        <p14:creationId xmlns:p14="http://schemas.microsoft.com/office/powerpoint/2010/main" val="39534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D7B608-B2B9-4A7B-99EF-3E138100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05" y="1808210"/>
            <a:ext cx="7352985" cy="436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</a:t>
            </a:r>
            <a:r>
              <a:rPr lang="uk-UA" sz="2800" b="1" i="1" kern="0" dirty="0">
                <a:solidFill>
                  <a:srgbClr val="FFFFFF"/>
                </a:solidFill>
              </a:rPr>
              <a:t> уже створеної бази даних: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04EE6C3-7915-487C-96F2-7A12358121FF}"/>
              </a:ext>
            </a:extLst>
          </p:cNvPr>
          <p:cNvSpPr/>
          <p:nvPr/>
        </p:nvSpPr>
        <p:spPr>
          <a:xfrm>
            <a:off x="4767006" y="3159760"/>
            <a:ext cx="2329754" cy="20523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4535527-92C2-4BB6-843F-88791A96A431}"/>
              </a:ext>
            </a:extLst>
          </p:cNvPr>
          <p:cNvSpPr/>
          <p:nvPr/>
        </p:nvSpPr>
        <p:spPr>
          <a:xfrm>
            <a:off x="7547596" y="3220289"/>
            <a:ext cx="1103644" cy="14583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BFFE633-F381-4403-9EAA-29CDCDCB6606}"/>
              </a:ext>
            </a:extLst>
          </p:cNvPr>
          <p:cNvSpPr/>
          <p:nvPr/>
        </p:nvSpPr>
        <p:spPr>
          <a:xfrm>
            <a:off x="9624568" y="5661236"/>
            <a:ext cx="1124712" cy="389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8E61E-4970-4B5D-964C-5535CE626DF4}"/>
              </a:ext>
            </a:extLst>
          </p:cNvPr>
          <p:cNvSpPr txBox="1"/>
          <p:nvPr/>
        </p:nvSpPr>
        <p:spPr>
          <a:xfrm>
            <a:off x="72009" y="1835294"/>
            <a:ext cx="4440998" cy="1384995"/>
          </a:xfrm>
          <a:prstGeom prst="wedgeRectCallout">
            <a:avLst>
              <a:gd name="adj1" fmla="val 61949"/>
              <a:gd name="adj2" fmla="val 498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</a:t>
            </a:r>
            <a:r>
              <a:rPr lang="uk-UA" sz="2800" b="1" i="1" kern="0" dirty="0">
                <a:solidFill>
                  <a:schemeClr val="bg1"/>
                </a:solidFill>
              </a:rPr>
              <a:t>обрати потрібну папку.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F674C-12C2-480B-9029-E82D306B4BF1}"/>
              </a:ext>
            </a:extLst>
          </p:cNvPr>
          <p:cNvSpPr txBox="1"/>
          <p:nvPr/>
        </p:nvSpPr>
        <p:spPr>
          <a:xfrm>
            <a:off x="72009" y="3472233"/>
            <a:ext cx="4440998" cy="1384995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робочій області вікна обрати потрібний файл.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F0263-0F4E-4FD7-B613-DFE1A5B41B23}"/>
              </a:ext>
            </a:extLst>
          </p:cNvPr>
          <p:cNvSpPr txBox="1"/>
          <p:nvPr/>
        </p:nvSpPr>
        <p:spPr>
          <a:xfrm>
            <a:off x="72008" y="5111246"/>
            <a:ext cx="444099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BE279BC0-257D-4BF5-9C9D-462FAAB75D9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4513007" y="3949485"/>
            <a:ext cx="3034589" cy="21524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F2C3D66D-15C9-4E58-AC1E-0E302BEACA60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4513007" y="5588300"/>
            <a:ext cx="5111561" cy="26745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55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8ED94-D362-49AC-8580-A57BBA65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795"/>
          <a:stretch/>
        </p:blipFill>
        <p:spPr>
          <a:xfrm>
            <a:off x="69850" y="4427504"/>
            <a:ext cx="12050142" cy="199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відкриття створеної раніше бази даних під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Стрічкою</a:t>
            </a:r>
            <a:r>
              <a:rPr lang="uk-UA" sz="2800" b="1" i="1" kern="0" dirty="0">
                <a:solidFill>
                  <a:srgbClr val="FFFFFF"/>
                </a:solidFill>
              </a:rPr>
              <a:t> може з’являтися рядок з попередженням системи безпеки про те, що певний уміст бази даних вимкнуто. Для ввімкнення повного вмісту бази даних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Увімкнути вміст</a:t>
            </a:r>
            <a:r>
              <a:rPr lang="uk-UA" sz="2800" b="1" i="1" kern="0" dirty="0">
                <a:solidFill>
                  <a:srgbClr val="FFFFFF"/>
                </a:solidFill>
              </a:rPr>
              <a:t>. Блокування окремих елементів бази даних здійснюється з метою запобігання ураженню шкідливими програмами.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505E0F9-3AA7-48FD-8AD7-36BE1D23ADF2}"/>
              </a:ext>
            </a:extLst>
          </p:cNvPr>
          <p:cNvSpPr/>
          <p:nvPr/>
        </p:nvSpPr>
        <p:spPr>
          <a:xfrm>
            <a:off x="7796484" y="6115002"/>
            <a:ext cx="1360216" cy="3071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трілка вліво 20">
            <a:extLst>
              <a:ext uri="{FF2B5EF4-FFF2-40B4-BE49-F238E27FC236}">
                <a16:creationId xmlns:a16="http://schemas.microsoft.com/office/drawing/2014/main" id="{7E448FB7-56A0-4784-BC9E-D01F82CD3993}"/>
              </a:ext>
            </a:extLst>
          </p:cNvPr>
          <p:cNvSpPr/>
          <p:nvPr/>
        </p:nvSpPr>
        <p:spPr>
          <a:xfrm rot="18900000">
            <a:off x="8370896" y="54413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1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3370B-9CE1-4C82-9B7B-181070228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комп’ютерними базами даних використовують спеціальні програми —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СУБД</a:t>
            </a:r>
            <a:r>
              <a:rPr lang="uk-UA" sz="2800" b="1" i="1" kern="0" dirty="0">
                <a:solidFill>
                  <a:srgbClr val="FFFFFF"/>
                </a:solidFill>
              </a:rPr>
              <a:t>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80821-A4D5-4FE7-B898-D111FB771DE7}"/>
              </a:ext>
            </a:extLst>
          </p:cNvPr>
          <p:cNvSpPr txBox="1"/>
          <p:nvPr/>
        </p:nvSpPr>
        <p:spPr>
          <a:xfrm>
            <a:off x="70929" y="26667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їх, користувачі: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6962175-6F7C-441A-8B11-A38D6174DB75}"/>
              </a:ext>
            </a:extLst>
          </p:cNvPr>
          <p:cNvSpPr/>
          <p:nvPr/>
        </p:nvSpPr>
        <p:spPr>
          <a:xfrm>
            <a:off x="6985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створюють бази даних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092ACAB-F036-4254-B96F-114178ADCD37}"/>
              </a:ext>
            </a:extLst>
          </p:cNvPr>
          <p:cNvSpPr/>
          <p:nvPr/>
        </p:nvSpPr>
        <p:spPr>
          <a:xfrm>
            <a:off x="4110552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виконують пошук даних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B2E2CAA-863B-4DF9-95DC-7383D2238051}"/>
              </a:ext>
            </a:extLst>
          </p:cNvPr>
          <p:cNvSpPr/>
          <p:nvPr/>
        </p:nvSpPr>
        <p:spPr>
          <a:xfrm>
            <a:off x="814910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оновлення даних тощо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AFBEE-DB67-466F-95C6-F3BBBA317542}"/>
              </a:ext>
            </a:extLst>
          </p:cNvPr>
          <p:cNvSpPr txBox="1"/>
          <p:nvPr/>
        </p:nvSpPr>
        <p:spPr>
          <a:xfrm>
            <a:off x="1403648" y="456611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– це прикладні комп’ютерні програми, призначені для створення, збереження та використання баз даних.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292F1AB-4A20-4E59-83AB-5C5F0849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456611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C59E-28BE-473A-B4EB-8F84421339E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нової локальної версії бази даних слід: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8FFD4-9870-46EB-9F7B-837141F4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51" y="2256550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CBBF65A-7C48-4673-9A18-1A35ED4B374D}"/>
              </a:ext>
            </a:extLst>
          </p:cNvPr>
          <p:cNvSpPr/>
          <p:nvPr/>
        </p:nvSpPr>
        <p:spPr>
          <a:xfrm>
            <a:off x="2644982" y="3453477"/>
            <a:ext cx="1589198" cy="13344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5B78-43D0-492E-BCB6-CC71869CF9C1}"/>
              </a:ext>
            </a:extLst>
          </p:cNvPr>
          <p:cNvSpPr txBox="1"/>
          <p:nvPr/>
        </p:nvSpPr>
        <p:spPr>
          <a:xfrm>
            <a:off x="4181385" y="2121548"/>
            <a:ext cx="4167485" cy="892552"/>
          </a:xfrm>
          <a:prstGeom prst="wedgeRectCallout">
            <a:avLst>
              <a:gd name="adj1" fmla="val -54665"/>
              <a:gd name="adj2" fmla="val 12707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600" b="1" i="1" kern="0" dirty="0">
                <a:solidFill>
                  <a:srgbClr val="FFFF00"/>
                </a:solidFill>
              </a:rPr>
              <a:t>Пуста база даних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8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28EA4-7AE1-4599-9476-FCC03C975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" t="13043" r="2746"/>
          <a:stretch/>
        </p:blipFill>
        <p:spPr>
          <a:xfrm>
            <a:off x="75943" y="3307198"/>
            <a:ext cx="5019297" cy="304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нової локальної версії бази даних слід: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7CB7B-3CFF-4797-BD05-1096AEA3C741}"/>
              </a:ext>
            </a:extLst>
          </p:cNvPr>
          <p:cNvSpPr txBox="1"/>
          <p:nvPr/>
        </p:nvSpPr>
        <p:spPr>
          <a:xfrm>
            <a:off x="72008" y="227119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файлу майбутньої бази даних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файлу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Мій проєкт).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9030-307F-4659-A7B0-837E22E41B10}"/>
              </a:ext>
            </a:extLst>
          </p:cNvPr>
          <p:cNvSpPr txBox="1"/>
          <p:nvPr/>
        </p:nvSpPr>
        <p:spPr>
          <a:xfrm>
            <a:off x="5260490" y="3307198"/>
            <a:ext cx="6861660" cy="2246769"/>
          </a:xfrm>
          <a:prstGeom prst="wedgeRectCallout">
            <a:avLst>
              <a:gd name="adj1" fmla="val -59335"/>
              <a:gd name="adj2" fmla="val -278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D0885-0BB4-405A-AD9C-856CCD311F68}"/>
              </a:ext>
            </a:extLst>
          </p:cNvPr>
          <p:cNvSpPr txBox="1"/>
          <p:nvPr/>
        </p:nvSpPr>
        <p:spPr>
          <a:xfrm>
            <a:off x="2971800" y="5653083"/>
            <a:ext cx="4181063" cy="954107"/>
          </a:xfrm>
          <a:prstGeom prst="wedgeRectCallout">
            <a:avLst>
              <a:gd name="adj1" fmla="val -37683"/>
              <a:gd name="adj2" fmla="val -1480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86331FB-3C95-4269-8354-CD03BE2D4C85}"/>
              </a:ext>
            </a:extLst>
          </p:cNvPr>
          <p:cNvSpPr/>
          <p:nvPr/>
        </p:nvSpPr>
        <p:spPr>
          <a:xfrm>
            <a:off x="3033122" y="3713867"/>
            <a:ext cx="1390288" cy="1970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27350AE-247E-48CE-91DD-778B367EA87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728266" y="3225301"/>
            <a:ext cx="333194" cy="48856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14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першому випадку після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на екрані відкривається початкове вікно програми.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31388-27DC-40F6-9689-D403489B1293}"/>
              </a:ext>
            </a:extLst>
          </p:cNvPr>
          <p:cNvSpPr txBox="1"/>
          <p:nvPr/>
        </p:nvSpPr>
        <p:spPr>
          <a:xfrm>
            <a:off x="72008" y="22135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нової локальної версії бази даних потрібно: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74D7E-49A0-4C0E-974E-FB46BB0CF571}"/>
              </a:ext>
            </a:extLst>
          </p:cNvPr>
          <p:cNvSpPr txBox="1"/>
          <p:nvPr/>
        </p:nvSpPr>
        <p:spPr>
          <a:xfrm>
            <a:off x="72008" y="329317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Пуста база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929AF3-5155-40D1-A01E-3E74C5D94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241"/>
          <a:stretch/>
        </p:blipFill>
        <p:spPr>
          <a:xfrm>
            <a:off x="72008" y="3945775"/>
            <a:ext cx="12050142" cy="26271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8088506-EFDC-4668-B3D6-69994F856A5A}"/>
              </a:ext>
            </a:extLst>
          </p:cNvPr>
          <p:cNvSpPr/>
          <p:nvPr/>
        </p:nvSpPr>
        <p:spPr>
          <a:xfrm>
            <a:off x="3889590" y="4942080"/>
            <a:ext cx="1452030" cy="1607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9278D941-AA2C-4E14-879F-AFE71A07D065}"/>
              </a:ext>
            </a:extLst>
          </p:cNvPr>
          <p:cNvSpPr/>
          <p:nvPr/>
        </p:nvSpPr>
        <p:spPr>
          <a:xfrm rot="18900000">
            <a:off x="4883470" y="44763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нової локальної версії бази даних: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EB89D-9F45-4BFC-9C09-026B7FBA4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"/>
          <a:stretch/>
        </p:blipFill>
        <p:spPr>
          <a:xfrm>
            <a:off x="72008" y="3345625"/>
            <a:ext cx="4990605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B4965-B091-45F8-8864-DC6D17C94ECB}"/>
              </a:ext>
            </a:extLst>
          </p:cNvPr>
          <p:cNvSpPr txBox="1"/>
          <p:nvPr/>
        </p:nvSpPr>
        <p:spPr>
          <a:xfrm>
            <a:off x="72008" y="2271194"/>
            <a:ext cx="12050142" cy="954107"/>
          </a:xfrm>
          <a:prstGeom prst="wedgeRectCallout">
            <a:avLst>
              <a:gd name="adj1" fmla="val -26636"/>
              <a:gd name="adj2" fmla="val 1211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файлу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Мій проект).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C88B7-105A-4AB5-9C01-FD9BD2F1EE51}"/>
              </a:ext>
            </a:extLst>
          </p:cNvPr>
          <p:cNvSpPr txBox="1"/>
          <p:nvPr/>
        </p:nvSpPr>
        <p:spPr>
          <a:xfrm>
            <a:off x="5260490" y="3346954"/>
            <a:ext cx="6861660" cy="2246769"/>
          </a:xfrm>
          <a:prstGeom prst="wedgeRectCallout">
            <a:avLst>
              <a:gd name="adj1" fmla="val -62379"/>
              <a:gd name="adj2" fmla="val -184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390E2-CEEE-4DEC-8003-A4CB416F4274}"/>
              </a:ext>
            </a:extLst>
          </p:cNvPr>
          <p:cNvSpPr txBox="1"/>
          <p:nvPr/>
        </p:nvSpPr>
        <p:spPr>
          <a:xfrm>
            <a:off x="72008" y="5712718"/>
            <a:ext cx="12050142" cy="523220"/>
          </a:xfrm>
          <a:prstGeom prst="wedgeRectCallout">
            <a:avLst>
              <a:gd name="adj1" fmla="val -28064"/>
              <a:gd name="adj2" fmla="val -1523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D8A7C-44F5-4C4A-AA71-FEE70E1FD48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на основі </a:t>
            </a:r>
            <a:r>
              <a:rPr lang="uk-UA" sz="2800" b="1" i="1" kern="0" dirty="0">
                <a:solidFill>
                  <a:srgbClr val="FFFF00"/>
                </a:solidFill>
              </a:rPr>
              <a:t>шаблону</a:t>
            </a:r>
            <a:r>
              <a:rPr lang="uk-UA" sz="2800" b="1" i="1" kern="0" dirty="0">
                <a:solidFill>
                  <a:srgbClr val="FFFFFF"/>
                </a:solidFill>
              </a:rPr>
              <a:t> слід: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B5664C-9E5D-4F9A-80C4-F78E03EE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51" y="2355940"/>
            <a:ext cx="10127698" cy="42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BA83AC-8AD3-4254-A60C-7C6BD893E6EB}"/>
              </a:ext>
            </a:extLst>
          </p:cNvPr>
          <p:cNvSpPr txBox="1"/>
          <p:nvPr/>
        </p:nvSpPr>
        <p:spPr>
          <a:xfrm>
            <a:off x="70929" y="178941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352D39B-EF11-4732-B4D2-EBCCD7B45C4F}"/>
              </a:ext>
            </a:extLst>
          </p:cNvPr>
          <p:cNvSpPr/>
          <p:nvPr/>
        </p:nvSpPr>
        <p:spPr>
          <a:xfrm>
            <a:off x="4383156" y="3552867"/>
            <a:ext cx="6410739" cy="17546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B34CA-7D0F-4CEF-AA7F-F54E85FCB5E5}"/>
              </a:ext>
            </a:extLst>
          </p:cNvPr>
          <p:cNvSpPr txBox="1"/>
          <p:nvPr/>
        </p:nvSpPr>
        <p:spPr>
          <a:xfrm>
            <a:off x="2892612" y="5545850"/>
            <a:ext cx="5237597" cy="892552"/>
          </a:xfrm>
          <a:prstGeom prst="wedgeRectCallout">
            <a:avLst>
              <a:gd name="adj1" fmla="val 40597"/>
              <a:gd name="adj2" fmla="val -1123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шаблон або групу шаблонів.</a:t>
            </a:r>
          </a:p>
        </p:txBody>
      </p:sp>
    </p:spTree>
    <p:extLst>
      <p:ext uri="{BB962C8B-B14F-4D97-AF65-F5344CB8AC3E}">
        <p14:creationId xmlns:p14="http://schemas.microsoft.com/office/powerpoint/2010/main" val="6169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4D367-F314-4EE3-87F1-A9B0E6B4E7E3}"/>
              </a:ext>
            </a:extLst>
          </p:cNvPr>
          <p:cNvSpPr txBox="1"/>
          <p:nvPr/>
        </p:nvSpPr>
        <p:spPr>
          <a:xfrm>
            <a:off x="70930" y="2256548"/>
            <a:ext cx="581350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вікні, що відкрилося, потрібний шаблон (групу шаблонів, а потім потрібний шаблон),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AA9277-BB98-4466-94F6-773D75B87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966" y="2256549"/>
            <a:ext cx="6088105" cy="443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9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65FA6-D13F-4541-82FE-0D68EB5D0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435"/>
          <a:stretch/>
        </p:blipFill>
        <p:spPr>
          <a:xfrm>
            <a:off x="70929" y="3316333"/>
            <a:ext cx="6088105" cy="22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4D367-F314-4EE3-87F1-A9B0E6B4E7E3}"/>
              </a:ext>
            </a:extLst>
          </p:cNvPr>
          <p:cNvSpPr txBox="1"/>
          <p:nvPr/>
        </p:nvSpPr>
        <p:spPr>
          <a:xfrm>
            <a:off x="70929" y="2256549"/>
            <a:ext cx="12050141" cy="1342306"/>
          </a:xfrm>
          <a:custGeom>
            <a:avLst/>
            <a:gdLst>
              <a:gd name="connsiteX0" fmla="*/ 0 w 12050141"/>
              <a:gd name="connsiteY0" fmla="*/ 0 h 954107"/>
              <a:gd name="connsiteX1" fmla="*/ 2008357 w 12050141"/>
              <a:gd name="connsiteY1" fmla="*/ 0 h 954107"/>
              <a:gd name="connsiteX2" fmla="*/ 2008357 w 12050141"/>
              <a:gd name="connsiteY2" fmla="*/ 0 h 954107"/>
              <a:gd name="connsiteX3" fmla="*/ 5020892 w 12050141"/>
              <a:gd name="connsiteY3" fmla="*/ 0 h 954107"/>
              <a:gd name="connsiteX4" fmla="*/ 12050141 w 12050141"/>
              <a:gd name="connsiteY4" fmla="*/ 0 h 954107"/>
              <a:gd name="connsiteX5" fmla="*/ 12050141 w 12050141"/>
              <a:gd name="connsiteY5" fmla="*/ 556562 h 954107"/>
              <a:gd name="connsiteX6" fmla="*/ 12050141 w 12050141"/>
              <a:gd name="connsiteY6" fmla="*/ 556562 h 954107"/>
              <a:gd name="connsiteX7" fmla="*/ 12050141 w 12050141"/>
              <a:gd name="connsiteY7" fmla="*/ 795089 h 954107"/>
              <a:gd name="connsiteX8" fmla="*/ 12050141 w 12050141"/>
              <a:gd name="connsiteY8" fmla="*/ 954107 h 954107"/>
              <a:gd name="connsiteX9" fmla="*/ 5020892 w 12050141"/>
              <a:gd name="connsiteY9" fmla="*/ 954107 h 954107"/>
              <a:gd name="connsiteX10" fmla="*/ 3514544 w 12050141"/>
              <a:gd name="connsiteY10" fmla="*/ 1127153 h 954107"/>
              <a:gd name="connsiteX11" fmla="*/ 2008357 w 12050141"/>
              <a:gd name="connsiteY11" fmla="*/ 954107 h 954107"/>
              <a:gd name="connsiteX12" fmla="*/ 0 w 12050141"/>
              <a:gd name="connsiteY12" fmla="*/ 954107 h 954107"/>
              <a:gd name="connsiteX13" fmla="*/ 0 w 12050141"/>
              <a:gd name="connsiteY13" fmla="*/ 795089 h 954107"/>
              <a:gd name="connsiteX14" fmla="*/ 0 w 12050141"/>
              <a:gd name="connsiteY14" fmla="*/ 556562 h 954107"/>
              <a:gd name="connsiteX15" fmla="*/ 0 w 12050141"/>
              <a:gd name="connsiteY15" fmla="*/ 556562 h 954107"/>
              <a:gd name="connsiteX16" fmla="*/ 0 w 12050141"/>
              <a:gd name="connsiteY16" fmla="*/ 0 h 954107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2008357 w 12050141"/>
              <a:gd name="connsiteY11" fmla="*/ 954107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3245487 w 12050141"/>
              <a:gd name="connsiteY11" fmla="*/ 975622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3245487 w 12050141"/>
              <a:gd name="connsiteY11" fmla="*/ 975622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255739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342306"/>
              <a:gd name="connsiteX1" fmla="*/ 2008357 w 12050141"/>
              <a:gd name="connsiteY1" fmla="*/ 0 h 1342306"/>
              <a:gd name="connsiteX2" fmla="*/ 2008357 w 12050141"/>
              <a:gd name="connsiteY2" fmla="*/ 0 h 1342306"/>
              <a:gd name="connsiteX3" fmla="*/ 5020892 w 12050141"/>
              <a:gd name="connsiteY3" fmla="*/ 0 h 1342306"/>
              <a:gd name="connsiteX4" fmla="*/ 12050141 w 12050141"/>
              <a:gd name="connsiteY4" fmla="*/ 0 h 1342306"/>
              <a:gd name="connsiteX5" fmla="*/ 12050141 w 12050141"/>
              <a:gd name="connsiteY5" fmla="*/ 556562 h 1342306"/>
              <a:gd name="connsiteX6" fmla="*/ 12050141 w 12050141"/>
              <a:gd name="connsiteY6" fmla="*/ 556562 h 1342306"/>
              <a:gd name="connsiteX7" fmla="*/ 12050141 w 12050141"/>
              <a:gd name="connsiteY7" fmla="*/ 795089 h 1342306"/>
              <a:gd name="connsiteX8" fmla="*/ 12050141 w 12050141"/>
              <a:gd name="connsiteY8" fmla="*/ 954107 h 1342306"/>
              <a:gd name="connsiteX9" fmla="*/ 2557391 w 12050141"/>
              <a:gd name="connsiteY9" fmla="*/ 954107 h 1342306"/>
              <a:gd name="connsiteX10" fmla="*/ 3353179 w 12050141"/>
              <a:gd name="connsiteY10" fmla="*/ 1342306 h 1342306"/>
              <a:gd name="connsiteX11" fmla="*/ 1793205 w 12050141"/>
              <a:gd name="connsiteY11" fmla="*/ 986379 h 1342306"/>
              <a:gd name="connsiteX12" fmla="*/ 0 w 12050141"/>
              <a:gd name="connsiteY12" fmla="*/ 954107 h 1342306"/>
              <a:gd name="connsiteX13" fmla="*/ 0 w 12050141"/>
              <a:gd name="connsiteY13" fmla="*/ 795089 h 1342306"/>
              <a:gd name="connsiteX14" fmla="*/ 0 w 12050141"/>
              <a:gd name="connsiteY14" fmla="*/ 556562 h 1342306"/>
              <a:gd name="connsiteX15" fmla="*/ 0 w 12050141"/>
              <a:gd name="connsiteY15" fmla="*/ 556562 h 1342306"/>
              <a:gd name="connsiteX16" fmla="*/ 0 w 12050141"/>
              <a:gd name="connsiteY16" fmla="*/ 0 h 134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141" h="1342306">
                <a:moveTo>
                  <a:pt x="0" y="0"/>
                </a:moveTo>
                <a:lnTo>
                  <a:pt x="2008357" y="0"/>
                </a:lnTo>
                <a:lnTo>
                  <a:pt x="2008357" y="0"/>
                </a:lnTo>
                <a:lnTo>
                  <a:pt x="5020892" y="0"/>
                </a:lnTo>
                <a:lnTo>
                  <a:pt x="12050141" y="0"/>
                </a:lnTo>
                <a:lnTo>
                  <a:pt x="12050141" y="556562"/>
                </a:lnTo>
                <a:lnTo>
                  <a:pt x="12050141" y="556562"/>
                </a:lnTo>
                <a:lnTo>
                  <a:pt x="12050141" y="795089"/>
                </a:lnTo>
                <a:lnTo>
                  <a:pt x="12050141" y="954107"/>
                </a:lnTo>
                <a:lnTo>
                  <a:pt x="2557391" y="954107"/>
                </a:lnTo>
                <a:lnTo>
                  <a:pt x="3353179" y="1342306"/>
                </a:lnTo>
                <a:lnTo>
                  <a:pt x="1793205" y="986379"/>
                </a:lnTo>
                <a:lnTo>
                  <a:pt x="0" y="954107"/>
                </a:lnTo>
                <a:lnTo>
                  <a:pt x="0" y="795089"/>
                </a:lnTo>
                <a:lnTo>
                  <a:pt x="0" y="556562"/>
                </a:lnTo>
                <a:lnTo>
                  <a:pt x="0" y="55656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(наприклад, Мій клас)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6805D-EC9E-4F4C-8203-F11217301A89}"/>
              </a:ext>
            </a:extLst>
          </p:cNvPr>
          <p:cNvSpPr txBox="1"/>
          <p:nvPr/>
        </p:nvSpPr>
        <p:spPr>
          <a:xfrm>
            <a:off x="6244055" y="3316333"/>
            <a:ext cx="5877014" cy="2246769"/>
          </a:xfrm>
          <a:prstGeom prst="wedgeRectCallout">
            <a:avLst>
              <a:gd name="adj1" fmla="val -61469"/>
              <a:gd name="adj2" fmla="val -337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CEE55-DDBA-4424-AF8A-3A5167A98AA3}"/>
              </a:ext>
            </a:extLst>
          </p:cNvPr>
          <p:cNvSpPr txBox="1"/>
          <p:nvPr/>
        </p:nvSpPr>
        <p:spPr>
          <a:xfrm>
            <a:off x="70929" y="5741381"/>
            <a:ext cx="12050140" cy="523220"/>
          </a:xfrm>
          <a:prstGeom prst="wedgeRectCallout">
            <a:avLst>
              <a:gd name="adj1" fmla="val -18958"/>
              <a:gd name="adj2" fmla="val -221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9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1BF0E-25FD-4942-A128-300C7DC1EFF0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прикладі бази даних, створеної на основі шаблону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, ознайомимося з інтерфейсом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та окремими операціями над об’єктами бази даних.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1E68B-B946-4447-B852-CC571C4E268B}"/>
              </a:ext>
            </a:extLst>
          </p:cNvPr>
          <p:cNvSpPr txBox="1"/>
          <p:nvPr/>
        </p:nvSpPr>
        <p:spPr>
          <a:xfrm>
            <a:off x="72008" y="2692077"/>
            <a:ext cx="545742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створення нової бази даних на основі зазначеного шаблону на екран виводиться форма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контактів </a:t>
            </a:r>
            <a:r>
              <a:rPr lang="uk-UA" sz="2800" b="1" i="1" kern="0" dirty="0">
                <a:solidFill>
                  <a:srgbClr val="FFFFFF"/>
                </a:solidFill>
              </a:rPr>
              <a:t>для введення даних про осіб, з якими ви плануєте підтримувати ділові чи дружні стосунки. </a:t>
            </a:r>
          </a:p>
        </p:txBody>
      </p:sp>
      <p:pic>
        <p:nvPicPr>
          <p:cNvPr id="1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01BE142-FD36-4A8B-8904-17602BBA6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457"/>
          <a:stretch/>
        </p:blipFill>
        <p:spPr bwMode="auto">
          <a:xfrm>
            <a:off x="5690795" y="2692076"/>
            <a:ext cx="6429197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Вікно СУБД з формою бази даних, створеної на основі шаблону Контакти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EDEF62-EE7A-4BBC-A484-C7F90E13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9" y="1524055"/>
            <a:ext cx="11732899" cy="505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B62E8142-5884-4595-90A2-F4A995496BC2}"/>
              </a:ext>
            </a:extLst>
          </p:cNvPr>
          <p:cNvSpPr/>
          <p:nvPr/>
        </p:nvSpPr>
        <p:spPr>
          <a:xfrm>
            <a:off x="1703737" y="2906763"/>
            <a:ext cx="1316323" cy="2336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2B9BD-EC86-4053-B194-19B202F3E235}"/>
              </a:ext>
            </a:extLst>
          </p:cNvPr>
          <p:cNvSpPr txBox="1"/>
          <p:nvPr/>
        </p:nvSpPr>
        <p:spPr>
          <a:xfrm>
            <a:off x="973564" y="1964006"/>
            <a:ext cx="3574181" cy="830997"/>
          </a:xfrm>
          <a:prstGeom prst="wedgeRectCallout">
            <a:avLst>
              <a:gd name="adj1" fmla="val -6243"/>
              <a:gd name="adj2" fmla="val 70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відкритого об’єкта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B47A1AFD-7AF0-4AC4-9A83-71A96A62A5EE}"/>
              </a:ext>
            </a:extLst>
          </p:cNvPr>
          <p:cNvSpPr/>
          <p:nvPr/>
        </p:nvSpPr>
        <p:spPr>
          <a:xfrm>
            <a:off x="1703736" y="3140435"/>
            <a:ext cx="2529173" cy="4590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19DE9-F5BA-464F-AB3F-24F739AD0F97}"/>
              </a:ext>
            </a:extLst>
          </p:cNvPr>
          <p:cNvSpPr txBox="1"/>
          <p:nvPr/>
        </p:nvSpPr>
        <p:spPr>
          <a:xfrm>
            <a:off x="4530417" y="2990153"/>
            <a:ext cx="3574181" cy="461665"/>
          </a:xfrm>
          <a:prstGeom prst="wedgeRectCallout">
            <a:avLst>
              <a:gd name="adj1" fmla="val -62075"/>
              <a:gd name="adj2" fmla="val 245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Заголовок форми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2DF2CFAD-D54A-4F94-AFF0-6D35D91B255C}"/>
              </a:ext>
            </a:extLst>
          </p:cNvPr>
          <p:cNvSpPr/>
          <p:nvPr/>
        </p:nvSpPr>
        <p:spPr>
          <a:xfrm>
            <a:off x="1859503" y="3910606"/>
            <a:ext cx="10089106" cy="2041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EE933-9959-4DCC-B7EA-75AD58553060}"/>
              </a:ext>
            </a:extLst>
          </p:cNvPr>
          <p:cNvSpPr txBox="1"/>
          <p:nvPr/>
        </p:nvSpPr>
        <p:spPr>
          <a:xfrm>
            <a:off x="8846195" y="2634873"/>
            <a:ext cx="3041006" cy="830997"/>
          </a:xfrm>
          <a:prstGeom prst="wedgeRectCallout">
            <a:avLst>
              <a:gd name="adj1" fmla="val -49708"/>
              <a:gd name="adj2" fmla="val 1081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Імена (підписи полів)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83C6FF9A-821F-47A9-A9D7-D3E91E8E99D6}"/>
              </a:ext>
            </a:extLst>
          </p:cNvPr>
          <p:cNvSpPr/>
          <p:nvPr/>
        </p:nvSpPr>
        <p:spPr>
          <a:xfrm>
            <a:off x="2773680" y="2906763"/>
            <a:ext cx="246380" cy="2336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3C9F84-BAAD-4356-9222-CCB92E6F7B26}"/>
              </a:ext>
            </a:extLst>
          </p:cNvPr>
          <p:cNvSpPr txBox="1"/>
          <p:nvPr/>
        </p:nvSpPr>
        <p:spPr>
          <a:xfrm>
            <a:off x="4882324" y="1967750"/>
            <a:ext cx="357418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2DADEACA-3533-4DFE-BF71-8AF7D5C0F105}"/>
              </a:ext>
            </a:extLst>
          </p:cNvPr>
          <p:cNvSpPr/>
          <p:nvPr/>
        </p:nvSpPr>
        <p:spPr>
          <a:xfrm>
            <a:off x="1859503" y="4109208"/>
            <a:ext cx="10089106" cy="257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616036-8BF9-4932-86AC-41D98F73B2D5}"/>
              </a:ext>
            </a:extLst>
          </p:cNvPr>
          <p:cNvSpPr txBox="1"/>
          <p:nvPr/>
        </p:nvSpPr>
        <p:spPr>
          <a:xfrm>
            <a:off x="7759070" y="4569693"/>
            <a:ext cx="3485477" cy="830997"/>
          </a:xfrm>
          <a:prstGeom prst="wedgeRectCallout">
            <a:avLst>
              <a:gd name="adj1" fmla="val -54773"/>
              <a:gd name="adj2" fmla="val -888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Поля для введення даних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8A3557C-4747-43BB-82AE-6B6A3938EA53}"/>
              </a:ext>
            </a:extLst>
          </p:cNvPr>
          <p:cNvSpPr/>
          <p:nvPr/>
        </p:nvSpPr>
        <p:spPr>
          <a:xfrm>
            <a:off x="243391" y="2092961"/>
            <a:ext cx="599889" cy="8309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7FEEFCB1-F9DE-4A4C-9993-7C96C691569D}"/>
              </a:ext>
            </a:extLst>
          </p:cNvPr>
          <p:cNvSpPr/>
          <p:nvPr/>
        </p:nvSpPr>
        <p:spPr>
          <a:xfrm>
            <a:off x="243391" y="3351928"/>
            <a:ext cx="1460346" cy="30183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64AB1F-7D4E-48BB-82BB-33499CDE7A41}"/>
              </a:ext>
            </a:extLst>
          </p:cNvPr>
          <p:cNvSpPr txBox="1"/>
          <p:nvPr/>
        </p:nvSpPr>
        <p:spPr>
          <a:xfrm>
            <a:off x="1859503" y="5737301"/>
            <a:ext cx="3574181" cy="461665"/>
          </a:xfrm>
          <a:prstGeom prst="wedgeRectCallout">
            <a:avLst>
              <a:gd name="adj1" fmla="val -58781"/>
              <a:gd name="adj2" fmla="val -1194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переходів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DF72FB-EB29-4331-88F5-42F07627632D}"/>
              </a:ext>
            </a:extLst>
          </p:cNvPr>
          <p:cNvSpPr/>
          <p:nvPr/>
        </p:nvSpPr>
        <p:spPr>
          <a:xfrm>
            <a:off x="1203960" y="3342069"/>
            <a:ext cx="311730" cy="2476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8EDFDC-4E8E-46C6-B783-8CDEAD40B5A1}"/>
              </a:ext>
            </a:extLst>
          </p:cNvPr>
          <p:cNvSpPr txBox="1"/>
          <p:nvPr/>
        </p:nvSpPr>
        <p:spPr>
          <a:xfrm>
            <a:off x="215712" y="4445819"/>
            <a:ext cx="558374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відкриття/закриття Області переходів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798C0-4ADA-4466-AC47-44C1C088DABE}"/>
              </a:ext>
            </a:extLst>
          </p:cNvPr>
          <p:cNvSpPr txBox="1"/>
          <p:nvPr/>
        </p:nvSpPr>
        <p:spPr>
          <a:xfrm>
            <a:off x="500587" y="1139714"/>
            <a:ext cx="9001222" cy="461665"/>
          </a:xfrm>
          <a:prstGeom prst="wedgeRectCallout">
            <a:avLst>
              <a:gd name="adj1" fmla="val -47518"/>
              <a:gd name="adj2" fmla="val 1786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перемикання виду подання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2A31C2B4-A6C3-4009-9703-E3CA0BC79CDB}"/>
              </a:ext>
            </a:extLst>
          </p:cNvPr>
          <p:cNvCxnSpPr>
            <a:cxnSpLocks/>
            <a:endCxn id="43" idx="2"/>
          </p:cNvCxnSpPr>
          <p:nvPr/>
        </p:nvCxnSpPr>
        <p:spPr>
          <a:xfrm flipH="1" flipV="1">
            <a:off x="1359825" y="3589672"/>
            <a:ext cx="155866" cy="85614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4E8F4018-231F-4BAF-A937-A4E1D8EC5B12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020060" y="2703310"/>
            <a:ext cx="1862264" cy="320289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74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переглянути список інших об'єктів бази даних, потрібно відкрити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Область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, вибравши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Відкрити/закрити межу області переходів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19194C-E6BE-4736-9CA9-DE526407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67783" y="2722648"/>
            <a:ext cx="12050142" cy="343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305767F-27C9-44DA-9C11-A33D3FABB956}"/>
              </a:ext>
            </a:extLst>
          </p:cNvPr>
          <p:cNvSpPr/>
          <p:nvPr/>
        </p:nvSpPr>
        <p:spPr>
          <a:xfrm>
            <a:off x="67783" y="4246891"/>
            <a:ext cx="1642683" cy="19108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F3525192-8682-40AA-80DF-8CDAC4B905A2}"/>
              </a:ext>
            </a:extLst>
          </p:cNvPr>
          <p:cNvSpPr/>
          <p:nvPr/>
        </p:nvSpPr>
        <p:spPr>
          <a:xfrm rot="18900000">
            <a:off x="1500532" y="36433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E461CC-F2BF-4036-A9CC-9BE18916662E}"/>
              </a:ext>
            </a:extLst>
          </p:cNvPr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моделі даних, яка використовується в СКБД, їх поділяють на: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132A7-9D90-4622-97C7-91BAE93627DC}"/>
              </a:ext>
            </a:extLst>
          </p:cNvPr>
          <p:cNvSpPr txBox="1"/>
          <p:nvPr/>
        </p:nvSpPr>
        <p:spPr>
          <a:xfrm>
            <a:off x="72008" y="2385514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Модель даних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9543262-7C92-47DE-BB17-325C8B3AB6D0}"/>
              </a:ext>
            </a:extLst>
          </p:cNvPr>
          <p:cNvCxnSpPr>
            <a:cxnSpLocks/>
          </p:cNvCxnSpPr>
          <p:nvPr/>
        </p:nvCxnSpPr>
        <p:spPr>
          <a:xfrm flipV="1">
            <a:off x="1456944" y="2908734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B39D2EAC-0884-4220-B656-FC8762FAE97D}"/>
              </a:ext>
            </a:extLst>
          </p:cNvPr>
          <p:cNvCxnSpPr>
            <a:cxnSpLocks/>
          </p:cNvCxnSpPr>
          <p:nvPr/>
        </p:nvCxnSpPr>
        <p:spPr>
          <a:xfrm flipV="1">
            <a:off x="4511040" y="2908734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900BD57F-01D2-4C86-97AB-D6A268AE4AA9}"/>
              </a:ext>
            </a:extLst>
          </p:cNvPr>
          <p:cNvCxnSpPr>
            <a:cxnSpLocks/>
          </p:cNvCxnSpPr>
          <p:nvPr/>
        </p:nvCxnSpPr>
        <p:spPr>
          <a:xfrm flipV="1">
            <a:off x="7559040" y="2908734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9D4A85C9-723F-49AA-91FE-AD7EF2D48DF4}"/>
              </a:ext>
            </a:extLst>
          </p:cNvPr>
          <p:cNvCxnSpPr>
            <a:cxnSpLocks/>
          </p:cNvCxnSpPr>
          <p:nvPr/>
        </p:nvCxnSpPr>
        <p:spPr>
          <a:xfrm flipV="1">
            <a:off x="10600944" y="2908734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BFD2D82-B57B-441F-8065-B572B802A10E}"/>
              </a:ext>
            </a:extLst>
          </p:cNvPr>
          <p:cNvSpPr/>
          <p:nvPr/>
        </p:nvSpPr>
        <p:spPr>
          <a:xfrm>
            <a:off x="72007" y="3141561"/>
            <a:ext cx="2887061" cy="937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Ієрархічні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2407812-4B68-46DD-AEAC-0EA0A158DDDA}"/>
              </a:ext>
            </a:extLst>
          </p:cNvPr>
          <p:cNvSpPr/>
          <p:nvPr/>
        </p:nvSpPr>
        <p:spPr>
          <a:xfrm>
            <a:off x="3125137" y="3141561"/>
            <a:ext cx="2887061" cy="937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8CD7DE8-20B2-4C00-B6E5-62349EB54933}"/>
              </a:ext>
            </a:extLst>
          </p:cNvPr>
          <p:cNvSpPr/>
          <p:nvPr/>
        </p:nvSpPr>
        <p:spPr>
          <a:xfrm>
            <a:off x="6178266" y="3141561"/>
            <a:ext cx="2887061" cy="937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Реляційні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3E674818-0F63-474D-992D-5DB419AECB37}"/>
              </a:ext>
            </a:extLst>
          </p:cNvPr>
          <p:cNvSpPr/>
          <p:nvPr/>
        </p:nvSpPr>
        <p:spPr>
          <a:xfrm>
            <a:off x="9229549" y="3143479"/>
            <a:ext cx="2887061" cy="937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Об’єктно-реляційні</a:t>
            </a: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D2A4B468-5507-48AC-89CF-6FFAF0709CFE}"/>
              </a:ext>
            </a:extLst>
          </p:cNvPr>
          <p:cNvGrpSpPr/>
          <p:nvPr/>
        </p:nvGrpSpPr>
        <p:grpSpPr>
          <a:xfrm>
            <a:off x="69794" y="4227171"/>
            <a:ext cx="2887061" cy="1960977"/>
            <a:chOff x="72008" y="2132128"/>
            <a:chExt cx="6922770" cy="3035895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B1E65A90-C456-4321-9934-E8021C3B943E}"/>
                </a:ext>
              </a:extLst>
            </p:cNvPr>
            <p:cNvSpPr/>
            <p:nvPr/>
          </p:nvSpPr>
          <p:spPr>
            <a:xfrm>
              <a:off x="896800" y="3331392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8722132F-27C8-472A-A28F-F99F60871D54}"/>
                </a:ext>
              </a:extLst>
            </p:cNvPr>
            <p:cNvSpPr/>
            <p:nvPr/>
          </p:nvSpPr>
          <p:spPr>
            <a:xfrm>
              <a:off x="4184325" y="3331392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3BBF438F-B232-412E-9D93-511A7C7A9DD5}"/>
                </a:ext>
              </a:extLst>
            </p:cNvPr>
            <p:cNvSpPr/>
            <p:nvPr/>
          </p:nvSpPr>
          <p:spPr>
            <a:xfrm>
              <a:off x="72008" y="4542033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35FEEC60-0720-470D-AF27-1F31062B56E8}"/>
                </a:ext>
              </a:extLst>
            </p:cNvPr>
            <p:cNvSpPr/>
            <p:nvPr/>
          </p:nvSpPr>
          <p:spPr>
            <a:xfrm>
              <a:off x="2895600" y="4542033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85F2DCE6-1AF3-4055-A999-86FF40C1A1EF}"/>
                </a:ext>
              </a:extLst>
            </p:cNvPr>
            <p:cNvSpPr/>
            <p:nvPr/>
          </p:nvSpPr>
          <p:spPr>
            <a:xfrm>
              <a:off x="5022973" y="4542033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Пряма зі стрілкою 22">
              <a:extLst>
                <a:ext uri="{FF2B5EF4-FFF2-40B4-BE49-F238E27FC236}">
                  <a16:creationId xmlns:a16="http://schemas.microsoft.com/office/drawing/2014/main" id="{6BE1D1CD-78CE-42CD-A507-0AF51A482F91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1882703" y="2773692"/>
              <a:ext cx="1174550" cy="5577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Пряма зі стрілкою 23">
              <a:extLst>
                <a:ext uri="{FF2B5EF4-FFF2-40B4-BE49-F238E27FC236}">
                  <a16:creationId xmlns:a16="http://schemas.microsoft.com/office/drawing/2014/main" id="{90164D19-7802-4D36-A84B-8EF4CACDA2C1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flipH="1">
              <a:off x="1057911" y="3957382"/>
              <a:ext cx="824792" cy="584651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E1443414-ABA8-42F5-AC98-1BA9FEE68212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3881503" y="3995250"/>
              <a:ext cx="791416" cy="546783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Пряма зі стрілкою 25">
              <a:extLst>
                <a:ext uri="{FF2B5EF4-FFF2-40B4-BE49-F238E27FC236}">
                  <a16:creationId xmlns:a16="http://schemas.microsoft.com/office/drawing/2014/main" id="{6CB9D1F1-CC3F-45D5-B288-CDC948BEDB4E}"/>
                </a:ext>
              </a:extLst>
            </p:cNvPr>
            <p:cNvCxnSpPr>
              <a:cxnSpLocks/>
            </p:cNvCxnSpPr>
            <p:nvPr/>
          </p:nvCxnSpPr>
          <p:spPr>
            <a:xfrm>
              <a:off x="5457600" y="4006850"/>
              <a:ext cx="791416" cy="546783"/>
            </a:xfrm>
            <a:prstGeom prst="straightConnector1">
              <a:avLst/>
            </a:prstGeom>
            <a:solidFill>
              <a:srgbClr val="0070C0"/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B2C61A78-BBCC-492F-AFDE-9DD234102A2A}"/>
                </a:ext>
              </a:extLst>
            </p:cNvPr>
            <p:cNvSpPr/>
            <p:nvPr/>
          </p:nvSpPr>
          <p:spPr>
            <a:xfrm>
              <a:off x="2546590" y="2132128"/>
              <a:ext cx="1971805" cy="625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8" name="Пряма зі стрілкою 27">
              <a:extLst>
                <a:ext uri="{FF2B5EF4-FFF2-40B4-BE49-F238E27FC236}">
                  <a16:creationId xmlns:a16="http://schemas.microsoft.com/office/drawing/2014/main" id="{2BA6A4A8-9FD9-4456-91DA-E362E690F0E2}"/>
                </a:ext>
              </a:extLst>
            </p:cNvPr>
            <p:cNvCxnSpPr>
              <a:cxnSpLocks/>
            </p:cNvCxnSpPr>
            <p:nvPr/>
          </p:nvCxnSpPr>
          <p:spPr>
            <a:xfrm>
              <a:off x="3931120" y="2776065"/>
              <a:ext cx="1174550" cy="5577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537204E4-092D-49B1-A598-35428E591F51}"/>
              </a:ext>
            </a:extLst>
          </p:cNvPr>
          <p:cNvGrpSpPr/>
          <p:nvPr/>
        </p:nvGrpSpPr>
        <p:grpSpPr>
          <a:xfrm>
            <a:off x="3117109" y="4227171"/>
            <a:ext cx="2887061" cy="1960977"/>
            <a:chOff x="618995" y="2365424"/>
            <a:chExt cx="5818130" cy="2137955"/>
          </a:xfrm>
        </p:grpSpPr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0FBE18B8-1824-4D8F-813B-4544FD023582}"/>
                </a:ext>
              </a:extLst>
            </p:cNvPr>
            <p:cNvSpPr/>
            <p:nvPr/>
          </p:nvSpPr>
          <p:spPr>
            <a:xfrm>
              <a:off x="618995" y="2365424"/>
              <a:ext cx="1971805" cy="8068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343F83EA-9A62-4BA0-A058-59B2C9905727}"/>
                </a:ext>
              </a:extLst>
            </p:cNvPr>
            <p:cNvSpPr/>
            <p:nvPr/>
          </p:nvSpPr>
          <p:spPr>
            <a:xfrm>
              <a:off x="3906520" y="2365424"/>
              <a:ext cx="1971805" cy="8068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274D7345-D505-404F-9DCF-A5BBCC685EC5}"/>
                </a:ext>
              </a:extLst>
            </p:cNvPr>
            <p:cNvSpPr/>
            <p:nvPr/>
          </p:nvSpPr>
          <p:spPr>
            <a:xfrm>
              <a:off x="1177795" y="3696513"/>
              <a:ext cx="1971805" cy="8068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305E3C1A-A83B-4B95-9EE0-CDDC8DA8F375}"/>
                </a:ext>
              </a:extLst>
            </p:cNvPr>
            <p:cNvSpPr/>
            <p:nvPr/>
          </p:nvSpPr>
          <p:spPr>
            <a:xfrm>
              <a:off x="4465320" y="3691673"/>
              <a:ext cx="1971805" cy="8068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Пряма зі стрілкою 33">
              <a:extLst>
                <a:ext uri="{FF2B5EF4-FFF2-40B4-BE49-F238E27FC236}">
                  <a16:creationId xmlns:a16="http://schemas.microsoft.com/office/drawing/2014/main" id="{8D17B8AD-409C-46CF-A355-11BFF563CB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7192" y="3150228"/>
              <a:ext cx="2148047" cy="541445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id="{7172ADFC-682A-4258-B340-DF2B49482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46097" y="3194849"/>
              <a:ext cx="558800" cy="524223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Пряма зі стрілкою 35">
              <a:extLst>
                <a:ext uri="{FF2B5EF4-FFF2-40B4-BE49-F238E27FC236}">
                  <a16:creationId xmlns:a16="http://schemas.microsoft.com/office/drawing/2014/main" id="{449EBF69-65DE-400B-9693-620D0C04D2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2952" y="3172289"/>
              <a:ext cx="1268899" cy="519384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Пряма зі стрілкою 36">
              <a:extLst>
                <a:ext uri="{FF2B5EF4-FFF2-40B4-BE49-F238E27FC236}">
                  <a16:creationId xmlns:a16="http://schemas.microsoft.com/office/drawing/2014/main" id="{3CC2392E-846C-4472-8CED-5E46A1F246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7154" y="3168957"/>
              <a:ext cx="571120" cy="53611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38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615A4A18-C9FD-4EAF-A69C-CB76449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04" y="4227171"/>
            <a:ext cx="2887061" cy="18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D7A0DF4-C6A0-49B2-A738-E032F661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49" y="4131805"/>
            <a:ext cx="2887061" cy="188971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A1838A-4FDD-4B83-A45B-FB83AB66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</p:spTree>
    <p:extLst>
      <p:ext uri="{BB962C8B-B14F-4D97-AF65-F5344CB8AC3E}">
        <p14:creationId xmlns:p14="http://schemas.microsoft.com/office/powerpoint/2010/main" val="2615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829DB227-7196-4F6F-B4CA-B0F2C1A69E07}"/>
              </a:ext>
            </a:extLst>
          </p:cNvPr>
          <p:cNvGrpSpPr/>
          <p:nvPr/>
        </p:nvGrpSpPr>
        <p:grpSpPr>
          <a:xfrm>
            <a:off x="72008" y="1196763"/>
            <a:ext cx="8200623" cy="1815882"/>
            <a:chOff x="72008" y="1196763"/>
            <a:chExt cx="8200623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C13249-302E-40A5-A75E-E2B26C1028D0}"/>
                </a:ext>
              </a:extLst>
            </p:cNvPr>
            <p:cNvSpPr txBox="1"/>
            <p:nvPr/>
          </p:nvSpPr>
          <p:spPr>
            <a:xfrm>
              <a:off x="72008" y="1196763"/>
              <a:ext cx="8200623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Вигляд списку користувач може змінити. Для цього потрібно вибрати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Усі об’єкти </a:t>
              </a:r>
              <a:r>
                <a:rPr lang="en-US" sz="2800" b="1" i="1" kern="0" dirty="0">
                  <a:solidFill>
                    <a:srgbClr val="FFFF00"/>
                  </a:solidFill>
                </a:rPr>
                <a:t>Access</a:t>
              </a:r>
              <a:endParaRPr lang="uk-UA" sz="2800" b="1" i="1" kern="0" dirty="0">
                <a:solidFill>
                  <a:srgbClr val="FFFF00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у заголовку області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7D80B4B-9257-482D-A261-15D9B9DA3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853" y="2104704"/>
              <a:ext cx="523147" cy="4733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44EFAD-A19E-4888-92C1-8303841E1107}"/>
              </a:ext>
            </a:extLst>
          </p:cNvPr>
          <p:cNvSpPr txBox="1"/>
          <p:nvPr/>
        </p:nvSpPr>
        <p:spPr>
          <a:xfrm>
            <a:off x="72008" y="3123781"/>
            <a:ext cx="820062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список, що складається з двох частин. У верхній частині можна вибрати одну з категорій, у які будуть групуватися об'єкти, а у нижній — фільтр, за яким у цій категорії будуть відбиратися об'єкти: </a:t>
            </a:r>
            <a:r>
              <a:rPr lang="uk-UA" sz="2800" b="1" i="1" kern="0" dirty="0">
                <a:solidFill>
                  <a:srgbClr val="FFFF00"/>
                </a:solidFill>
              </a:rPr>
              <a:t>Усі об'єкти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310481-FF50-485E-AAE6-A38327C6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00" y="1191668"/>
            <a:ext cx="3725683" cy="547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0ADD9-3C95-438A-8972-3C36EB5447B6}"/>
              </a:ext>
            </a:extLst>
          </p:cNvPr>
          <p:cNvSpPr txBox="1"/>
          <p:nvPr/>
        </p:nvSpPr>
        <p:spPr>
          <a:xfrm>
            <a:off x="72008" y="1196763"/>
            <a:ext cx="752289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вибору категорії відображення </a:t>
            </a:r>
            <a:r>
              <a:rPr lang="uk-UA" sz="2800" b="1" i="1" kern="0" dirty="0">
                <a:solidFill>
                  <a:srgbClr val="FFFF00"/>
                </a:solidFill>
              </a:rPr>
              <a:t>Тип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 </a:t>
            </a:r>
            <a:r>
              <a:rPr lang="uk-UA" sz="2800" b="1" i="1" kern="0" dirty="0">
                <a:solidFill>
                  <a:srgbClr val="FFFFFF"/>
                </a:solidFill>
              </a:rPr>
              <a:t>з'явиться список об'єктів бази даних, згрупований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</a:t>
            </a:r>
            <a:r>
              <a:rPr lang="uk-UA" sz="2800" b="1" i="1" kern="0">
                <a:solidFill>
                  <a:srgbClr val="FFFFFF"/>
                </a:solidFill>
              </a:rPr>
              <a:t>типами: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4B71DC-E961-46BC-8B1C-0C45E7BC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989" y="1196763"/>
            <a:ext cx="4288425" cy="552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BF699-B072-4B01-911D-579F2ACA297E}"/>
              </a:ext>
            </a:extLst>
          </p:cNvPr>
          <p:cNvSpPr txBox="1"/>
          <p:nvPr/>
        </p:nvSpPr>
        <p:spPr>
          <a:xfrm>
            <a:off x="72008" y="4027845"/>
            <a:ext cx="752289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 об'єктів має умовне позначення у вигляді значка:</a:t>
            </a:r>
          </a:p>
        </p:txBody>
      </p:sp>
    </p:spTree>
    <p:extLst>
      <p:ext uri="{BB962C8B-B14F-4D97-AF65-F5344CB8AC3E}">
        <p14:creationId xmlns:p14="http://schemas.microsoft.com/office/powerpoint/2010/main" val="2245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7B783-B204-4AB2-9392-9D29E97C32E9}"/>
              </a:ext>
            </a:extLst>
          </p:cNvPr>
          <p:cNvSpPr txBox="1"/>
          <p:nvPr/>
        </p:nvSpPr>
        <p:spPr>
          <a:xfrm>
            <a:off x="72008" y="1196763"/>
            <a:ext cx="910180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потрібного об’єкта слід двічі клацнути на його імені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. Вміст даного об’єкта буде виведено на екран, його вкладка з’явиться в  центральній частині вікна програми.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75CE5-9239-435F-AB1B-695ADBD8A5DF}"/>
              </a:ext>
            </a:extLst>
          </p:cNvPr>
          <p:cNvSpPr txBox="1"/>
          <p:nvPr/>
        </p:nvSpPr>
        <p:spPr>
          <a:xfrm>
            <a:off x="1567543" y="4089043"/>
            <a:ext cx="760627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дії відбудуться для всіх названих об’єктів, крім деяких форм, які відкриваються в окремому вікні.</a:t>
            </a:r>
          </a:p>
        </p:txBody>
      </p:sp>
      <p:pic>
        <p:nvPicPr>
          <p:cNvPr id="13" name="Picture 2" descr="attention, notice, warning icon">
            <a:extLst>
              <a:ext uri="{FF2B5EF4-FFF2-40B4-BE49-F238E27FC236}">
                <a16:creationId xmlns:a16="http://schemas.microsoft.com/office/drawing/2014/main" id="{1F20E871-397F-4ED2-B2F5-99066A4B0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" y="4089043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0EE7A7-553F-475B-938A-B0F14C7D6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26"/>
          <a:stretch/>
        </p:blipFill>
        <p:spPr>
          <a:xfrm>
            <a:off x="9308530" y="1196764"/>
            <a:ext cx="2811462" cy="533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6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поточного об’єкта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Закриття поточної вкладки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2787F-B100-4C9F-9BAD-EB3B8BA7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14"/>
          <a:stretch/>
        </p:blipFill>
        <p:spPr>
          <a:xfrm>
            <a:off x="243389" y="2269490"/>
            <a:ext cx="11732899" cy="412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410AE44-93F8-4E2D-BC1C-391B4D14D66E}"/>
              </a:ext>
            </a:extLst>
          </p:cNvPr>
          <p:cNvSpPr/>
          <p:nvPr/>
        </p:nvSpPr>
        <p:spPr>
          <a:xfrm>
            <a:off x="2773680" y="3652197"/>
            <a:ext cx="246380" cy="2336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4C621-D4DD-49C9-B9C1-EAAE3D5F1A18}"/>
              </a:ext>
            </a:extLst>
          </p:cNvPr>
          <p:cNvSpPr txBox="1"/>
          <p:nvPr/>
        </p:nvSpPr>
        <p:spPr>
          <a:xfrm>
            <a:off x="4882324" y="2713184"/>
            <a:ext cx="357418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F2BB19A-9324-4BB7-8DAA-86C330CB378D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3020060" y="3128683"/>
            <a:ext cx="1862264" cy="6403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695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B76EE0-573A-45CD-9158-D54DAC399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62" b="36089"/>
          <a:stretch/>
        </p:blipFill>
        <p:spPr>
          <a:xfrm>
            <a:off x="3252216" y="1193991"/>
            <a:ext cx="8867775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77595-F61D-41CA-A528-FCEA57C8890E}"/>
              </a:ext>
            </a:extLst>
          </p:cNvPr>
          <p:cNvSpPr txBox="1"/>
          <p:nvPr/>
        </p:nvSpPr>
        <p:spPr>
          <a:xfrm>
            <a:off x="72008" y="1196763"/>
            <a:ext cx="301543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поточної бази даних слід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6CDF4F-7B61-4CB4-9534-FB91C4F57645}"/>
              </a:ext>
            </a:extLst>
          </p:cNvPr>
          <p:cNvSpPr/>
          <p:nvPr/>
        </p:nvSpPr>
        <p:spPr>
          <a:xfrm>
            <a:off x="3252217" y="4697495"/>
            <a:ext cx="1314704" cy="4180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457C1EFE-11B2-495F-869F-FC05E5D00163}"/>
              </a:ext>
            </a:extLst>
          </p:cNvPr>
          <p:cNvSpPr/>
          <p:nvPr/>
        </p:nvSpPr>
        <p:spPr>
          <a:xfrm rot="18900000">
            <a:off x="3969970" y="40204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A6CE19-8EBB-4E7C-8FE0-3D354F83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28"/>
          <a:stretch/>
        </p:blipFill>
        <p:spPr>
          <a:xfrm>
            <a:off x="247202" y="2239201"/>
            <a:ext cx="11725275" cy="183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 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1F9E8-1713-4C49-A0B7-6AFD1D6DF70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вибрати кнопку закриття програми в </a:t>
            </a:r>
            <a:r>
              <a:rPr lang="uk-UA" sz="2800" b="1" i="1" kern="0" dirty="0">
                <a:solidFill>
                  <a:srgbClr val="FFFF00"/>
                </a:solidFill>
              </a:rPr>
              <a:t>Рядку заголовка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C72E5-E290-4AFC-8E8E-363D82446270}"/>
              </a:ext>
            </a:extLst>
          </p:cNvPr>
          <p:cNvSpPr txBox="1"/>
          <p:nvPr/>
        </p:nvSpPr>
        <p:spPr>
          <a:xfrm>
            <a:off x="70929" y="427483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не  передбачено змінення імені або формату файлу бази даних або місця його збереження, то додатково зберігати файл БД перед закриттям не потрібно – дані в базі даних зберігаються автоматично після завершення їхнього введення.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8AC199D-D110-4172-A887-93F23923E698}"/>
              </a:ext>
            </a:extLst>
          </p:cNvPr>
          <p:cNvSpPr/>
          <p:nvPr/>
        </p:nvSpPr>
        <p:spPr>
          <a:xfrm>
            <a:off x="11424285" y="2262375"/>
            <a:ext cx="533848" cy="357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FFAF51E8-CDD5-45F8-A6CA-DFA798F42469}"/>
              </a:ext>
            </a:extLst>
          </p:cNvPr>
          <p:cNvSpPr/>
          <p:nvPr/>
        </p:nvSpPr>
        <p:spPr>
          <a:xfrm rot="9142468">
            <a:off x="10535641" y="24446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якого типу систем управління базами даних належить Access?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654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призначення СУБД Access?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7572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основні об'єкти початкового вікна програми Access?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7B8FD-57B0-4B9A-8578-022ECA15D7C9}"/>
              </a:ext>
            </a:extLst>
          </p:cNvPr>
          <p:cNvSpPr txBox="1"/>
          <p:nvPr/>
        </p:nvSpPr>
        <p:spPr>
          <a:xfrm>
            <a:off x="72008" y="3925791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послідовність створення нової порожньої бази даних?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C7D62-26CE-450D-8924-F283639632EC}"/>
              </a:ext>
            </a:extLst>
          </p:cNvPr>
          <p:cNvSpPr txBox="1"/>
          <p:nvPr/>
        </p:nvSpPr>
        <p:spPr>
          <a:xfrm>
            <a:off x="72008" y="4975856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дій користувача під час створення нової бази даних на основі шаблону?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77-82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80-82</a:t>
            </a:r>
            <a:endParaRPr lang="uk-UA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D2994-E231-4D54-A473-F38212417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ідзаголовок 2">
            <a:extLst>
              <a:ext uri="{FF2B5EF4-FFF2-40B4-BE49-F238E27FC236}">
                <a16:creationId xmlns:a16="http://schemas.microsoft.com/office/drawing/2014/main" id="{489057A6-B237-4CCD-961E-CA151D6AC785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2BF1FBC-4282-43DD-B391-9CF27CBAEE6D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18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A7779D38-A68B-4998-AA76-D7AB78A27A99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464C80F-5D65-4621-9CB6-1B946B33A573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7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3BFBEE0F-FAED-4ABA-A176-B2585718A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database, hosting, server, site icon">
            <a:extLst>
              <a:ext uri="{FF2B5EF4-FFF2-40B4-BE49-F238E27FC236}">
                <a16:creationId xmlns:a16="http://schemas.microsoft.com/office/drawing/2014/main" id="{390EFD42-B975-4583-B03E-69198007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32" y="3937637"/>
            <a:ext cx="2336811" cy="23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C34744-9810-4C15-954B-D00820AB8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розміщення баз даних і компонентів, які забезпечують їхнє опрацювання, СУБД поділяють 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89D6D8D-5DF2-45DD-A0A8-14D13AB86F80}"/>
              </a:ext>
            </a:extLst>
          </p:cNvPr>
          <p:cNvSpPr/>
          <p:nvPr/>
        </p:nvSpPr>
        <p:spPr>
          <a:xfrm>
            <a:off x="6984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локальні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A84B5F8-9C4C-4495-BB6E-D6A95B3A6746}"/>
              </a:ext>
            </a:extLst>
          </p:cNvPr>
          <p:cNvSpPr/>
          <p:nvPr/>
        </p:nvSpPr>
        <p:spPr>
          <a:xfrm>
            <a:off x="614981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розподілені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BC631A-4C79-4577-9FE5-45171E182A0D}"/>
              </a:ext>
            </a:extLst>
          </p:cNvPr>
          <p:cNvSpPr/>
          <p:nvPr/>
        </p:nvSpPr>
        <p:spPr>
          <a:xfrm>
            <a:off x="6984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Локальні СУБД забезпечують зберігання й опрацювання даних на локальному комп'ютері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48665DA-13E2-43B3-A529-8A70B0EED255}"/>
              </a:ext>
            </a:extLst>
          </p:cNvPr>
          <p:cNvSpPr/>
          <p:nvPr/>
        </p:nvSpPr>
        <p:spPr>
          <a:xfrm>
            <a:off x="614981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розподілених — дані можуть зберігатися та опрацьовуватися на різних комп'ютерах у локальній або глобальній мережі.</a:t>
            </a:r>
          </a:p>
        </p:txBody>
      </p:sp>
    </p:spTree>
    <p:extLst>
      <p:ext uri="{BB962C8B-B14F-4D97-AF65-F5344CB8AC3E}">
        <p14:creationId xmlns:p14="http://schemas.microsoft.com/office/powerpoint/2010/main" val="29805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5EB33-7818-470D-89F3-3EC4E2A9081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способу доступу до бази даних СУБД розподіляють на: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F8EBC3B-2AF7-4AA5-9510-BAB9348728F1}"/>
              </a:ext>
            </a:extLst>
          </p:cNvPr>
          <p:cNvSpPr/>
          <p:nvPr/>
        </p:nvSpPr>
        <p:spPr>
          <a:xfrm>
            <a:off x="7200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файл-серверні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C1D0E79-2FF4-4FEF-8EFE-017A2F5A5386}"/>
              </a:ext>
            </a:extLst>
          </p:cNvPr>
          <p:cNvSpPr/>
          <p:nvPr/>
        </p:nvSpPr>
        <p:spPr>
          <a:xfrm>
            <a:off x="4112710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клієнт-серверні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21D318D-2A0C-49F0-BDD0-5BDD754FAAC5}"/>
              </a:ext>
            </a:extLst>
          </p:cNvPr>
          <p:cNvSpPr/>
          <p:nvPr/>
        </p:nvSpPr>
        <p:spPr>
          <a:xfrm>
            <a:off x="815125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інтегровані (вбудовані)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3E06E-E59E-47F6-A6E5-7CA9BDAEB8E6}"/>
              </a:ext>
            </a:extLst>
          </p:cNvPr>
          <p:cNvSpPr txBox="1"/>
          <p:nvPr/>
        </p:nvSpPr>
        <p:spPr>
          <a:xfrm>
            <a:off x="72009" y="3726986"/>
            <a:ext cx="917956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файл-серверних</a:t>
            </a:r>
            <a:r>
              <a:rPr lang="uk-UA" sz="2800" b="1" i="1" kern="0" dirty="0">
                <a:solidFill>
                  <a:srgbClr val="FFFFFF"/>
                </a:solidFill>
              </a:rPr>
              <a:t> СУБД файли з даними розміщуються на сервері, а на кожному клієнтському комп’ютері встановлено повну версію СУБД. Доступ з клієнтського комп’ютера до даних на файл-сервері здійснюється з використанням мережі. </a:t>
            </a:r>
          </a:p>
        </p:txBody>
      </p:sp>
      <p:pic>
        <p:nvPicPr>
          <p:cNvPr id="17" name="Picture 2" descr="Ð ÐµÐ·ÑÐ»ÑÑÐ°Ñ Ð¿Ð¾ÑÑÐºÑ Ð·Ð¾Ð±ÑÐ°Ð¶ÐµÐ½Ñ Ð·Ð° Ð·Ð°Ð¿Ð¸ÑÐ¾Ð¼ &quot;Database icon&quot;">
            <a:extLst>
              <a:ext uri="{FF2B5EF4-FFF2-40B4-BE49-F238E27FC236}">
                <a16:creationId xmlns:a16="http://schemas.microsoft.com/office/drawing/2014/main" id="{1971ACA4-DCF5-418D-B3B2-DEFBA010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7052"/>
          <a:stretch/>
        </p:blipFill>
        <p:spPr bwMode="auto">
          <a:xfrm>
            <a:off x="9412941" y="3726987"/>
            <a:ext cx="270705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5E242-33B6-40D6-A50E-552303BE2F2F}"/>
              </a:ext>
            </a:extLst>
          </p:cNvPr>
          <p:cNvSpPr txBox="1"/>
          <p:nvPr/>
        </p:nvSpPr>
        <p:spPr>
          <a:xfrm>
            <a:off x="72008" y="1196763"/>
            <a:ext cx="73400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Найбільш широко в останні роки розвивається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клієнт-серверна</a:t>
            </a:r>
            <a:r>
              <a:rPr lang="uk-UA" sz="2800" b="1" i="1" kern="0" dirty="0">
                <a:solidFill>
                  <a:srgbClr val="FFFFFF"/>
                </a:solidFill>
              </a:rPr>
              <a:t> технологія використання баз даних.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05E3C2-5B10-4333-90C6-85E22E43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85" y="1196762"/>
            <a:ext cx="4548208" cy="5322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8C639F-3B97-4A77-93DE-C23B09029833}"/>
              </a:ext>
            </a:extLst>
          </p:cNvPr>
          <p:cNvSpPr txBox="1"/>
          <p:nvPr/>
        </p:nvSpPr>
        <p:spPr>
          <a:xfrm>
            <a:off x="72008" y="3133138"/>
            <a:ext cx="73400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цією технологією на сервері встановлюється серверна версія СУБД, на ньому ж зазвичай розміщена і база даних. На клієнтських комп’ютерах установлюються тільки невеликі за обсягом і  функціональністю клієнтські версії СУБД.</a:t>
            </a:r>
          </a:p>
        </p:txBody>
      </p:sp>
    </p:spTree>
    <p:extLst>
      <p:ext uri="{BB962C8B-B14F-4D97-AF65-F5344CB8AC3E}">
        <p14:creationId xmlns:p14="http://schemas.microsoft.com/office/powerpoint/2010/main" val="4789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F0D1E-7F9C-400C-8543-D255AD9F86E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завдання яких входить формування запитів на опрацювання даних і виведення результату опрацювання, надісланого з  сервера. Усі операції з  даними здійснюються на сервері. За клієнт-серверною технологією організовано роботу: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8E68228-111F-42B3-A916-E1A1331BF086}"/>
              </a:ext>
            </a:extLst>
          </p:cNvPr>
          <p:cNvSpPr/>
          <p:nvPr/>
        </p:nvSpPr>
        <p:spPr>
          <a:xfrm>
            <a:off x="72008" y="3538033"/>
            <a:ext cx="5972332" cy="9694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залізничних кас продажу квитків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EB8D212-E38C-42F1-AE0B-0AD5DD10C40F}"/>
              </a:ext>
            </a:extLst>
          </p:cNvPr>
          <p:cNvSpPr/>
          <p:nvPr/>
        </p:nvSpPr>
        <p:spPr>
          <a:xfrm>
            <a:off x="6151978" y="3538033"/>
            <a:ext cx="2819900" cy="31093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банкоматів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Ð·Ð°Ð»ÑÐ·Ð½Ð¸ÑÐ½Ð° ÐºÐ°ÑÐ° Ð²ÐµÐºÑÐ¾Ñ&quot;">
            <a:extLst>
              <a:ext uri="{FF2B5EF4-FFF2-40B4-BE49-F238E27FC236}">
                <a16:creationId xmlns:a16="http://schemas.microsoft.com/office/drawing/2014/main" id="{C5790B3D-CF70-495D-9ED9-79AA2A826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/>
          <a:stretch/>
        </p:blipFill>
        <p:spPr bwMode="auto">
          <a:xfrm>
            <a:off x="812713" y="4587799"/>
            <a:ext cx="4490922" cy="2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B3FD765-CA92-4CAE-8C5C-B9DB299E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8971878" y="3538033"/>
            <a:ext cx="3148114" cy="31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Інтегровані (вбудовані) СУБД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використовуються як складові інших програмних продуктів, наприклад: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076DAD7-B7A2-4110-BB52-8E624CD11808}"/>
              </a:ext>
            </a:extLst>
          </p:cNvPr>
          <p:cNvSpPr/>
          <p:nvPr/>
        </p:nvSpPr>
        <p:spPr>
          <a:xfrm>
            <a:off x="6985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енциклопедій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F78E41-DB88-40AD-8D8E-1B8E20926543}"/>
              </a:ext>
            </a:extLst>
          </p:cNvPr>
          <p:cNvSpPr/>
          <p:nvPr/>
        </p:nvSpPr>
        <p:spPr>
          <a:xfrm>
            <a:off x="4110552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словників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291C6D3-CD45-4793-A290-F4C61E417E71}"/>
              </a:ext>
            </a:extLst>
          </p:cNvPr>
          <p:cNvSpPr/>
          <p:nvPr/>
        </p:nvSpPr>
        <p:spPr>
          <a:xfrm>
            <a:off x="814910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пошукових систем тощо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A5F41-85B1-479D-84FA-7B722BC39C58}"/>
              </a:ext>
            </a:extLst>
          </p:cNvPr>
          <p:cNvSpPr txBox="1"/>
          <p:nvPr/>
        </p:nvSpPr>
        <p:spPr>
          <a:xfrm>
            <a:off x="69850" y="3763278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системи не потребують окремої інсталяції, можуть мати обмежений набір функцій з управління базою даних, наприклад не забезпечувати оновлення даних. Доступ до даних здійснюється з використанням засобів прикладної програми, у яку інтегровано СУБД.</a:t>
            </a:r>
          </a:p>
        </p:txBody>
      </p:sp>
    </p:spTree>
    <p:extLst>
      <p:ext uri="{BB962C8B-B14F-4D97-AF65-F5344CB8AC3E}">
        <p14:creationId xmlns:p14="http://schemas.microsoft.com/office/powerpoint/2010/main" val="12162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B291A-6E92-4CD0-860D-D7AC73E6C17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Схема основних класифікацій СУБД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E48F2-46D0-425F-A47F-AF5DC20C5019}"/>
              </a:ext>
            </a:extLst>
          </p:cNvPr>
          <p:cNvSpPr txBox="1"/>
          <p:nvPr/>
        </p:nvSpPr>
        <p:spPr>
          <a:xfrm>
            <a:off x="70929" y="1820702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Системи управління базами даних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F1F8368E-13AD-487A-9C6B-7D991F2D6123}"/>
              </a:ext>
            </a:extLst>
          </p:cNvPr>
          <p:cNvCxnSpPr>
            <a:cxnSpLocks/>
          </p:cNvCxnSpPr>
          <p:nvPr/>
        </p:nvCxnSpPr>
        <p:spPr>
          <a:xfrm flipV="1">
            <a:off x="2023872" y="2346079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28964F9-83A6-4ABA-9A78-F85B83BD1272}"/>
              </a:ext>
            </a:extLst>
          </p:cNvPr>
          <p:cNvGraphicFramePr/>
          <p:nvPr/>
        </p:nvGraphicFramePr>
        <p:xfrm>
          <a:off x="44651" y="2588265"/>
          <a:ext cx="11983226" cy="380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05F5B4DE-C22E-4C2E-883D-0A7986C95AF6}"/>
              </a:ext>
            </a:extLst>
          </p:cNvPr>
          <p:cNvCxnSpPr>
            <a:cxnSpLocks/>
          </p:cNvCxnSpPr>
          <p:nvPr/>
        </p:nvCxnSpPr>
        <p:spPr>
          <a:xfrm flipV="1">
            <a:off x="6041136" y="2355002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B7299A63-594C-4339-8C85-3EB55E968898}"/>
              </a:ext>
            </a:extLst>
          </p:cNvPr>
          <p:cNvCxnSpPr>
            <a:cxnSpLocks/>
          </p:cNvCxnSpPr>
          <p:nvPr/>
        </p:nvCxnSpPr>
        <p:spPr>
          <a:xfrm flipV="1">
            <a:off x="10046208" y="2348906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pic>
        <p:nvPicPr>
          <p:cNvPr id="18" name="Picture 6" descr="cloud, database, servers icon">
            <a:extLst>
              <a:ext uri="{FF2B5EF4-FFF2-40B4-BE49-F238E27FC236}">
                <a16:creationId xmlns:a16="http://schemas.microsoft.com/office/drawing/2014/main" id="{22CF84A8-6519-4BDD-B937-AB5DA399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6" y="4606539"/>
            <a:ext cx="2109395" cy="21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5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5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5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5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5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Graphic spid="1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151822</TotalTime>
  <Words>1509</Words>
  <Application>Microsoft Office PowerPoint</Application>
  <PresentationFormat>Широкий екран</PresentationFormat>
  <Paragraphs>174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5" baseType="lpstr">
      <vt:lpstr>Arial</vt:lpstr>
      <vt:lpstr>Comic Sans MS</vt:lpstr>
      <vt:lpstr>Times New Roman</vt:lpstr>
      <vt:lpstr>Verdana</vt:lpstr>
      <vt:lpstr>Wingdings</vt:lpstr>
      <vt:lpstr>Тема Office</vt:lpstr>
      <vt:lpstr>Поняття систем керування базами даних, їх призначення</vt:lpstr>
      <vt:lpstr>Поняття про системи управління базами даних</vt:lpstr>
      <vt:lpstr>Поняття про системи управління базами даних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Поняття про системи управління базами даних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 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Робота в СУБД Access</vt:lpstr>
      <vt:lpstr>Вікно СУБД з формою бази даних, створеної на основі шаблону Контакти</vt:lpstr>
      <vt:lpstr>Робота в СУБД Access</vt:lpstr>
      <vt:lpstr>Робота в СУБД Access</vt:lpstr>
      <vt:lpstr>Робота в СУБД Access</vt:lpstr>
      <vt:lpstr>Робота в СУБД Access </vt:lpstr>
      <vt:lpstr>Робота в СУБД Access </vt:lpstr>
      <vt:lpstr>Робота в СУБД Access </vt:lpstr>
      <vt:lpstr>Робота в СУБД Access 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937</cp:revision>
  <dcterms:created xsi:type="dcterms:W3CDTF">2016-06-06T19:48:43Z</dcterms:created>
  <dcterms:modified xsi:type="dcterms:W3CDTF">2023-05-17T10:51:38Z</dcterms:modified>
</cp:coreProperties>
</file>