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3" r:id="rId4"/>
    <p:sldId id="269" r:id="rId5"/>
    <p:sldId id="271" r:id="rId6"/>
    <p:sldId id="258" r:id="rId7"/>
    <p:sldId id="257" r:id="rId8"/>
    <p:sldId id="276" r:id="rId9"/>
    <p:sldId id="265" r:id="rId10"/>
    <p:sldId id="266" r:id="rId11"/>
    <p:sldId id="259" r:id="rId12"/>
    <p:sldId id="260" r:id="rId13"/>
    <p:sldId id="274" r:id="rId14"/>
    <p:sldId id="263" r:id="rId15"/>
    <p:sldId id="262" r:id="rId16"/>
    <p:sldId id="275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CB00B-8A88-4940-9A67-5D1220399431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38D89-8C7A-49F4-A92C-088874C47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1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6F572C-4B95-4B4F-B516-D46DB76E46E7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0C287E-0432-4DD2-A357-1940DF3EA37B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512071-0AF7-45C8-BE53-5CC1178E119A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A666-AF0A-458B-8B0E-74FFDFAC86F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1B3-1114-4470-8120-16681EBC8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A666-AF0A-458B-8B0E-74FFDFAC86F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1B3-1114-4470-8120-16681EBC8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0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A666-AF0A-458B-8B0E-74FFDFAC86F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1B3-1114-4470-8120-16681EBC8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5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A666-AF0A-458B-8B0E-74FFDFAC86F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1B3-1114-4470-8120-16681EBC8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6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A666-AF0A-458B-8B0E-74FFDFAC86F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1B3-1114-4470-8120-16681EBC8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6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A666-AF0A-458B-8B0E-74FFDFAC86F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1B3-1114-4470-8120-16681EBC8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36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A666-AF0A-458B-8B0E-74FFDFAC86F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1B3-1114-4470-8120-16681EBC8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8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A666-AF0A-458B-8B0E-74FFDFAC86F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1B3-1114-4470-8120-16681EBC8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7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A666-AF0A-458B-8B0E-74FFDFAC86F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1B3-1114-4470-8120-16681EBC8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4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A666-AF0A-458B-8B0E-74FFDFAC86F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1B3-1114-4470-8120-16681EBC8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1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AA666-AF0A-458B-8B0E-74FFDFAC86F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11B3-1114-4470-8120-16681EBC8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3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AA666-AF0A-458B-8B0E-74FFDFAC86F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611B3-1114-4470-8120-16681EBC8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9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251520" y="150344"/>
            <a:ext cx="6336704" cy="6433661"/>
          </a:xfrm>
          <a:prstGeom prst="verticalScroll">
            <a:avLst/>
          </a:prstGeom>
          <a:solidFill>
            <a:srgbClr val="00CC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Підміна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особистісних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етичних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цінностей (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чесності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порядності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працелюбства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) становою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приналежністю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Психологічна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переконливість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розкриття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 образу Мартина </a:t>
            </a:r>
            <a:r>
              <a:rPr lang="ru-RU" sz="2800" b="1" dirty="0" err="1" smtClean="0">
                <a:solidFill>
                  <a:srgbClr val="C00000"/>
                </a:solidFill>
                <a:latin typeface="Arial Black" pitchFamily="34" charset="0"/>
              </a:rPr>
              <a:t>Борулі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. Значення творчості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І. Карпенка-Карого.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8872"/>
            <a:ext cx="3491880" cy="532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41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3284984"/>
            <a:ext cx="4572000" cy="31393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Довівши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до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цілковитого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провалу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честолюбні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прагнення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свого героя, </a:t>
            </a:r>
            <a:r>
              <a:rPr lang="ru-RU" b="1" dirty="0" err="1" smtClean="0">
                <a:solidFill>
                  <a:prstClr val="black"/>
                </a:solidFill>
                <a:latin typeface="Arial Black" pitchFamily="34" charset="0"/>
              </a:rPr>
              <a:t>І.Карпенко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-Карий 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у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фіналі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комедії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показує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його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протверезіння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. Мартин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Боруля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спалюючи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після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всього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пережитого «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дворянські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документи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», говорить: «Чую, як мені легко робиться, наче нова душа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сюди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ввійшла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а стара,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дворянська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попелом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стала».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48472" cy="338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75" y="248080"/>
            <a:ext cx="4101400" cy="24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68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274277"/>
            <a:ext cx="8856984" cy="5355312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марить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тим, щоб хоч його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онуки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«були дворяне, не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хлопи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що не всякий на них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крикне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бидло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! теля!»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намагається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будь-що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домогтися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покарання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для свого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кривдника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дворянина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Красовського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намагається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завести у своєму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домі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дворянські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порядки»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наказує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і собі, і членам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родини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довго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спати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хоча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від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спання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йому нудно,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та й боки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болять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;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планує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розвести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собак і їздити на полювання;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хоче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віддати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доньку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Марисю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за «благородного», який потім через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кумедне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непорозуміння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тікає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від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неї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;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намагається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прилаштувати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сина 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благородну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»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чиновницьку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посаду,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проте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Степана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звільняють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b="1" dirty="0">
              <a:latin typeface="Arial" charset="0"/>
              <a:cs typeface="Arial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прагне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офіційно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оформити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своє 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шляхетне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» походження, але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з’ясовується,що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документи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закралася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фатальна для нашого героя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помилка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запис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зроблено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на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прізвище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Беруля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а не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Боруля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6409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Мартин </a:t>
            </a:r>
            <a:r>
              <a:rPr lang="ru-RU" sz="3200" b="1" dirty="0" err="1">
                <a:solidFill>
                  <a:srgbClr val="C00000"/>
                </a:solidFill>
                <a:latin typeface="Arial Black" pitchFamily="34" charset="0"/>
              </a:rPr>
              <a:t>Боруля</a:t>
            </a: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: </a:t>
            </a:r>
            <a:r>
              <a:rPr lang="ru-RU" sz="3200" b="1" dirty="0" err="1">
                <a:solidFill>
                  <a:srgbClr val="C00000"/>
                </a:solidFill>
                <a:latin typeface="Arial Black" pitchFamily="34" charset="0"/>
              </a:rPr>
              <a:t>прагнення</a:t>
            </a: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 і мрії головного героя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77717"/>
            <a:ext cx="223678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197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992" y="1196752"/>
            <a:ext cx="45720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 smtClean="0"/>
              <a:t>Характер Мартина </a:t>
            </a:r>
            <a:r>
              <a:rPr lang="ru-RU" b="1" dirty="0" err="1" smtClean="0"/>
              <a:t>Борулі</a:t>
            </a:r>
            <a:r>
              <a:rPr lang="ru-RU" b="1" dirty="0" smtClean="0"/>
              <a:t>: не є </a:t>
            </a:r>
            <a:r>
              <a:rPr lang="ru-RU" b="1" dirty="0" err="1" smtClean="0"/>
              <a:t>скнарою</a:t>
            </a:r>
            <a:r>
              <a:rPr lang="ru-RU" b="1" dirty="0" smtClean="0"/>
              <a:t> і не </a:t>
            </a:r>
            <a:r>
              <a:rPr lang="ru-RU" b="1" dirty="0" err="1" smtClean="0"/>
              <a:t>знущається</a:t>
            </a:r>
            <a:r>
              <a:rPr lang="ru-RU" b="1" dirty="0" smtClean="0"/>
              <a:t> з </a:t>
            </a:r>
            <a:r>
              <a:rPr lang="ru-RU" b="1" dirty="0" err="1" smtClean="0"/>
              <a:t>бідніших</a:t>
            </a:r>
            <a:r>
              <a:rPr lang="ru-RU" b="1" dirty="0" smtClean="0"/>
              <a:t> за себе, має </a:t>
            </a:r>
            <a:r>
              <a:rPr lang="ru-RU" b="1" dirty="0" err="1" smtClean="0"/>
              <a:t>безглузде</a:t>
            </a:r>
            <a:r>
              <a:rPr lang="ru-RU" b="1" dirty="0" smtClean="0"/>
              <a:t> </a:t>
            </a:r>
            <a:r>
              <a:rPr lang="ru-RU" b="1" dirty="0" err="1" smtClean="0"/>
              <a:t>бажання</a:t>
            </a:r>
            <a:r>
              <a:rPr lang="ru-RU" b="1" dirty="0" smtClean="0"/>
              <a:t> будь-якою </a:t>
            </a:r>
            <a:r>
              <a:rPr lang="ru-RU" b="1" dirty="0" err="1" smtClean="0"/>
              <a:t>ціною</a:t>
            </a:r>
            <a:r>
              <a:rPr lang="ru-RU" b="1" dirty="0" smtClean="0"/>
              <a:t> стати дворянином і не </a:t>
            </a:r>
            <a:r>
              <a:rPr lang="ru-RU" b="1" dirty="0" err="1" smtClean="0"/>
              <a:t>бачить</a:t>
            </a:r>
            <a:r>
              <a:rPr lang="ru-RU" b="1" dirty="0" smtClean="0"/>
              <a:t> </a:t>
            </a:r>
            <a:r>
              <a:rPr lang="ru-RU" b="1" dirty="0" err="1" smtClean="0"/>
              <a:t>перепон</a:t>
            </a:r>
            <a:r>
              <a:rPr lang="ru-RU" b="1" dirty="0" smtClean="0"/>
              <a:t> на його </a:t>
            </a:r>
            <a:r>
              <a:rPr lang="ru-RU" b="1" dirty="0" err="1" smtClean="0"/>
              <a:t>досягненні</a:t>
            </a:r>
            <a:r>
              <a:rPr lang="ru-RU" b="1" dirty="0" smtClean="0"/>
              <a:t>. Його </a:t>
            </a:r>
            <a:r>
              <a:rPr lang="ru-RU" b="1" dirty="0" err="1" smtClean="0"/>
              <a:t>комізм</a:t>
            </a:r>
            <a:r>
              <a:rPr lang="ru-RU" b="1" dirty="0" smtClean="0"/>
              <a:t> полягає у </a:t>
            </a:r>
            <a:r>
              <a:rPr lang="ru-RU" b="1" dirty="0" err="1" smtClean="0"/>
              <a:t>несумісних</a:t>
            </a:r>
            <a:r>
              <a:rPr lang="ru-RU" b="1" dirty="0" smtClean="0"/>
              <a:t> із його </a:t>
            </a:r>
            <a:r>
              <a:rPr lang="ru-RU" b="1" dirty="0" err="1" smtClean="0"/>
              <a:t>мужицьким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вихованням</a:t>
            </a:r>
            <a:r>
              <a:rPr lang="ru-RU" b="1" dirty="0" smtClean="0"/>
              <a:t> та </a:t>
            </a:r>
            <a:r>
              <a:rPr lang="ru-RU" b="1" dirty="0" err="1" smtClean="0"/>
              <a:t>освітою</a:t>
            </a:r>
            <a:r>
              <a:rPr lang="ru-RU" b="1" dirty="0" smtClean="0"/>
              <a:t> </a:t>
            </a:r>
            <a:r>
              <a:rPr lang="ru-RU" b="1" dirty="0" err="1" smtClean="0"/>
              <a:t>дворянськими</a:t>
            </a:r>
            <a:r>
              <a:rPr lang="ru-RU" b="1" dirty="0" smtClean="0"/>
              <a:t> </a:t>
            </a:r>
            <a:r>
              <a:rPr lang="ru-RU" b="1" dirty="0" err="1" smtClean="0"/>
              <a:t>звичаями</a:t>
            </a:r>
            <a:r>
              <a:rPr lang="ru-RU" b="1" dirty="0" smtClean="0"/>
              <a:t> та способом </a:t>
            </a:r>
            <a:r>
              <a:rPr lang="ru-RU" b="1" dirty="0" err="1" smtClean="0"/>
              <a:t>ведення</a:t>
            </a:r>
            <a:r>
              <a:rPr lang="ru-RU" b="1" dirty="0" smtClean="0"/>
              <a:t> життя. Він прагне </a:t>
            </a:r>
            <a:r>
              <a:rPr lang="ru-RU" b="1" dirty="0" err="1" smtClean="0"/>
              <a:t>захистити</a:t>
            </a:r>
            <a:r>
              <a:rPr lang="ru-RU" b="1" dirty="0" smtClean="0"/>
              <a:t> свою гідність і </a:t>
            </a:r>
            <a:r>
              <a:rPr lang="ru-RU" b="1" dirty="0" err="1" smtClean="0"/>
              <a:t>оберегти</a:t>
            </a:r>
            <a:r>
              <a:rPr lang="ru-RU" b="1" dirty="0" smtClean="0"/>
              <a:t> дітей від </a:t>
            </a:r>
            <a:r>
              <a:rPr lang="ru-RU" b="1" dirty="0" err="1" smtClean="0"/>
              <a:t>тяжкої</a:t>
            </a:r>
            <a:r>
              <a:rPr lang="ru-RU" b="1" dirty="0" smtClean="0"/>
              <a:t> </a:t>
            </a:r>
            <a:r>
              <a:rPr lang="ru-RU" b="1" dirty="0" err="1" smtClean="0"/>
              <a:t>селянської</a:t>
            </a:r>
            <a:r>
              <a:rPr lang="ru-RU" b="1" dirty="0" smtClean="0"/>
              <a:t> праці.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35292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Яким ми бачимо Мартина Борулю?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233989"/>
            <a:ext cx="3923928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Ставлення до інших: </a:t>
            </a:r>
            <a:r>
              <a:rPr lang="ru-RU" b="1" dirty="0" err="1" smtClean="0"/>
              <a:t>зневажає</a:t>
            </a:r>
            <a:r>
              <a:rPr lang="ru-RU" b="1" dirty="0" smtClean="0"/>
              <a:t> </a:t>
            </a:r>
            <a:r>
              <a:rPr lang="ru-RU" b="1" dirty="0" err="1" smtClean="0"/>
              <a:t>Красовського</a:t>
            </a:r>
            <a:r>
              <a:rPr lang="ru-RU" b="1" dirty="0" smtClean="0"/>
              <a:t>, </a:t>
            </a:r>
            <a:r>
              <a:rPr lang="ru-RU" b="1" dirty="0" err="1" smtClean="0"/>
              <a:t>наївно</a:t>
            </a:r>
            <a:r>
              <a:rPr lang="ru-RU" b="1" dirty="0" smtClean="0"/>
              <a:t> </a:t>
            </a:r>
            <a:r>
              <a:rPr lang="ru-RU" b="1" dirty="0" err="1" smtClean="0"/>
              <a:t>довіряє</a:t>
            </a:r>
            <a:r>
              <a:rPr lang="ru-RU" b="1" dirty="0" smtClean="0"/>
              <a:t> </a:t>
            </a:r>
            <a:r>
              <a:rPr lang="ru-RU" b="1" dirty="0" err="1" smtClean="0"/>
              <a:t>повіреному</a:t>
            </a:r>
            <a:r>
              <a:rPr lang="ru-RU" b="1" dirty="0" smtClean="0"/>
              <a:t> </a:t>
            </a:r>
            <a:r>
              <a:rPr lang="ru-RU" b="1" dirty="0" err="1" smtClean="0"/>
              <a:t>Тренделєву</a:t>
            </a:r>
            <a:r>
              <a:rPr lang="ru-RU" b="1" dirty="0" smtClean="0"/>
              <a:t>, любить свою </a:t>
            </a:r>
            <a:r>
              <a:rPr lang="ru-RU" b="1" dirty="0" err="1" smtClean="0"/>
              <a:t>сім’ю</a:t>
            </a:r>
            <a:r>
              <a:rPr lang="ru-RU" b="1" dirty="0" smtClean="0"/>
              <a:t> і прагне для </a:t>
            </a:r>
            <a:r>
              <a:rPr lang="ru-RU" b="1" dirty="0" err="1" smtClean="0"/>
              <a:t>неї</a:t>
            </a:r>
            <a:r>
              <a:rPr lang="ru-RU" b="1" dirty="0" smtClean="0"/>
              <a:t> </a:t>
            </a:r>
            <a:r>
              <a:rPr lang="ru-RU" b="1" dirty="0" err="1" smtClean="0"/>
              <a:t>кращої</a:t>
            </a:r>
            <a:r>
              <a:rPr lang="ru-RU" b="1" dirty="0" smtClean="0"/>
              <a:t> ,</a:t>
            </a:r>
            <a:r>
              <a:rPr lang="ru-RU" b="1" dirty="0" err="1" smtClean="0"/>
              <a:t>дворянської</a:t>
            </a:r>
            <a:r>
              <a:rPr lang="ru-RU" b="1" dirty="0" smtClean="0"/>
              <a:t>, долі, але не </a:t>
            </a:r>
            <a:r>
              <a:rPr lang="ru-RU" b="1" dirty="0" err="1" smtClean="0"/>
              <a:t>зважає</a:t>
            </a:r>
            <a:r>
              <a:rPr lang="ru-RU" b="1" dirty="0" smtClean="0"/>
              <a:t> на </a:t>
            </a:r>
            <a:r>
              <a:rPr lang="ru-RU" b="1" dirty="0" err="1" smtClean="0"/>
              <a:t>бажання</a:t>
            </a:r>
            <a:r>
              <a:rPr lang="ru-RU" b="1" dirty="0" smtClean="0"/>
              <a:t> </a:t>
            </a:r>
            <a:r>
              <a:rPr lang="ru-RU" b="1" dirty="0" err="1" smtClean="0"/>
              <a:t>родичів</a:t>
            </a:r>
            <a:r>
              <a:rPr lang="ru-RU" b="1" dirty="0" smtClean="0"/>
              <a:t>, якщо вони </a:t>
            </a:r>
            <a:r>
              <a:rPr lang="ru-RU" b="1" dirty="0" err="1" smtClean="0"/>
              <a:t>стають</a:t>
            </a:r>
            <a:r>
              <a:rPr lang="ru-RU" b="1" dirty="0" smtClean="0"/>
              <a:t> на </a:t>
            </a:r>
            <a:r>
              <a:rPr lang="ru-RU" b="1" dirty="0" err="1" smtClean="0"/>
              <a:t>заваді</a:t>
            </a:r>
            <a:r>
              <a:rPr lang="ru-RU" b="1" dirty="0" smtClean="0"/>
              <a:t> його </a:t>
            </a:r>
            <a:r>
              <a:rPr lang="ru-RU" b="1" dirty="0" err="1" smtClean="0"/>
              <a:t>меті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93096"/>
            <a:ext cx="457200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 smtClean="0"/>
              <a:t>Ставлення інших до Мартина: </a:t>
            </a:r>
            <a:r>
              <a:rPr lang="ru-RU" b="1" dirty="0" err="1" smtClean="0"/>
              <a:t>Трендалєв</a:t>
            </a:r>
            <a:r>
              <a:rPr lang="ru-RU" b="1" dirty="0" smtClean="0"/>
              <a:t> його дурить, </a:t>
            </a:r>
            <a:r>
              <a:rPr lang="ru-RU" b="1" dirty="0" err="1" smtClean="0"/>
              <a:t>родичі</a:t>
            </a:r>
            <a:r>
              <a:rPr lang="ru-RU" b="1" dirty="0" smtClean="0"/>
              <a:t> та друзі його не </a:t>
            </a:r>
            <a:r>
              <a:rPr lang="ru-RU" b="1" dirty="0" err="1" smtClean="0"/>
              <a:t>розуміють</a:t>
            </a:r>
            <a:r>
              <a:rPr lang="ru-RU" b="1" dirty="0" smtClean="0"/>
              <a:t> і </a:t>
            </a:r>
            <a:r>
              <a:rPr lang="ru-RU" b="1" dirty="0" err="1" smtClean="0"/>
              <a:t>хочуть</a:t>
            </a:r>
            <a:r>
              <a:rPr lang="ru-RU" b="1" dirty="0" smtClean="0"/>
              <a:t>, щоб він знову став </a:t>
            </a:r>
            <a:r>
              <a:rPr lang="ru-RU" b="1" dirty="0" err="1" smtClean="0"/>
              <a:t>звичайним</a:t>
            </a:r>
            <a:r>
              <a:rPr lang="ru-RU" b="1" dirty="0" smtClean="0"/>
              <a:t> </a:t>
            </a:r>
            <a:r>
              <a:rPr lang="ru-RU" b="1" dirty="0" err="1" smtClean="0"/>
              <a:t>чоловіком</a:t>
            </a:r>
            <a:r>
              <a:rPr lang="ru-RU" b="1" dirty="0" smtClean="0"/>
              <a:t> без </a:t>
            </a:r>
            <a:r>
              <a:rPr lang="ru-RU" b="1" dirty="0" err="1" smtClean="0"/>
              <a:t>бажання</a:t>
            </a:r>
            <a:r>
              <a:rPr lang="ru-RU" b="1" dirty="0" smtClean="0"/>
              <a:t> бути дворянином.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03584" y="3554432"/>
            <a:ext cx="3788896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Ставлення автора до Мартина: за прототип Мартина було взято батька автора. </a:t>
            </a:r>
            <a:r>
              <a:rPr lang="ru-RU" b="1" dirty="0" err="1" smtClean="0"/>
              <a:t>Цим</a:t>
            </a:r>
            <a:r>
              <a:rPr lang="ru-RU" b="1" dirty="0" smtClean="0"/>
              <a:t> Іван Карпенко-Карий </a:t>
            </a:r>
            <a:r>
              <a:rPr lang="ru-RU" b="1" dirty="0" err="1" smtClean="0"/>
              <a:t>показує</a:t>
            </a:r>
            <a:r>
              <a:rPr lang="ru-RU" b="1" dirty="0" smtClean="0"/>
              <a:t> своє ставлення до </a:t>
            </a:r>
            <a:r>
              <a:rPr lang="ru-RU" b="1" dirty="0" err="1" smtClean="0"/>
              <a:t>прагнень</a:t>
            </a:r>
            <a:r>
              <a:rPr lang="ru-RU" b="1" dirty="0" smtClean="0"/>
              <a:t> батька, а саме </a:t>
            </a:r>
            <a:r>
              <a:rPr lang="ru-RU" b="1" dirty="0" err="1" smtClean="0"/>
              <a:t>комізм</a:t>
            </a:r>
            <a:r>
              <a:rPr lang="ru-RU" b="1" dirty="0" smtClean="0"/>
              <a:t> ситуації, </a:t>
            </a:r>
            <a:r>
              <a:rPr lang="ru-RU" b="1" dirty="0" err="1" smtClean="0"/>
              <a:t>використовує</a:t>
            </a:r>
            <a:r>
              <a:rPr lang="ru-RU" b="1" dirty="0" smtClean="0"/>
              <a:t> </a:t>
            </a:r>
            <a:r>
              <a:rPr lang="ru-RU" b="1" dirty="0" err="1" smtClean="0"/>
              <a:t>іронію</a:t>
            </a:r>
            <a:r>
              <a:rPr lang="ru-RU" b="1" dirty="0" smtClean="0"/>
              <a:t> та сатиру.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882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556792"/>
            <a:ext cx="6984776" cy="3996755"/>
          </a:xfr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rmAutofit fontScale="85000" lnSpcReduction="10000"/>
          </a:bodyPr>
          <a:lstStyle/>
          <a:p>
            <a:pPr algn="just" eaLnBrk="1" hangingPunct="1">
              <a:defRPr/>
            </a:pPr>
            <a:r>
              <a:rPr lang="ru-RU" b="1" dirty="0" err="1" smtClean="0"/>
              <a:t>І.Карпенко-Карий</a:t>
            </a:r>
            <a:r>
              <a:rPr lang="ru-RU" b="1" dirty="0" smtClean="0"/>
              <a:t> </a:t>
            </a:r>
            <a:r>
              <a:rPr lang="ru-RU" b="1" dirty="0" err="1" smtClean="0"/>
              <a:t>показує</a:t>
            </a:r>
            <a:r>
              <a:rPr lang="ru-RU" b="1" dirty="0" smtClean="0"/>
              <a:t> до </a:t>
            </a:r>
            <a:r>
              <a:rPr lang="ru-RU" b="1" dirty="0" err="1" smtClean="0"/>
              <a:t>чого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призвести</a:t>
            </a:r>
            <a:r>
              <a:rPr lang="ru-RU" b="1" dirty="0" smtClean="0"/>
              <a:t> </a:t>
            </a:r>
            <a:r>
              <a:rPr lang="ru-RU" b="1" dirty="0" err="1" smtClean="0"/>
              <a:t>людину</a:t>
            </a:r>
            <a:r>
              <a:rPr lang="ru-RU" b="1" dirty="0" smtClean="0"/>
              <a:t> </a:t>
            </a:r>
            <a:r>
              <a:rPr lang="ru-RU" b="1" dirty="0" err="1" smtClean="0"/>
              <a:t>ігнорування</a:t>
            </a:r>
            <a:r>
              <a:rPr lang="ru-RU" b="1" dirty="0" smtClean="0"/>
              <a:t> </a:t>
            </a:r>
            <a:r>
              <a:rPr lang="ru-RU" b="1" dirty="0" err="1" smtClean="0"/>
              <a:t>здорової</a:t>
            </a:r>
            <a:r>
              <a:rPr lang="ru-RU" b="1" dirty="0" smtClean="0"/>
              <a:t> </a:t>
            </a:r>
            <a:r>
              <a:rPr lang="ru-RU" b="1" dirty="0" err="1" smtClean="0"/>
              <a:t>народної</a:t>
            </a:r>
            <a:r>
              <a:rPr lang="ru-RU" b="1" dirty="0" smtClean="0"/>
              <a:t> </a:t>
            </a:r>
            <a:r>
              <a:rPr lang="ru-RU" b="1" dirty="0" err="1" smtClean="0"/>
              <a:t>моралі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одночасно</a:t>
            </a:r>
            <a:r>
              <a:rPr lang="ru-RU" b="1" dirty="0" smtClean="0"/>
              <a:t> </a:t>
            </a:r>
            <a:r>
              <a:rPr lang="ru-RU" b="1" dirty="0" err="1" smtClean="0"/>
              <a:t>утверджує</a:t>
            </a:r>
            <a:r>
              <a:rPr lang="ru-RU" b="1" dirty="0" smtClean="0"/>
              <a:t> </a:t>
            </a:r>
            <a:r>
              <a:rPr lang="ru-RU" b="1" dirty="0" err="1" smtClean="0"/>
              <a:t>високі</a:t>
            </a:r>
            <a:r>
              <a:rPr lang="ru-RU" b="1" dirty="0" smtClean="0"/>
              <a:t> </a:t>
            </a:r>
            <a:r>
              <a:rPr lang="ru-RU" b="1" dirty="0" err="1" smtClean="0"/>
              <a:t>етичні</a:t>
            </a:r>
            <a:r>
              <a:rPr lang="ru-RU" b="1" dirty="0" smtClean="0"/>
              <a:t> </a:t>
            </a:r>
            <a:r>
              <a:rPr lang="ru-RU" b="1" dirty="0" err="1" smtClean="0"/>
              <a:t>норми</a:t>
            </a:r>
            <a:r>
              <a:rPr lang="ru-RU" b="1" dirty="0" smtClean="0"/>
              <a:t> образами людей, </a:t>
            </a:r>
            <a:r>
              <a:rPr lang="ru-RU" b="1" dirty="0" err="1" smtClean="0"/>
              <a:t>які</a:t>
            </a:r>
            <a:r>
              <a:rPr lang="ru-RU" b="1" dirty="0" smtClean="0"/>
              <a:t> не </a:t>
            </a:r>
            <a:r>
              <a:rPr lang="ru-RU" b="1" dirty="0" err="1" smtClean="0"/>
              <a:t>цураються</a:t>
            </a:r>
            <a:r>
              <a:rPr lang="ru-RU" b="1" dirty="0" smtClean="0"/>
              <a:t> </a:t>
            </a:r>
            <a:r>
              <a:rPr lang="ru-RU" b="1" dirty="0" err="1" smtClean="0"/>
              <a:t>землі</a:t>
            </a:r>
            <a:r>
              <a:rPr lang="ru-RU" b="1" dirty="0" smtClean="0"/>
              <a:t>, </a:t>
            </a:r>
            <a:r>
              <a:rPr lang="ru-RU" b="1" dirty="0" err="1" smtClean="0"/>
              <a:t>праці</a:t>
            </a:r>
            <a:r>
              <a:rPr lang="ru-RU" b="1" dirty="0" smtClean="0"/>
              <a:t> на </a:t>
            </a:r>
            <a:r>
              <a:rPr lang="ru-RU" b="1" dirty="0" err="1" smtClean="0"/>
              <a:t>ній</a:t>
            </a:r>
            <a:r>
              <a:rPr lang="ru-RU" b="1" dirty="0" smtClean="0"/>
              <a:t>, </a:t>
            </a:r>
            <a:r>
              <a:rPr lang="ru-RU" b="1" dirty="0" err="1" smtClean="0"/>
              <a:t>свого</a:t>
            </a:r>
            <a:r>
              <a:rPr lang="ru-RU" b="1" dirty="0" smtClean="0"/>
              <a:t> </a:t>
            </a:r>
            <a:r>
              <a:rPr lang="ru-RU" b="1" dirty="0" err="1" smtClean="0"/>
              <a:t>походження</a:t>
            </a:r>
            <a:r>
              <a:rPr lang="ru-RU" b="1" dirty="0" smtClean="0"/>
              <a:t>, </a:t>
            </a:r>
            <a:r>
              <a:rPr lang="ru-RU" b="1" dirty="0" err="1" smtClean="0"/>
              <a:t>національних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звичаїв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традицій</a:t>
            </a:r>
            <a:r>
              <a:rPr lang="ru-RU" b="1" dirty="0" smtClean="0"/>
              <a:t> (</a:t>
            </a:r>
            <a:r>
              <a:rPr lang="ru-RU" b="1" dirty="0" err="1" smtClean="0"/>
              <a:t>Гервасій</a:t>
            </a:r>
            <a:r>
              <a:rPr lang="ru-RU" b="1" dirty="0" smtClean="0"/>
              <a:t> </a:t>
            </a:r>
            <a:r>
              <a:rPr lang="ru-RU" b="1" dirty="0" err="1" smtClean="0"/>
              <a:t>Гуляницький</a:t>
            </a:r>
            <a:r>
              <a:rPr lang="ru-RU" b="1" dirty="0" smtClean="0"/>
              <a:t>,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син</a:t>
            </a:r>
            <a:r>
              <a:rPr lang="ru-RU" b="1" dirty="0" smtClean="0"/>
              <a:t> </a:t>
            </a:r>
            <a:r>
              <a:rPr lang="ru-RU" b="1" dirty="0" err="1" smtClean="0"/>
              <a:t>Микола</a:t>
            </a:r>
            <a:r>
              <a:rPr lang="ru-RU" b="1" dirty="0" smtClean="0"/>
              <a:t>),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випромінюють</a:t>
            </a:r>
            <a:r>
              <a:rPr lang="ru-RU" b="1" dirty="0" smtClean="0"/>
              <a:t> </a:t>
            </a:r>
            <a:r>
              <a:rPr lang="ru-RU" b="1" dirty="0" err="1" smtClean="0"/>
              <a:t>нехитру</a:t>
            </a:r>
            <a:r>
              <a:rPr lang="ru-RU" b="1" dirty="0" smtClean="0"/>
              <a:t> </a:t>
            </a:r>
            <a:r>
              <a:rPr lang="ru-RU" b="1" dirty="0" err="1" smtClean="0"/>
              <a:t>народну</a:t>
            </a:r>
            <a:r>
              <a:rPr lang="ru-RU" b="1" dirty="0" smtClean="0"/>
              <a:t> </a:t>
            </a:r>
            <a:r>
              <a:rPr lang="ru-RU" b="1" dirty="0" err="1" smtClean="0"/>
              <a:t>мудрість</a:t>
            </a:r>
            <a:r>
              <a:rPr lang="ru-RU" b="1" dirty="0" smtClean="0"/>
              <a:t> (</a:t>
            </a:r>
            <a:r>
              <a:rPr lang="ru-RU" b="1" dirty="0" err="1" smtClean="0"/>
              <a:t>Омелько</a:t>
            </a:r>
            <a:r>
              <a:rPr lang="ru-RU" b="1" dirty="0" smtClean="0"/>
              <a:t>). 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332656"/>
            <a:ext cx="6984776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Зверніть увагу!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5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4408" y="1268760"/>
            <a:ext cx="5558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 Black" pitchFamily="34" charset="0"/>
              </a:rPr>
              <a:t>- Навіщо Мартину </a:t>
            </a:r>
            <a:r>
              <a:rPr lang="ru-RU" sz="2400" b="1" dirty="0" err="1" smtClean="0">
                <a:latin typeface="Arial Black" pitchFamily="34" charset="0"/>
              </a:rPr>
              <a:t>Борулі</a:t>
            </a:r>
            <a:r>
              <a:rPr lang="ru-RU" sz="2400" b="1" dirty="0" smtClean="0">
                <a:latin typeface="Arial Black" pitchFamily="34" charset="0"/>
              </a:rPr>
              <a:t> потрібне було дворянство, адже він </a:t>
            </a:r>
            <a:r>
              <a:rPr lang="ru-RU" sz="2400" b="1" dirty="0" err="1" smtClean="0">
                <a:latin typeface="Arial Black" pitchFamily="34" charset="0"/>
              </a:rPr>
              <a:t>чесний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трудівник</a:t>
            </a:r>
            <a:r>
              <a:rPr lang="ru-RU" sz="2400" b="1" dirty="0" smtClean="0">
                <a:latin typeface="Arial Black" pitchFamily="34" charset="0"/>
              </a:rPr>
              <a:t>, </a:t>
            </a:r>
            <a:r>
              <a:rPr lang="ru-RU" sz="2400" b="1" dirty="0" err="1" smtClean="0">
                <a:latin typeface="Arial Black" pitchFamily="34" charset="0"/>
              </a:rPr>
              <a:t>заможна</a:t>
            </a:r>
            <a:r>
              <a:rPr lang="ru-RU" sz="2400" b="1" dirty="0" smtClean="0">
                <a:latin typeface="Arial Black" pitchFamily="34" charset="0"/>
              </a:rPr>
              <a:t> людина?</a:t>
            </a:r>
          </a:p>
          <a:p>
            <a:pPr algn="just"/>
            <a:r>
              <a:rPr lang="ru-RU" sz="2400" b="1" dirty="0" smtClean="0">
                <a:latin typeface="Arial Black" pitchFamily="34" charset="0"/>
              </a:rPr>
              <a:t>- Як ви </a:t>
            </a:r>
            <a:r>
              <a:rPr lang="ru-RU" sz="2400" b="1" dirty="0" err="1" smtClean="0">
                <a:latin typeface="Arial Black" pitchFamily="34" charset="0"/>
              </a:rPr>
              <a:t>думаєте</a:t>
            </a:r>
            <a:r>
              <a:rPr lang="ru-RU" sz="2400" b="1" dirty="0" smtClean="0">
                <a:latin typeface="Arial Black" pitchFamily="34" charset="0"/>
              </a:rPr>
              <a:t>, чи додало б дворянство щастя Мартину </a:t>
            </a:r>
            <a:r>
              <a:rPr lang="ru-RU" sz="2400" b="1" dirty="0" err="1" smtClean="0">
                <a:latin typeface="Arial Black" pitchFamily="34" charset="0"/>
              </a:rPr>
              <a:t>Борулі</a:t>
            </a:r>
            <a:r>
              <a:rPr lang="ru-RU" sz="2400" b="1" dirty="0" smtClean="0">
                <a:latin typeface="Arial Black" pitchFamily="34" charset="0"/>
              </a:rPr>
              <a:t> та його родині?</a:t>
            </a:r>
          </a:p>
          <a:p>
            <a:pPr algn="just"/>
            <a:r>
              <a:rPr lang="ru-RU" sz="2400" b="1" dirty="0" smtClean="0">
                <a:latin typeface="Arial Black" pitchFamily="34" charset="0"/>
              </a:rPr>
              <a:t>- Хто з </a:t>
            </a:r>
            <a:r>
              <a:rPr lang="ru-RU" sz="2400" b="1" dirty="0" err="1" smtClean="0">
                <a:latin typeface="Arial Black" pitchFamily="34" charset="0"/>
              </a:rPr>
              <a:t>другорядних</a:t>
            </a:r>
            <a:r>
              <a:rPr lang="ru-RU" sz="2400" b="1" dirty="0" smtClean="0">
                <a:latin typeface="Arial Black" pitchFamily="34" charset="0"/>
              </a:rPr>
              <a:t> героїв твору вам </a:t>
            </a:r>
            <a:r>
              <a:rPr lang="ru-RU" sz="2400" b="1" dirty="0" err="1" smtClean="0">
                <a:latin typeface="Arial Black" pitchFamily="34" charset="0"/>
              </a:rPr>
              <a:t>запам’ятався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найбільше</a:t>
            </a:r>
            <a:r>
              <a:rPr lang="ru-RU" sz="2400" b="1" dirty="0" smtClean="0">
                <a:latin typeface="Arial Black" pitchFamily="34" charset="0"/>
              </a:rPr>
              <a:t>?</a:t>
            </a:r>
          </a:p>
          <a:p>
            <a:pPr algn="just"/>
            <a:r>
              <a:rPr lang="ru-RU" sz="2400" b="1" dirty="0" smtClean="0">
                <a:latin typeface="Arial Black" pitchFamily="34" charset="0"/>
              </a:rPr>
              <a:t>- Чому твір «Мартин </a:t>
            </a:r>
            <a:r>
              <a:rPr lang="ru-RU" sz="2400" b="1" dirty="0" err="1" smtClean="0">
                <a:latin typeface="Arial Black" pitchFamily="34" charset="0"/>
              </a:rPr>
              <a:t>Боруля</a:t>
            </a:r>
            <a:r>
              <a:rPr lang="ru-RU" sz="2400" b="1" dirty="0" smtClean="0">
                <a:latin typeface="Arial Black" pitchFamily="34" charset="0"/>
              </a:rPr>
              <a:t>» </a:t>
            </a:r>
            <a:r>
              <a:rPr lang="ru-RU" sz="2400" b="1" dirty="0" err="1" smtClean="0">
                <a:latin typeface="Arial Black" pitchFamily="34" charset="0"/>
              </a:rPr>
              <a:t>називають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err="1" smtClean="0">
                <a:latin typeface="Arial Black" pitchFamily="34" charset="0"/>
              </a:rPr>
              <a:t>трагікомедією</a:t>
            </a:r>
            <a:r>
              <a:rPr lang="ru-RU" sz="2400" b="1" dirty="0" smtClean="0">
                <a:latin typeface="Arial Black" pitchFamily="34" charset="0"/>
              </a:rPr>
              <a:t>?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3744" y="332656"/>
            <a:ext cx="46891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Arial Black" pitchFamily="34" charset="0"/>
              </a:rPr>
              <a:t>Евристична</a:t>
            </a: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Arial Black" pitchFamily="34" charset="0"/>
              </a:rPr>
              <a:t>бесіда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9" y="1432397"/>
            <a:ext cx="306690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109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188640"/>
            <a:ext cx="5742384" cy="59093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Чому Мартин 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Боруля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так 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прагнув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стати дворянином? </a:t>
            </a:r>
            <a:r>
              <a:rPr lang="ru-RU" b="1" dirty="0" smtClean="0">
                <a:latin typeface="Arial Black" pitchFamily="34" charset="0"/>
              </a:rPr>
              <a:t>Бо вважав, що йому і його </a:t>
            </a:r>
            <a:r>
              <a:rPr lang="ru-RU" b="1" dirty="0" err="1" smtClean="0">
                <a:latin typeface="Arial Black" pitchFamily="34" charset="0"/>
              </a:rPr>
              <a:t>дітям</a:t>
            </a:r>
            <a:r>
              <a:rPr lang="ru-RU" b="1" dirty="0" smtClean="0">
                <a:latin typeface="Arial Black" pitchFamily="34" charset="0"/>
              </a:rPr>
              <a:t> буде краще жити, усі </a:t>
            </a:r>
            <a:r>
              <a:rPr lang="ru-RU" b="1" dirty="0" err="1" smtClean="0">
                <a:latin typeface="Arial Black" pitchFamily="34" charset="0"/>
              </a:rPr>
              <a:t>поважати</a:t>
            </a:r>
            <a:r>
              <a:rPr lang="ru-RU" b="1" dirty="0" smtClean="0">
                <a:latin typeface="Arial Black" pitchFamily="34" charset="0"/>
              </a:rPr>
              <a:t> муть його, не </a:t>
            </a:r>
            <a:r>
              <a:rPr lang="ru-RU" b="1" dirty="0" err="1" smtClean="0">
                <a:latin typeface="Arial Black" pitchFamily="34" charset="0"/>
              </a:rPr>
              <a:t>наважаться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називати</a:t>
            </a:r>
            <a:r>
              <a:rPr lang="ru-RU" b="1" dirty="0" smtClean="0">
                <a:latin typeface="Arial Black" pitchFamily="34" charset="0"/>
              </a:rPr>
              <a:t> «хлопом» і «</a:t>
            </a:r>
            <a:r>
              <a:rPr lang="ru-RU" b="1" dirty="0" err="1" smtClean="0">
                <a:latin typeface="Arial Black" pitchFamily="34" charset="0"/>
              </a:rPr>
              <a:t>бидлом</a:t>
            </a:r>
            <a:r>
              <a:rPr lang="ru-RU" b="1" dirty="0" smtClean="0">
                <a:latin typeface="Arial Black" pitchFamily="34" charset="0"/>
              </a:rPr>
              <a:t>».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Чи мав він 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рацію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? Адже дворянство на той час 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занепадало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бідніло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банкрутувало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й, 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врешті-решт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зникало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? </a:t>
            </a:r>
            <a:r>
              <a:rPr lang="ru-RU" b="1" dirty="0" smtClean="0">
                <a:latin typeface="Arial Black" pitchFamily="34" charset="0"/>
              </a:rPr>
              <a:t>І мав, і не мав. Якщо </a:t>
            </a:r>
            <a:r>
              <a:rPr lang="ru-RU" b="1" dirty="0" err="1" smtClean="0">
                <a:latin typeface="Arial Black" pitchFamily="34" charset="0"/>
              </a:rPr>
              <a:t>асоціювати</a:t>
            </a:r>
            <a:r>
              <a:rPr lang="ru-RU" b="1" dirty="0" smtClean="0">
                <a:latin typeface="Arial Black" pitchFamily="34" charset="0"/>
              </a:rPr>
              <a:t> дворянство з культурою, </a:t>
            </a:r>
            <a:r>
              <a:rPr lang="ru-RU" b="1" dirty="0" err="1" smtClean="0">
                <a:latin typeface="Arial Black" pitchFamily="34" charset="0"/>
              </a:rPr>
              <a:t>освітою</a:t>
            </a:r>
            <a:r>
              <a:rPr lang="ru-RU" b="1" dirty="0" smtClean="0">
                <a:latin typeface="Arial Black" pitchFamily="34" charset="0"/>
              </a:rPr>
              <a:t>, наукою, то так. Якщо  </a:t>
            </a:r>
            <a:r>
              <a:rPr lang="ru-RU" b="1" dirty="0" err="1" smtClean="0">
                <a:latin typeface="Arial Black" pitchFamily="34" charset="0"/>
              </a:rPr>
              <a:t>асоціювати</a:t>
            </a:r>
            <a:r>
              <a:rPr lang="ru-RU" b="1" dirty="0" smtClean="0">
                <a:latin typeface="Arial Black" pitchFamily="34" charset="0"/>
              </a:rPr>
              <a:t> з </a:t>
            </a:r>
            <a:r>
              <a:rPr lang="ru-RU" b="1" dirty="0" err="1" smtClean="0">
                <a:latin typeface="Arial Black" pitchFamily="34" charset="0"/>
              </a:rPr>
              <a:t>умінням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організувати</a:t>
            </a:r>
            <a:r>
              <a:rPr lang="ru-RU" b="1" dirty="0" smtClean="0">
                <a:latin typeface="Arial Black" pitchFamily="34" charset="0"/>
              </a:rPr>
              <a:t> власне життя, забезпечити його – то ні, без користування плодами </a:t>
            </a:r>
            <a:r>
              <a:rPr lang="ru-RU" b="1" dirty="0" err="1" smtClean="0">
                <a:latin typeface="Arial Black" pitchFamily="34" charset="0"/>
              </a:rPr>
              <a:t>чужої</a:t>
            </a:r>
            <a:r>
              <a:rPr lang="ru-RU" b="1" dirty="0" smtClean="0">
                <a:latin typeface="Arial Black" pitchFamily="34" charset="0"/>
              </a:rPr>
              <a:t> праці йому не </a:t>
            </a:r>
            <a:r>
              <a:rPr lang="ru-RU" b="1" dirty="0" err="1" smtClean="0">
                <a:latin typeface="Arial Black" pitchFamily="34" charset="0"/>
              </a:rPr>
              <a:t>вижити</a:t>
            </a:r>
            <a:r>
              <a:rPr lang="ru-RU" b="1" dirty="0" smtClean="0">
                <a:latin typeface="Arial Black" pitchFamily="34" charset="0"/>
              </a:rPr>
              <a:t>. Можна жити природним життям, </a:t>
            </a:r>
            <a:r>
              <a:rPr lang="ru-RU" b="1" dirty="0" err="1" smtClean="0">
                <a:latin typeface="Arial Black" pitchFamily="34" charset="0"/>
              </a:rPr>
              <a:t>кохати</a:t>
            </a:r>
            <a:r>
              <a:rPr lang="ru-RU" b="1" dirty="0" smtClean="0">
                <a:latin typeface="Arial Black" pitchFamily="34" charset="0"/>
              </a:rPr>
              <a:t>, </a:t>
            </a:r>
            <a:r>
              <a:rPr lang="ru-RU" b="1" dirty="0" err="1" smtClean="0">
                <a:latin typeface="Arial Black" pitchFamily="34" charset="0"/>
              </a:rPr>
              <a:t>знайомитися</a:t>
            </a:r>
            <a:r>
              <a:rPr lang="ru-RU" b="1" dirty="0" smtClean="0">
                <a:latin typeface="Arial Black" pitchFamily="34" charset="0"/>
              </a:rPr>
              <a:t> тим, до чого </a:t>
            </a:r>
            <a:r>
              <a:rPr lang="ru-RU" b="1" dirty="0" err="1" smtClean="0">
                <a:latin typeface="Arial Black" pitchFamily="34" charset="0"/>
              </a:rPr>
              <a:t>лежить</a:t>
            </a:r>
            <a:r>
              <a:rPr lang="ru-RU" b="1" dirty="0" smtClean="0">
                <a:latin typeface="Arial Black" pitchFamily="34" charset="0"/>
              </a:rPr>
              <a:t> душа, що </a:t>
            </a:r>
            <a:r>
              <a:rPr lang="ru-RU" b="1" dirty="0" err="1" smtClean="0">
                <a:latin typeface="Arial Black" pitchFamily="34" charset="0"/>
              </a:rPr>
              <a:t>любиш</a:t>
            </a:r>
            <a:r>
              <a:rPr lang="ru-RU" b="1" dirty="0" smtClean="0">
                <a:latin typeface="Arial Black" pitchFamily="34" charset="0"/>
              </a:rPr>
              <a:t> і </a:t>
            </a:r>
            <a:r>
              <a:rPr lang="ru-RU" b="1" dirty="0" err="1" smtClean="0">
                <a:latin typeface="Arial Black" pitchFamily="34" charset="0"/>
              </a:rPr>
              <a:t>вмієш</a:t>
            </a:r>
            <a:r>
              <a:rPr lang="ru-RU" b="1" dirty="0" smtClean="0">
                <a:latin typeface="Arial Black" pitchFamily="34" charset="0"/>
              </a:rPr>
              <a:t>, а можна все те принести в жертву </a:t>
            </a:r>
            <a:r>
              <a:rPr lang="ru-RU" b="1" dirty="0" err="1" smtClean="0">
                <a:latin typeface="Arial Black" pitchFamily="34" charset="0"/>
              </a:rPr>
              <a:t>задля</a:t>
            </a:r>
            <a:r>
              <a:rPr lang="ru-RU" b="1" dirty="0" smtClean="0">
                <a:latin typeface="Arial Black" pitchFamily="34" charset="0"/>
              </a:rPr>
              <a:t> своєї </a:t>
            </a:r>
            <a:r>
              <a:rPr lang="ru-RU" b="1" dirty="0" err="1" smtClean="0">
                <a:latin typeface="Arial Black" pitchFamily="34" charset="0"/>
              </a:rPr>
              <a:t>пихи</a:t>
            </a:r>
            <a:r>
              <a:rPr lang="ru-RU" b="1" dirty="0" smtClean="0">
                <a:latin typeface="Arial Black" pitchFamily="34" charset="0"/>
              </a:rPr>
              <a:t>, </a:t>
            </a:r>
            <a:r>
              <a:rPr lang="ru-RU" b="1" dirty="0" err="1" smtClean="0">
                <a:latin typeface="Arial Black" pitchFamily="34" charset="0"/>
              </a:rPr>
              <a:t>амбіцій</a:t>
            </a:r>
            <a:r>
              <a:rPr lang="ru-RU" b="1" dirty="0" smtClean="0">
                <a:latin typeface="Arial Black" pitchFamily="34" charset="0"/>
              </a:rPr>
              <a:t>, </a:t>
            </a:r>
            <a:r>
              <a:rPr lang="ru-RU" b="1" dirty="0" err="1" smtClean="0">
                <a:latin typeface="Arial Black" pitchFamily="34" charset="0"/>
              </a:rPr>
              <a:t>фальшивої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значущості</a:t>
            </a:r>
            <a:r>
              <a:rPr lang="ru-RU" b="1" dirty="0" smtClean="0">
                <a:latin typeface="Arial Black" pitchFamily="34" charset="0"/>
              </a:rPr>
              <a:t>, </a:t>
            </a:r>
            <a:r>
              <a:rPr lang="ru-RU" b="1" dirty="0" err="1" smtClean="0">
                <a:latin typeface="Arial Black" pitchFamily="34" charset="0"/>
              </a:rPr>
              <a:t>засновані</a:t>
            </a:r>
            <a:r>
              <a:rPr lang="ru-RU" b="1" dirty="0" smtClean="0">
                <a:latin typeface="Arial Black" pitchFamily="34" charset="0"/>
              </a:rPr>
              <a:t> не на особистих </a:t>
            </a:r>
            <a:r>
              <a:rPr lang="ru-RU" b="1" dirty="0" err="1" smtClean="0">
                <a:latin typeface="Arial Black" pitchFamily="34" charset="0"/>
              </a:rPr>
              <a:t>позитивних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якостях</a:t>
            </a:r>
            <a:r>
              <a:rPr lang="ru-RU" b="1" dirty="0" smtClean="0">
                <a:latin typeface="Arial Black" pitchFamily="34" charset="0"/>
              </a:rPr>
              <a:t>, а на </a:t>
            </a:r>
            <a:r>
              <a:rPr lang="ru-RU" b="1" dirty="0" err="1" smtClean="0">
                <a:latin typeface="Arial Black" pitchFamily="34" charset="0"/>
              </a:rPr>
              <a:t>становій</a:t>
            </a:r>
            <a:r>
              <a:rPr lang="ru-RU" b="1" dirty="0" smtClean="0">
                <a:latin typeface="Arial Black" pitchFamily="34" charset="0"/>
              </a:rPr>
              <a:t>  </a:t>
            </a:r>
            <a:r>
              <a:rPr lang="ru-RU" b="1" dirty="0" err="1" smtClean="0">
                <a:latin typeface="Arial Black" pitchFamily="34" charset="0"/>
              </a:rPr>
              <a:t>приналежності</a:t>
            </a:r>
            <a:r>
              <a:rPr lang="ru-RU" b="1" dirty="0" smtClean="0">
                <a:latin typeface="Arial Black" pitchFamily="34" charset="0"/>
              </a:rPr>
              <a:t> (хоч </a:t>
            </a:r>
            <a:r>
              <a:rPr lang="ru-RU" b="1" dirty="0" err="1" smtClean="0">
                <a:latin typeface="Arial Black" pitchFamily="34" charset="0"/>
              </a:rPr>
              <a:t>поганенький</a:t>
            </a:r>
            <a:r>
              <a:rPr lang="ru-RU" b="1" dirty="0" smtClean="0">
                <a:latin typeface="Arial Black" pitchFamily="34" charset="0"/>
              </a:rPr>
              <a:t>, але дворянин!)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2808312" cy="1512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Думки  вголос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5203"/>
            <a:ext cx="2470074" cy="308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62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176" y="116632"/>
            <a:ext cx="8856984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Через всю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комедію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проведена </a:t>
            </a:r>
            <a:r>
              <a:rPr lang="ru-RU" sz="2000" b="1" dirty="0" err="1" smtClean="0">
                <a:solidFill>
                  <a:srgbClr val="C00000"/>
                </a:solidFill>
                <a:latin typeface="Arial Black" pitchFamily="34" charset="0"/>
              </a:rPr>
              <a:t>ідея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: гідність людини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визначає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не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приналежність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до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привілейованого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соціального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стану, а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чесна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трудова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діяльність, простота й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щирість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у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взаєминах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з людьми. Ця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ідея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стверджується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не тільки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еволюцією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головного персонажа, а й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критичним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зображенням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таких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дійових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осіб, як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Протасій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Пеньожка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Матвій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Дульський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— представників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гоноровитої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, хоч і «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голопузої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»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шляхти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, як Степан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Боруля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Націєвський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Трандалаєв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—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розбещених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  <a:latin typeface="Arial Black" pitchFamily="34" charset="0"/>
              </a:rPr>
              <a:t>чиновників</a:t>
            </a:r>
            <a:r>
              <a:rPr lang="ru-RU" sz="2000" b="1" dirty="0" smtClean="0">
                <a:solidFill>
                  <a:prstClr val="black"/>
                </a:solidFill>
                <a:latin typeface="Arial Black" pitchFamily="34" charset="0"/>
              </a:rPr>
              <a:t>. </a:t>
            </a:r>
            <a:endParaRPr lang="ru-RU" sz="20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24" y="3212976"/>
            <a:ext cx="6009864" cy="340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99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1772816"/>
            <a:ext cx="4500500" cy="4801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 Black" pitchFamily="34" charset="0"/>
              </a:rPr>
              <a:t>Іван Карпенко-Карий – один з </a:t>
            </a:r>
            <a:r>
              <a:rPr lang="ru-RU" b="1" dirty="0" err="1">
                <a:latin typeface="Arial Black" pitchFamily="34" charset="0"/>
              </a:rPr>
              <a:t>корифеїв</a:t>
            </a:r>
            <a:r>
              <a:rPr lang="ru-RU" b="1" dirty="0">
                <a:latin typeface="Arial Black" pitchFamily="34" charset="0"/>
              </a:rPr>
              <a:t> нового українського театру. Саме з ним </a:t>
            </a:r>
            <a:r>
              <a:rPr lang="ru-RU" b="1" dirty="0" err="1">
                <a:latin typeface="Arial Black" pitchFamily="34" charset="0"/>
              </a:rPr>
              <a:t>пов’язують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становлення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реалістичного</a:t>
            </a:r>
            <a:r>
              <a:rPr lang="ru-RU" b="1" dirty="0">
                <a:latin typeface="Arial Black" pitchFamily="34" charset="0"/>
              </a:rPr>
              <a:t> театру та </a:t>
            </a:r>
            <a:r>
              <a:rPr lang="ru-RU" b="1" dirty="0" err="1">
                <a:latin typeface="Arial Black" pitchFamily="34" charset="0"/>
              </a:rPr>
              <a:t>започаткування</a:t>
            </a:r>
            <a:r>
              <a:rPr lang="ru-RU" b="1" dirty="0">
                <a:latin typeface="Arial Black" pitchFamily="34" charset="0"/>
              </a:rPr>
              <a:t> жанру </a:t>
            </a:r>
            <a:r>
              <a:rPr lang="ru-RU" b="1" dirty="0" err="1">
                <a:latin typeface="Arial Black" pitchFamily="34" charset="0"/>
              </a:rPr>
              <a:t>психологічної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драми</a:t>
            </a:r>
            <a:r>
              <a:rPr lang="ru-RU" b="1" dirty="0">
                <a:latin typeface="Arial Black" pitchFamily="34" charset="0"/>
              </a:rPr>
              <a:t>.</a:t>
            </a:r>
          </a:p>
          <a:p>
            <a:pPr algn="just"/>
            <a:endParaRPr lang="ru-RU" b="1" dirty="0">
              <a:latin typeface="Arial Black" pitchFamily="34" charset="0"/>
            </a:endParaRPr>
          </a:p>
          <a:p>
            <a:pPr algn="just"/>
            <a:r>
              <a:rPr lang="ru-RU" b="1" dirty="0" err="1">
                <a:latin typeface="Arial Black" pitchFamily="34" charset="0"/>
              </a:rPr>
              <a:t>Розквіт</a:t>
            </a:r>
            <a:r>
              <a:rPr lang="ru-RU" b="1" dirty="0">
                <a:latin typeface="Arial Black" pitchFamily="34" charset="0"/>
              </a:rPr>
              <a:t> творчості Івана Карпенка-Карого </a:t>
            </a:r>
            <a:r>
              <a:rPr lang="ru-RU" b="1" dirty="0" err="1">
                <a:latin typeface="Arial Black" pitchFamily="34" charset="0"/>
              </a:rPr>
              <a:t>припадає</a:t>
            </a:r>
            <a:r>
              <a:rPr lang="ru-RU" b="1" dirty="0">
                <a:latin typeface="Arial Black" pitchFamily="34" charset="0"/>
              </a:rPr>
              <a:t> на </a:t>
            </a:r>
            <a:r>
              <a:rPr lang="ru-RU" b="1" dirty="0" err="1">
                <a:latin typeface="Arial Black" pitchFamily="34" charset="0"/>
              </a:rPr>
              <a:t>останні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десятиліття</a:t>
            </a:r>
            <a:r>
              <a:rPr lang="ru-RU" b="1" dirty="0">
                <a:latin typeface="Arial Black" pitchFamily="34" charset="0"/>
              </a:rPr>
              <a:t> 19 століття та на </a:t>
            </a:r>
            <a:r>
              <a:rPr lang="ru-RU" b="1" dirty="0" err="1">
                <a:latin typeface="Arial Black" pitchFamily="34" charset="0"/>
              </a:rPr>
              <a:t>перші</a:t>
            </a:r>
            <a:r>
              <a:rPr lang="ru-RU" b="1" dirty="0">
                <a:latin typeface="Arial Black" pitchFamily="34" charset="0"/>
              </a:rPr>
              <a:t> роки 20 століття. З 1883 до 1904 року (тобто за 21 </a:t>
            </a:r>
            <a:r>
              <a:rPr lang="ru-RU" b="1" dirty="0" err="1">
                <a:latin typeface="Arial Black" pitchFamily="34" charset="0"/>
              </a:rPr>
              <a:t>рік</a:t>
            </a:r>
            <a:r>
              <a:rPr lang="ru-RU" b="1" dirty="0">
                <a:latin typeface="Arial Black" pitchFamily="34" charset="0"/>
              </a:rPr>
              <a:t>) драматург створив 18 </a:t>
            </a:r>
            <a:r>
              <a:rPr lang="ru-RU" b="1" dirty="0" err="1">
                <a:latin typeface="Arial Black" pitchFamily="34" charset="0"/>
              </a:rPr>
              <a:t>п’єс</a:t>
            </a:r>
            <a:r>
              <a:rPr lang="ru-RU" b="1" dirty="0">
                <a:latin typeface="Arial Black" pitchFamily="34" charset="0"/>
              </a:rPr>
              <a:t>,  </a:t>
            </a:r>
            <a:r>
              <a:rPr lang="ru-RU" b="1" dirty="0" err="1">
                <a:latin typeface="Arial Black" pitchFamily="34" charset="0"/>
              </a:rPr>
              <a:t>більшість</a:t>
            </a:r>
            <a:r>
              <a:rPr lang="ru-RU" b="1" dirty="0">
                <a:latin typeface="Arial Black" pitchFamily="34" charset="0"/>
              </a:rPr>
              <a:t> з яких були </a:t>
            </a:r>
            <a:r>
              <a:rPr lang="ru-RU" b="1" dirty="0" err="1">
                <a:latin typeface="Arial Black" pitchFamily="34" charset="0"/>
              </a:rPr>
              <a:t>поставлені</a:t>
            </a:r>
            <a:r>
              <a:rPr lang="ru-RU" b="1" dirty="0">
                <a:latin typeface="Arial Black" pitchFamily="34" charset="0"/>
              </a:rPr>
              <a:t> й </a:t>
            </a:r>
            <a:r>
              <a:rPr lang="ru-RU" b="1" dirty="0" err="1">
                <a:latin typeface="Arial Black" pitchFamily="34" charset="0"/>
              </a:rPr>
              <a:t>здобули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визнання</a:t>
            </a:r>
            <a:r>
              <a:rPr lang="ru-RU" b="1" dirty="0">
                <a:latin typeface="Arial Black" pitchFamily="34" charset="0"/>
              </a:rPr>
              <a:t> не тільки в Україні, а й за її межами – в США, </a:t>
            </a:r>
            <a:r>
              <a:rPr lang="ru-RU" b="1" dirty="0" err="1">
                <a:latin typeface="Arial Black" pitchFamily="34" charset="0"/>
              </a:rPr>
              <a:t>Канаді</a:t>
            </a:r>
            <a:r>
              <a:rPr lang="ru-RU" b="1" dirty="0">
                <a:latin typeface="Arial Black" pitchFamily="34" charset="0"/>
              </a:rPr>
              <a:t>, </a:t>
            </a:r>
            <a:r>
              <a:rPr lang="ru-RU" b="1" dirty="0" err="1">
                <a:latin typeface="Arial Black" pitchFamily="34" charset="0"/>
              </a:rPr>
              <a:t>Європ</a:t>
            </a:r>
            <a:r>
              <a:rPr lang="ru-RU" b="1" dirty="0">
                <a:latin typeface="Arial Black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16632"/>
            <a:ext cx="4608512" cy="16561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Arial Black" pitchFamily="34" charset="0"/>
              </a:rPr>
              <a:t>Значення творчості  </a:t>
            </a:r>
          </a:p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Arial Black" pitchFamily="34" charset="0"/>
              </a:rPr>
              <a:t>І.Карпенка-Карого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8" y="188640"/>
            <a:ext cx="2952328" cy="413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98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Arial Black" pitchFamily="34" charset="0"/>
              </a:rPr>
              <a:t>Літературні</a:t>
            </a:r>
            <a:r>
              <a:rPr lang="ru-RU" sz="2400" b="1" dirty="0">
                <a:latin typeface="Arial Black" pitchFamily="34" charset="0"/>
              </a:rPr>
              <a:t> критики та </a:t>
            </a:r>
            <a:r>
              <a:rPr lang="ru-RU" sz="2400" b="1" dirty="0" err="1">
                <a:latin typeface="Arial Black" pitchFamily="34" charset="0"/>
              </a:rPr>
              <a:t>літературознавці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зазначають</a:t>
            </a:r>
            <a:r>
              <a:rPr lang="ru-RU" sz="2400" b="1" dirty="0">
                <a:latin typeface="Arial Black" pitchFamily="34" charset="0"/>
              </a:rPr>
              <a:t>, що І. Карпенко-Карий </a:t>
            </a:r>
            <a:r>
              <a:rPr lang="ru-RU" sz="2400" b="1" dirty="0" err="1">
                <a:latin typeface="Arial Black" pitchFamily="34" charset="0"/>
              </a:rPr>
              <a:t>оновив</a:t>
            </a:r>
            <a:r>
              <a:rPr lang="ru-RU" sz="2400" b="1" dirty="0">
                <a:latin typeface="Arial Black" pitchFamily="34" charset="0"/>
              </a:rPr>
              <a:t> український театр.</a:t>
            </a:r>
          </a:p>
          <a:p>
            <a:pPr algn="just"/>
            <a:endParaRPr lang="ru-RU" sz="2400" b="1" dirty="0">
              <a:latin typeface="Arial Black" pitchFamily="34" charset="0"/>
            </a:endParaRPr>
          </a:p>
          <a:p>
            <a:pPr algn="just"/>
            <a:r>
              <a:rPr lang="ru-RU" sz="2400" b="1" dirty="0">
                <a:latin typeface="Arial Black" pitchFamily="34" charset="0"/>
              </a:rPr>
              <a:t>Іван Карпенко-Карий </a:t>
            </a:r>
            <a:r>
              <a:rPr lang="ru-RU" sz="2400" b="1" dirty="0" err="1">
                <a:latin typeface="Arial Black" pitchFamily="34" charset="0"/>
              </a:rPr>
              <a:t>започаткував</a:t>
            </a:r>
            <a:r>
              <a:rPr lang="ru-RU" sz="2400" b="1" dirty="0">
                <a:latin typeface="Arial Black" pitchFamily="34" charset="0"/>
              </a:rPr>
              <a:t> жанр “</a:t>
            </a:r>
            <a:r>
              <a:rPr lang="ru-RU" sz="2400" b="1" dirty="0" err="1">
                <a:latin typeface="Arial Black" pitchFamily="34" charset="0"/>
              </a:rPr>
              <a:t>серйозної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комедії</a:t>
            </a:r>
            <a:r>
              <a:rPr lang="ru-RU" sz="2400" b="1" dirty="0">
                <a:latin typeface="Arial Black" pitchFamily="34" charset="0"/>
              </a:rPr>
              <a:t>” в українській літературі.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708920"/>
            <a:ext cx="4881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 Black" pitchFamily="34" charset="0"/>
              </a:rPr>
              <a:t>Серед 18 </a:t>
            </a:r>
            <a:r>
              <a:rPr lang="ru-RU" sz="2400" b="1" dirty="0" err="1">
                <a:latin typeface="Arial Black" pitchFamily="34" charset="0"/>
              </a:rPr>
              <a:t>п’єс</a:t>
            </a:r>
            <a:r>
              <a:rPr lang="ru-RU" sz="2400" b="1" dirty="0">
                <a:latin typeface="Arial Black" pitchFamily="34" charset="0"/>
              </a:rPr>
              <a:t> драматурга </a:t>
            </a:r>
            <a:r>
              <a:rPr lang="ru-RU" sz="2400" b="1" dirty="0" err="1">
                <a:latin typeface="Arial Black" pitchFamily="34" charset="0"/>
              </a:rPr>
              <a:t>комедіями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називають</a:t>
            </a:r>
            <a:r>
              <a:rPr lang="ru-RU" sz="2400" b="1" dirty="0">
                <a:latin typeface="Arial Black" pitchFamily="34" charset="0"/>
              </a:rPr>
              <a:t> 8, хоч </a:t>
            </a:r>
            <a:r>
              <a:rPr lang="ru-RU" sz="2400" b="1" dirty="0" err="1">
                <a:latin typeface="Arial Black" pitchFamily="34" charset="0"/>
              </a:rPr>
              <a:t>останні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дві</a:t>
            </a:r>
            <a:r>
              <a:rPr lang="ru-RU" sz="2400" b="1" dirty="0">
                <a:latin typeface="Arial Black" pitchFamily="34" charset="0"/>
              </a:rPr>
              <a:t> – “</a:t>
            </a:r>
            <a:r>
              <a:rPr lang="ru-RU" sz="2400" b="1" dirty="0" err="1">
                <a:latin typeface="Arial Black" pitchFamily="34" charset="0"/>
              </a:rPr>
              <a:t>Суєта</a:t>
            </a:r>
            <a:r>
              <a:rPr lang="ru-RU" sz="2400" b="1" dirty="0">
                <a:latin typeface="Arial Black" pitchFamily="34" charset="0"/>
              </a:rPr>
              <a:t>” та “</a:t>
            </a:r>
            <a:r>
              <a:rPr lang="ru-RU" sz="2400" b="1" dirty="0" err="1">
                <a:latin typeface="Arial Black" pitchFamily="34" charset="0"/>
              </a:rPr>
              <a:t>Житейське</a:t>
            </a:r>
            <a:r>
              <a:rPr lang="ru-RU" sz="2400" b="1" dirty="0">
                <a:latin typeface="Arial Black" pitchFamily="34" charset="0"/>
              </a:rPr>
              <a:t> море” </a:t>
            </a:r>
            <a:r>
              <a:rPr lang="ru-RU" sz="2400" b="1" dirty="0" err="1">
                <a:latin typeface="Arial Black" pitchFamily="34" charset="0"/>
              </a:rPr>
              <a:t>зараховують</a:t>
            </a:r>
            <a:r>
              <a:rPr lang="ru-RU" sz="2400" b="1" dirty="0">
                <a:latin typeface="Arial Black" pitchFamily="34" charset="0"/>
              </a:rPr>
              <a:t> до цього жанру лише умовно. До ряду “</a:t>
            </a:r>
            <a:r>
              <a:rPr lang="ru-RU" sz="2400" b="1" dirty="0" err="1">
                <a:latin typeface="Arial Black" pitchFamily="34" charset="0"/>
              </a:rPr>
              <a:t>серйозних</a:t>
            </a:r>
            <a:r>
              <a:rPr lang="ru-RU" sz="2400" b="1" dirty="0">
                <a:latin typeface="Arial Black" pitchFamily="34" charset="0"/>
              </a:rPr>
              <a:t> </a:t>
            </a:r>
            <a:r>
              <a:rPr lang="ru-RU" sz="2400" b="1" dirty="0" err="1">
                <a:latin typeface="Arial Black" pitchFamily="34" charset="0"/>
              </a:rPr>
              <a:t>комедій</a:t>
            </a:r>
            <a:r>
              <a:rPr lang="ru-RU" sz="2400" b="1" dirty="0">
                <a:latin typeface="Arial Black" pitchFamily="34" charset="0"/>
              </a:rPr>
              <a:t>” </a:t>
            </a:r>
            <a:r>
              <a:rPr lang="ru-RU" sz="2400" b="1" dirty="0" err="1">
                <a:latin typeface="Arial Black" pitchFamily="34" charset="0"/>
              </a:rPr>
              <a:t>відносяться</a:t>
            </a:r>
            <a:r>
              <a:rPr lang="ru-RU" sz="2400" b="1" dirty="0">
                <a:latin typeface="Arial Black" pitchFamily="34" charset="0"/>
              </a:rPr>
              <a:t> “Мартин </a:t>
            </a:r>
            <a:r>
              <a:rPr lang="ru-RU" sz="2400" b="1" dirty="0" err="1">
                <a:latin typeface="Arial Black" pitchFamily="34" charset="0"/>
              </a:rPr>
              <a:t>Боруля</a:t>
            </a:r>
            <a:r>
              <a:rPr lang="ru-RU" sz="2400" b="1" dirty="0">
                <a:latin typeface="Arial Black" pitchFamily="34" charset="0"/>
              </a:rPr>
              <a:t>“, “Сто </a:t>
            </a:r>
            <a:r>
              <a:rPr lang="ru-RU" sz="2400" b="1" dirty="0" err="1">
                <a:latin typeface="Arial Black" pitchFamily="34" charset="0"/>
              </a:rPr>
              <a:t>тисяч</a:t>
            </a:r>
            <a:r>
              <a:rPr lang="ru-RU" sz="2400" b="1" dirty="0">
                <a:latin typeface="Arial Black" pitchFamily="34" charset="0"/>
              </a:rPr>
              <a:t>“, “</a:t>
            </a:r>
            <a:r>
              <a:rPr lang="ru-RU" sz="2400" b="1" dirty="0" err="1">
                <a:latin typeface="Arial Black" pitchFamily="34" charset="0"/>
              </a:rPr>
              <a:t>Хазяїн</a:t>
            </a:r>
            <a:r>
              <a:rPr lang="ru-RU" sz="2400" b="1" dirty="0">
                <a:latin typeface="Arial Black" pitchFamily="34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67555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96" y="188640"/>
            <a:ext cx="411297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395536" y="188640"/>
            <a:ext cx="4548656" cy="3799999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Black" pitchFamily="34" charset="0"/>
              </a:rPr>
              <a:t>„Сцена — мій кумир, </a:t>
            </a:r>
            <a:endParaRPr lang="ru-RU" sz="2800" b="1" dirty="0" smtClean="0"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atin typeface="Arial Black" pitchFamily="34" charset="0"/>
              </a:rPr>
              <a:t>театр </a:t>
            </a:r>
            <a:r>
              <a:rPr lang="ru-RU" sz="2800" b="1" dirty="0">
                <a:latin typeface="Arial Black" pitchFamily="34" charset="0"/>
              </a:rPr>
              <a:t>— </a:t>
            </a:r>
            <a:r>
              <a:rPr lang="ru-RU" sz="2800" b="1" dirty="0" err="1">
                <a:latin typeface="Arial Black" pitchFamily="34" charset="0"/>
              </a:rPr>
              <a:t>священний</a:t>
            </a:r>
            <a:r>
              <a:rPr lang="ru-RU" sz="2800" b="1" dirty="0">
                <a:latin typeface="Arial Black" pitchFamily="34" charset="0"/>
              </a:rPr>
              <a:t> храм для мене!“ </a:t>
            </a:r>
            <a:endParaRPr lang="ru-RU" sz="2800" b="1" dirty="0" smtClean="0">
              <a:latin typeface="Arial Black" pitchFamily="34" charset="0"/>
            </a:endParaRPr>
          </a:p>
          <a:p>
            <a:pPr algn="ctr"/>
            <a:r>
              <a:rPr lang="ru-RU" sz="2800" b="1" dirty="0" smtClean="0">
                <a:latin typeface="Arial Black" pitchFamily="34" charset="0"/>
              </a:rPr>
              <a:t>Іван Карпенко-Карий</a:t>
            </a:r>
            <a:endParaRPr lang="ru-RU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76672"/>
            <a:ext cx="5904656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b="1" dirty="0" smtClean="0">
                <a:latin typeface="Arial Black" pitchFamily="34" charset="0"/>
              </a:rPr>
              <a:t>ПЕРСОНАЖІ</a:t>
            </a:r>
            <a:endParaRPr lang="ru-RU" b="1" dirty="0" smtClean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844675"/>
            <a:ext cx="5980088" cy="4068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Мартин </a:t>
            </a:r>
            <a:r>
              <a:rPr lang="ru-RU" sz="2400" b="1" dirty="0" err="1" smtClean="0">
                <a:solidFill>
                  <a:srgbClr val="FF0000"/>
                </a:solidFill>
              </a:rPr>
              <a:t>Боруля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— </a:t>
            </a:r>
            <a:r>
              <a:rPr lang="ru-RU" sz="2400" b="1" dirty="0" err="1" smtClean="0"/>
              <a:t>багатий</a:t>
            </a:r>
            <a:r>
              <a:rPr lang="ru-RU" sz="2400" b="1" dirty="0" smtClean="0"/>
              <a:t> шляхтич, </a:t>
            </a:r>
            <a:r>
              <a:rPr lang="ru-RU" sz="2400" b="1" dirty="0" err="1" smtClean="0"/>
              <a:t>чиновик</a:t>
            </a:r>
            <a:r>
              <a:rPr lang="ru-RU" sz="2400" b="1" dirty="0" smtClean="0"/>
              <a:t>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FF0000"/>
                </a:solidFill>
              </a:rPr>
              <a:t>Палажка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— його ж</a:t>
            </a:r>
            <a:r>
              <a:rPr lang="en-US" sz="2400" b="1" dirty="0" smtClean="0"/>
              <a:t>i</a:t>
            </a:r>
            <a:r>
              <a:rPr lang="ru-RU" sz="2400" b="1" dirty="0" err="1" smtClean="0"/>
              <a:t>нка</a:t>
            </a:r>
            <a:r>
              <a:rPr lang="ru-RU" sz="2400" b="1" dirty="0" smtClean="0"/>
              <a:t>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FF0000"/>
                </a:solidFill>
              </a:rPr>
              <a:t>Марися</a:t>
            </a:r>
            <a:r>
              <a:rPr lang="ru-RU" sz="2400" b="1" dirty="0" smtClean="0"/>
              <a:t> — їх дочка.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Степан </a:t>
            </a:r>
            <a:r>
              <a:rPr lang="ru-RU" sz="2400" b="1" dirty="0" smtClean="0"/>
              <a:t>— їх син, канцелярист </a:t>
            </a:r>
            <a:r>
              <a:rPr lang="ru-RU" sz="2400" b="1" dirty="0" err="1" smtClean="0"/>
              <a:t>земського</a:t>
            </a:r>
            <a:r>
              <a:rPr lang="ru-RU" sz="2400" b="1" dirty="0" smtClean="0"/>
              <a:t> суду.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FF0000"/>
                </a:solidFill>
              </a:rPr>
              <a:t>Гервас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й </a:t>
            </a:r>
            <a:r>
              <a:rPr lang="ru-RU" sz="2400" b="1" dirty="0" err="1" smtClean="0">
                <a:solidFill>
                  <a:srgbClr val="FF0000"/>
                </a:solidFill>
              </a:rPr>
              <a:t>Гуляницький</a:t>
            </a:r>
            <a:r>
              <a:rPr lang="ru-RU" sz="2400" b="1" dirty="0" smtClean="0"/>
              <a:t> — друг Мартина, батько </a:t>
            </a:r>
            <a:r>
              <a:rPr lang="ru-RU" sz="2400" b="1" dirty="0" err="1" smtClean="0"/>
              <a:t>Миколи</a:t>
            </a:r>
            <a:r>
              <a:rPr lang="ru-RU" sz="2400" b="1" dirty="0" smtClean="0"/>
              <a:t>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Микола</a:t>
            </a:r>
            <a:r>
              <a:rPr lang="ru-RU" sz="2400" b="1" dirty="0" smtClean="0"/>
              <a:t> — його син, парубок.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FF0000"/>
                </a:solidFill>
              </a:rPr>
              <a:t>Нац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err="1" smtClean="0">
                <a:solidFill>
                  <a:srgbClr val="FF0000"/>
                </a:solidFill>
              </a:rPr>
              <a:t>євський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— </a:t>
            </a:r>
            <a:r>
              <a:rPr lang="ru-RU" sz="2400" b="1" dirty="0" err="1" smtClean="0"/>
              <a:t>рег</a:t>
            </a:r>
            <a:r>
              <a:rPr lang="en-US" sz="2400" b="1" dirty="0" smtClean="0"/>
              <a:t>i</a:t>
            </a:r>
            <a:r>
              <a:rPr lang="ru-RU" sz="2400" b="1" dirty="0" err="1" smtClean="0"/>
              <a:t>стратор</a:t>
            </a:r>
            <a:r>
              <a:rPr lang="ru-RU" sz="2400" b="1" dirty="0" smtClean="0"/>
              <a:t> з ратуш</a:t>
            </a:r>
            <a:r>
              <a:rPr lang="en-US" sz="2400" b="1" dirty="0" smtClean="0"/>
              <a:t>i.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FF0000"/>
                </a:solidFill>
              </a:rPr>
              <a:t>Трандалєв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пов</a:t>
            </a:r>
            <a:r>
              <a:rPr lang="en-US" sz="2400" b="1" dirty="0" smtClean="0"/>
              <a:t>i</a:t>
            </a:r>
            <a:r>
              <a:rPr lang="ru-RU" sz="2400" b="1" dirty="0" smtClean="0"/>
              <a:t>рений.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Протас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й </a:t>
            </a:r>
            <a:r>
              <a:rPr lang="ru-RU" sz="2400" b="1" dirty="0" err="1" smtClean="0">
                <a:solidFill>
                  <a:srgbClr val="FF0000"/>
                </a:solidFill>
              </a:rPr>
              <a:t>Пеньонжка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Матв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ru-RU" sz="2400" b="1" dirty="0" smtClean="0">
                <a:solidFill>
                  <a:srgbClr val="FF0000"/>
                </a:solidFill>
              </a:rPr>
              <a:t>й </a:t>
            </a:r>
            <a:r>
              <a:rPr lang="ru-RU" sz="2400" b="1" dirty="0" err="1" smtClean="0">
                <a:solidFill>
                  <a:srgbClr val="FF0000"/>
                </a:solidFill>
              </a:rPr>
              <a:t>Дульський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— чиновники.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rgbClr val="FF0000"/>
                </a:solidFill>
              </a:rPr>
              <a:t>Омелько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</a:rPr>
              <a:t>Трохим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— </a:t>
            </a:r>
            <a:r>
              <a:rPr lang="ru-RU" sz="2400" b="1" dirty="0" err="1" smtClean="0"/>
              <a:t>наймити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Борул</a:t>
            </a:r>
            <a:r>
              <a:rPr lang="en-US" sz="2400" b="1" dirty="0" smtClean="0"/>
              <a:t>i.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76672"/>
            <a:ext cx="792088" cy="47525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 Black" pitchFamily="34" charset="0"/>
              </a:rPr>
              <a:t>П</a:t>
            </a:r>
          </a:p>
          <a:p>
            <a:pPr algn="ctr"/>
            <a:r>
              <a:rPr lang="uk-UA" sz="2800" b="1" dirty="0" smtClean="0">
                <a:latin typeface="Arial Black" pitchFamily="34" charset="0"/>
              </a:rPr>
              <a:t>Р</a:t>
            </a:r>
          </a:p>
          <a:p>
            <a:pPr algn="ctr"/>
            <a:r>
              <a:rPr lang="uk-UA" sz="2800" b="1" dirty="0" smtClean="0">
                <a:latin typeface="Arial Black" pitchFamily="34" charset="0"/>
              </a:rPr>
              <a:t>И</a:t>
            </a:r>
          </a:p>
          <a:p>
            <a:pPr algn="ctr"/>
            <a:r>
              <a:rPr lang="uk-UA" sz="2800" b="1" dirty="0" smtClean="0">
                <a:latin typeface="Arial Black" pitchFamily="34" charset="0"/>
              </a:rPr>
              <a:t>Г</a:t>
            </a:r>
          </a:p>
          <a:p>
            <a:pPr algn="ctr"/>
            <a:r>
              <a:rPr lang="uk-UA" sz="2800" b="1" dirty="0" smtClean="0">
                <a:latin typeface="Arial Black" pitchFamily="34" charset="0"/>
              </a:rPr>
              <a:t>А</a:t>
            </a:r>
          </a:p>
          <a:p>
            <a:pPr algn="ctr"/>
            <a:r>
              <a:rPr lang="uk-UA" sz="2800" b="1" dirty="0" smtClean="0">
                <a:latin typeface="Arial Black" pitchFamily="34" charset="0"/>
              </a:rPr>
              <a:t>Д</a:t>
            </a:r>
          </a:p>
          <a:p>
            <a:pPr algn="ctr"/>
            <a:r>
              <a:rPr lang="uk-UA" sz="2800" b="1" dirty="0" smtClean="0">
                <a:latin typeface="Arial Black" pitchFamily="34" charset="0"/>
              </a:rPr>
              <a:t>А</a:t>
            </a:r>
          </a:p>
          <a:p>
            <a:pPr algn="ctr"/>
            <a:r>
              <a:rPr lang="uk-UA" sz="2800" b="1" dirty="0" smtClean="0">
                <a:latin typeface="Arial Black" pitchFamily="34" charset="0"/>
              </a:rPr>
              <a:t>Й</a:t>
            </a:r>
          </a:p>
          <a:p>
            <a:pPr algn="ctr"/>
            <a:r>
              <a:rPr lang="uk-UA" sz="2800" b="1" dirty="0">
                <a:latin typeface="Arial Black" pitchFamily="34" charset="0"/>
              </a:rPr>
              <a:t>!</a:t>
            </a:r>
            <a:endParaRPr lang="ru-RU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79512" y="116632"/>
            <a:ext cx="3886200" cy="198486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Мартин 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Боруля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— головний персонаж. </a:t>
            </a:r>
          </a:p>
        </p:txBody>
      </p:sp>
      <p:sp>
        <p:nvSpPr>
          <p:cNvPr id="2" name="Пятиугольник 1"/>
          <p:cNvSpPr/>
          <p:nvPr/>
        </p:nvSpPr>
        <p:spPr>
          <a:xfrm flipH="1">
            <a:off x="4479192" y="179594"/>
            <a:ext cx="4485296" cy="64633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людина </a:t>
            </a:r>
            <a:r>
              <a:rPr lang="ru-RU" b="1" dirty="0" err="1">
                <a:solidFill>
                  <a:schemeClr val="tx1"/>
                </a:solidFill>
                <a:latin typeface="Arial Black" pitchFamily="34" charset="0"/>
              </a:rPr>
              <a:t>iз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Arial Black" pitchFamily="34" charset="0"/>
              </a:rPr>
              <a:t>заможноï</a:t>
            </a:r>
            <a:endParaRPr lang="ru-RU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 Black" pitchFamily="34" charset="0"/>
              </a:rPr>
              <a:t>верхiвки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 села</a:t>
            </a:r>
          </a:p>
        </p:txBody>
      </p:sp>
      <p:sp>
        <p:nvSpPr>
          <p:cNvPr id="3" name="Пятиугольник 2"/>
          <p:cNvSpPr/>
          <p:nvPr/>
        </p:nvSpPr>
        <p:spPr>
          <a:xfrm flipH="1">
            <a:off x="4479192" y="980728"/>
            <a:ext cx="4485296" cy="64633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не </a:t>
            </a:r>
            <a:r>
              <a:rPr lang="ru-RU" b="1" dirty="0" err="1">
                <a:solidFill>
                  <a:schemeClr val="tx1"/>
                </a:solidFill>
                <a:latin typeface="Arial Black" pitchFamily="34" charset="0"/>
              </a:rPr>
              <a:t>засл</a:t>
            </a:r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i</a:t>
            </a:r>
            <a:r>
              <a:rPr lang="ru-RU" b="1" dirty="0" err="1">
                <a:solidFill>
                  <a:schemeClr val="tx1"/>
                </a:solidFill>
                <a:latin typeface="Arial Black" pitchFamily="34" charset="0"/>
              </a:rPr>
              <a:t>плений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жадобою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 Black" pitchFamily="34" charset="0"/>
              </a:rPr>
              <a:t>збагачення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 flipH="1">
            <a:off x="4572000" y="1844824"/>
            <a:ext cx="4392488" cy="64633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не </a:t>
            </a:r>
            <a:r>
              <a:rPr lang="ru-RU" b="1" dirty="0" err="1">
                <a:solidFill>
                  <a:schemeClr val="tx1"/>
                </a:solidFill>
                <a:latin typeface="Arial Black" pitchFamily="34" charset="0"/>
              </a:rPr>
              <a:t>позбавлений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</a:rPr>
              <a:t> рис </a:t>
            </a:r>
            <a:r>
              <a:rPr lang="ru-RU" b="1" dirty="0" err="1">
                <a:solidFill>
                  <a:schemeClr val="tx1"/>
                </a:solidFill>
                <a:latin typeface="Arial Black" pitchFamily="34" charset="0"/>
              </a:rPr>
              <a:t>гуманност</a:t>
            </a:r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i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509120"/>
            <a:ext cx="401164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 Black" pitchFamily="34" charset="0"/>
              </a:rPr>
              <a:t>Однак</a:t>
            </a:r>
            <a:r>
              <a:rPr lang="ru-RU" b="1" dirty="0">
                <a:latin typeface="Arial Black" pitchFamily="34" charset="0"/>
              </a:rPr>
              <a:t>, це натура, </a:t>
            </a:r>
            <a:r>
              <a:rPr lang="ru-RU" b="1" dirty="0" err="1">
                <a:latin typeface="Arial Black" pitchFamily="34" charset="0"/>
              </a:rPr>
              <a:t>скалiчена</a:t>
            </a:r>
            <a:r>
              <a:rPr lang="ru-RU" b="1" dirty="0">
                <a:latin typeface="Arial Black" pitchFamily="34" charset="0"/>
              </a:rPr>
              <a:t> духовно </a:t>
            </a:r>
            <a:r>
              <a:rPr lang="ru-RU" b="1" dirty="0" err="1">
                <a:latin typeface="Arial Black" pitchFamily="34" charset="0"/>
              </a:rPr>
              <a:t>нездоланним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прагненням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вийти</a:t>
            </a:r>
            <a:r>
              <a:rPr lang="ru-RU" b="1" dirty="0">
                <a:latin typeface="Arial Black" pitchFamily="34" charset="0"/>
              </a:rPr>
              <a:t> «на </a:t>
            </a:r>
            <a:r>
              <a:rPr lang="ru-RU" b="1" dirty="0" err="1">
                <a:latin typeface="Arial Black" pitchFamily="34" charset="0"/>
              </a:rPr>
              <a:t>дворянську</a:t>
            </a:r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err="1">
                <a:latin typeface="Arial Black" pitchFamily="34" charset="0"/>
              </a:rPr>
              <a:t>лiнiю</a:t>
            </a:r>
            <a:r>
              <a:rPr lang="ru-RU" b="1" dirty="0">
                <a:latin typeface="Arial Black" pitchFamily="34" charset="0"/>
              </a:rPr>
              <a:t>».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65256" y="2492896"/>
            <a:ext cx="2016224" cy="194421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 Black" pitchFamily="34" charset="0"/>
              </a:rPr>
              <a:t>Чому</a:t>
            </a: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28" y="2852936"/>
            <a:ext cx="422991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2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943" y="851821"/>
            <a:ext cx="45720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/>
              <a:t>1. Коли відбуваються події у творі?</a:t>
            </a:r>
          </a:p>
          <a:p>
            <a:r>
              <a:rPr lang="ru-RU" b="1" dirty="0" smtClean="0"/>
              <a:t>2. Чи можемо ми </a:t>
            </a:r>
            <a:r>
              <a:rPr lang="ru-RU" b="1" dirty="0" err="1" smtClean="0"/>
              <a:t>визначити</a:t>
            </a:r>
            <a:r>
              <a:rPr lang="ru-RU" b="1" dirty="0" smtClean="0"/>
              <a:t> </a:t>
            </a:r>
            <a:r>
              <a:rPr lang="ru-RU" b="1" dirty="0" err="1" smtClean="0"/>
              <a:t>конкретний</a:t>
            </a:r>
            <a:r>
              <a:rPr lang="ru-RU" b="1" dirty="0" smtClean="0"/>
              <a:t> </a:t>
            </a:r>
            <a:r>
              <a:rPr lang="ru-RU" b="1" dirty="0" err="1" smtClean="0"/>
              <a:t>рік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3. Що вам </a:t>
            </a:r>
            <a:r>
              <a:rPr lang="ru-RU" b="1" dirty="0" err="1" smtClean="0"/>
              <a:t>відомо</a:t>
            </a:r>
            <a:r>
              <a:rPr lang="ru-RU" b="1" dirty="0" smtClean="0"/>
              <a:t> про цей час з історії?</a:t>
            </a:r>
          </a:p>
          <a:p>
            <a:r>
              <a:rPr lang="ru-RU" b="1" dirty="0" smtClean="0"/>
              <a:t>4. Ким є головний персонаж твору?</a:t>
            </a:r>
          </a:p>
          <a:p>
            <a:r>
              <a:rPr lang="ru-RU" b="1" dirty="0" smtClean="0"/>
              <a:t>5. Хто такі </a:t>
            </a:r>
            <a:r>
              <a:rPr lang="ru-RU" b="1" dirty="0" err="1" smtClean="0"/>
              <a:t>чиншовики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6. </a:t>
            </a:r>
            <a:r>
              <a:rPr lang="ru-RU" b="1" dirty="0" err="1" smtClean="0"/>
              <a:t>Звідки</a:t>
            </a:r>
            <a:r>
              <a:rPr lang="ru-RU" b="1" dirty="0" smtClean="0"/>
              <a:t> вони </a:t>
            </a:r>
            <a:r>
              <a:rPr lang="ru-RU" b="1" dirty="0" err="1" smtClean="0"/>
              <a:t>взялися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7941" y="128176"/>
            <a:ext cx="4445977" cy="64633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Іноді для того, щоб </a:t>
            </a:r>
            <a:r>
              <a:rPr lang="ru-RU" b="1" dirty="0" err="1" smtClean="0"/>
              <a:t>глибше</a:t>
            </a:r>
            <a:r>
              <a:rPr lang="ru-RU" b="1" dirty="0" smtClean="0"/>
              <a:t> зрозуміти художній твір, потрібно </a:t>
            </a:r>
            <a:r>
              <a:rPr lang="ru-RU" b="1" dirty="0" err="1" smtClean="0"/>
              <a:t>заглибитись</a:t>
            </a:r>
            <a:r>
              <a:rPr lang="ru-RU" b="1" dirty="0" smtClean="0"/>
              <a:t> у його </a:t>
            </a:r>
            <a:r>
              <a:rPr lang="ru-RU" b="1" dirty="0" err="1" smtClean="0"/>
              <a:t>історичний</a:t>
            </a:r>
            <a:r>
              <a:rPr lang="ru-RU" b="1" dirty="0" smtClean="0"/>
              <a:t> контекст. Як </a:t>
            </a:r>
            <a:r>
              <a:rPr lang="ru-RU" b="1" dirty="0" err="1" smtClean="0"/>
              <a:t>відомо</a:t>
            </a:r>
            <a:r>
              <a:rPr lang="ru-RU" b="1" dirty="0" smtClean="0"/>
              <a:t>, </a:t>
            </a:r>
            <a:r>
              <a:rPr lang="ru-RU" b="1" dirty="0" err="1" smtClean="0"/>
              <a:t>подаючи</a:t>
            </a:r>
            <a:r>
              <a:rPr lang="ru-RU" b="1" dirty="0" smtClean="0"/>
              <a:t> список </a:t>
            </a:r>
            <a:r>
              <a:rPr lang="ru-RU" b="1" dirty="0" err="1" smtClean="0"/>
              <a:t>дійових</a:t>
            </a:r>
            <a:r>
              <a:rPr lang="ru-RU" b="1" dirty="0" smtClean="0"/>
              <a:t> осіб </a:t>
            </a:r>
            <a:r>
              <a:rPr lang="ru-RU" b="1" dirty="0" err="1" smtClean="0"/>
              <a:t>п’єси</a:t>
            </a:r>
            <a:r>
              <a:rPr lang="ru-RU" b="1" dirty="0" smtClean="0"/>
              <a:t> «Мартин </a:t>
            </a:r>
            <a:r>
              <a:rPr lang="ru-RU" b="1" dirty="0" err="1" smtClean="0"/>
              <a:t>Боруля</a:t>
            </a:r>
            <a:r>
              <a:rPr lang="ru-RU" b="1" dirty="0" smtClean="0"/>
              <a:t>», Іван Карпенко-Карий </a:t>
            </a:r>
            <a:r>
              <a:rPr lang="ru-RU" b="1" dirty="0" err="1" smtClean="0"/>
              <a:t>вказує</a:t>
            </a:r>
            <a:r>
              <a:rPr lang="ru-RU" b="1" dirty="0" smtClean="0"/>
              <a:t> походження і </a:t>
            </a:r>
            <a:r>
              <a:rPr lang="ru-RU" b="1" dirty="0" err="1" smtClean="0"/>
              <a:t>соціальний</a:t>
            </a:r>
            <a:r>
              <a:rPr lang="ru-RU" b="1" dirty="0" smtClean="0"/>
              <a:t> стан головного героя, а саме – «</a:t>
            </a:r>
            <a:r>
              <a:rPr lang="ru-RU" b="1" dirty="0" err="1" smtClean="0"/>
              <a:t>багатий</a:t>
            </a:r>
            <a:r>
              <a:rPr lang="ru-RU" b="1" dirty="0" smtClean="0"/>
              <a:t> шляхтич», «</a:t>
            </a:r>
            <a:r>
              <a:rPr lang="ru-RU" b="1" dirty="0" err="1" smtClean="0"/>
              <a:t>чиншовик</a:t>
            </a:r>
            <a:r>
              <a:rPr lang="ru-RU" b="1" dirty="0" smtClean="0"/>
              <a:t>».</a:t>
            </a:r>
          </a:p>
          <a:p>
            <a:pPr algn="just"/>
            <a:r>
              <a:rPr lang="ru-RU" b="1" dirty="0" smtClean="0"/>
              <a:t>І якщо, статус «шляхтича» для нас є більш-менш </a:t>
            </a:r>
            <a:r>
              <a:rPr lang="ru-RU" b="1" dirty="0" err="1" smtClean="0"/>
              <a:t>зрозумілим</a:t>
            </a:r>
            <a:r>
              <a:rPr lang="ru-RU" b="1" dirty="0" smtClean="0"/>
              <a:t> </a:t>
            </a:r>
            <a:r>
              <a:rPr lang="ru-RU" b="1" dirty="0" err="1" smtClean="0"/>
              <a:t>поняттям</a:t>
            </a:r>
            <a:r>
              <a:rPr lang="ru-RU" b="1" dirty="0" smtClean="0"/>
              <a:t>, адже ми </a:t>
            </a:r>
            <a:r>
              <a:rPr lang="ru-RU" b="1" dirty="0" err="1" smtClean="0"/>
              <a:t>знаємо</a:t>
            </a:r>
            <a:r>
              <a:rPr lang="ru-RU" b="1" dirty="0" smtClean="0"/>
              <a:t>, що шляхтою </a:t>
            </a:r>
            <a:r>
              <a:rPr lang="ru-RU" b="1" dirty="0" err="1" smtClean="0"/>
              <a:t>називали</a:t>
            </a:r>
            <a:r>
              <a:rPr lang="ru-RU" b="1" dirty="0" smtClean="0"/>
              <a:t> </a:t>
            </a:r>
            <a:r>
              <a:rPr lang="ru-RU" b="1" dirty="0" err="1" smtClean="0"/>
              <a:t>привілейований</a:t>
            </a:r>
            <a:r>
              <a:rPr lang="ru-RU" b="1" dirty="0" smtClean="0"/>
              <a:t> стан </a:t>
            </a:r>
            <a:r>
              <a:rPr lang="ru-RU" b="1" dirty="0" err="1" smtClean="0"/>
              <a:t>вільних</a:t>
            </a:r>
            <a:r>
              <a:rPr lang="ru-RU" b="1" dirty="0" smtClean="0"/>
              <a:t> людей </a:t>
            </a:r>
            <a:r>
              <a:rPr lang="ru-RU" b="1" dirty="0" err="1" smtClean="0"/>
              <a:t>Речі</a:t>
            </a:r>
            <a:r>
              <a:rPr lang="ru-RU" b="1" dirty="0" smtClean="0"/>
              <a:t> </a:t>
            </a:r>
            <a:r>
              <a:rPr lang="ru-RU" b="1" dirty="0" err="1" smtClean="0"/>
              <a:t>Посполитої</a:t>
            </a:r>
            <a:r>
              <a:rPr lang="ru-RU" b="1" dirty="0" smtClean="0"/>
              <a:t>, то термін «</a:t>
            </a:r>
            <a:r>
              <a:rPr lang="ru-RU" b="1" dirty="0" err="1" smtClean="0"/>
              <a:t>чиншовик</a:t>
            </a:r>
            <a:r>
              <a:rPr lang="ru-RU" b="1" dirty="0" smtClean="0"/>
              <a:t>» все-таки не дуже </a:t>
            </a:r>
            <a:r>
              <a:rPr lang="ru-RU" b="1" dirty="0" err="1" smtClean="0"/>
              <a:t>зрозумілий</a:t>
            </a:r>
            <a:r>
              <a:rPr lang="ru-RU" b="1" dirty="0" smtClean="0"/>
              <a:t>. А справа в тому, що </a:t>
            </a:r>
            <a:r>
              <a:rPr lang="ru-RU" b="1" dirty="0" err="1" smtClean="0"/>
              <a:t>чиншова</a:t>
            </a:r>
            <a:r>
              <a:rPr lang="ru-RU" b="1" dirty="0" smtClean="0"/>
              <a:t> шляхта – це стан </a:t>
            </a:r>
            <a:r>
              <a:rPr lang="ru-RU" b="1" dirty="0" err="1" smtClean="0"/>
              <a:t>Речі</a:t>
            </a:r>
            <a:r>
              <a:rPr lang="ru-RU" b="1" dirty="0" smtClean="0"/>
              <a:t> </a:t>
            </a:r>
            <a:r>
              <a:rPr lang="ru-RU" b="1" dirty="0" err="1" smtClean="0"/>
              <a:t>Посполитої</a:t>
            </a:r>
            <a:r>
              <a:rPr lang="ru-RU" b="1" dirty="0" smtClean="0"/>
              <a:t>, що не мав власної землі або в певний момент її втратив і </a:t>
            </a:r>
            <a:r>
              <a:rPr lang="ru-RU" b="1" dirty="0" err="1" smtClean="0"/>
              <a:t>орендував</a:t>
            </a:r>
            <a:r>
              <a:rPr lang="ru-RU" b="1" dirty="0" smtClean="0"/>
              <a:t> її у </a:t>
            </a:r>
            <a:r>
              <a:rPr lang="ru-RU" b="1" dirty="0" err="1" smtClean="0"/>
              <a:t>землевласників</a:t>
            </a:r>
            <a:r>
              <a:rPr lang="ru-RU" b="1" dirty="0" smtClean="0"/>
              <a:t>, плативши за це «чинш» – </a:t>
            </a:r>
            <a:r>
              <a:rPr lang="ru-RU" b="1" dirty="0" err="1" smtClean="0"/>
              <a:t>своєрідну</a:t>
            </a:r>
            <a:r>
              <a:rPr lang="ru-RU" b="1" dirty="0" smtClean="0"/>
              <a:t> </a:t>
            </a:r>
            <a:r>
              <a:rPr lang="ru-RU" b="1" dirty="0" err="1" smtClean="0"/>
              <a:t>орендну</a:t>
            </a:r>
            <a:r>
              <a:rPr lang="ru-RU" b="1" dirty="0" smtClean="0"/>
              <a:t> плану, який можна було </a:t>
            </a:r>
            <a:r>
              <a:rPr lang="ru-RU" b="1" dirty="0" err="1" smtClean="0"/>
              <a:t>виплачувати</a:t>
            </a:r>
            <a:r>
              <a:rPr lang="ru-RU" b="1" dirty="0" smtClean="0"/>
              <a:t> як грошима, так і оброком, тобто </a:t>
            </a:r>
            <a:r>
              <a:rPr lang="ru-RU" b="1" dirty="0" err="1" smtClean="0"/>
              <a:t>виконувати</a:t>
            </a:r>
            <a:r>
              <a:rPr lang="ru-RU" b="1" dirty="0" smtClean="0"/>
              <a:t> </a:t>
            </a:r>
            <a:r>
              <a:rPr lang="ru-RU" b="1" dirty="0" err="1" smtClean="0"/>
              <a:t>якісь</a:t>
            </a:r>
            <a:r>
              <a:rPr lang="ru-RU" b="1" dirty="0" smtClean="0"/>
              <a:t> завдання або бути на </a:t>
            </a:r>
            <a:r>
              <a:rPr lang="ru-RU" b="1" dirty="0" err="1" smtClean="0"/>
              <a:t>службі</a:t>
            </a:r>
            <a:r>
              <a:rPr lang="ru-RU" b="1" dirty="0" smtClean="0"/>
              <a:t> у </a:t>
            </a:r>
            <a:r>
              <a:rPr lang="ru-RU" b="1" dirty="0" err="1" smtClean="0"/>
              <a:t>поміщика</a:t>
            </a:r>
            <a:r>
              <a:rPr lang="ru-RU" b="1" dirty="0" smtClean="0"/>
              <a:t>, на </a:t>
            </a:r>
            <a:r>
              <a:rPr lang="ru-RU" b="1" dirty="0" err="1" smtClean="0"/>
              <a:t>чиїй</a:t>
            </a:r>
            <a:r>
              <a:rPr lang="ru-RU" b="1" dirty="0" smtClean="0"/>
              <a:t> землі жила шляхта.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943" y="143380"/>
            <a:ext cx="451117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latin typeface="Arial Black" pitchFamily="34" charset="0"/>
              </a:rPr>
              <a:t>Давайте </a:t>
            </a:r>
            <a:r>
              <a:rPr lang="ru-RU" sz="2800" b="1" dirty="0" err="1" smtClean="0">
                <a:latin typeface="Arial Black" pitchFamily="34" charset="0"/>
              </a:rPr>
              <a:t>пригадаємо</a:t>
            </a:r>
            <a:r>
              <a:rPr lang="ru-RU" sz="2800" b="1" dirty="0" smtClean="0">
                <a:latin typeface="Arial Black" pitchFamily="34" charset="0"/>
              </a:rPr>
              <a:t>!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79512" y="3140968"/>
            <a:ext cx="4297377" cy="792088"/>
          </a:xfrm>
          <a:prstGeom prst="homePlat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Arial Black" pitchFamily="34" charset="0"/>
              </a:rPr>
              <a:t>Історична  довідка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5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5661248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А 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яким Мартин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Боруля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був до цього? З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чиїх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слів ми можемо про це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дізнатися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3248"/>
            <a:ext cx="4536504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itchFamily="34" charset="0"/>
              </a:rPr>
              <a:t>Подумайте!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74377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</a:rPr>
              <a:t>Чи можна сказати, що Мартин та </a:t>
            </a:r>
            <a:r>
              <a:rPr lang="ru-RU" b="1" dirty="0" err="1">
                <a:latin typeface="Arial Black" pitchFamily="34" charset="0"/>
              </a:rPr>
              <a:t>Красовський</a:t>
            </a:r>
            <a:r>
              <a:rPr lang="ru-RU" b="1" dirty="0">
                <a:latin typeface="Arial Black" pitchFamily="34" charset="0"/>
              </a:rPr>
              <a:t> було одного походження?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368" y="2094240"/>
            <a:ext cx="458916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Arial Black" pitchFamily="34" charset="0"/>
              </a:rPr>
              <a:t>Що їх </a:t>
            </a:r>
            <a:r>
              <a:rPr lang="ru-RU" sz="2000" b="1" dirty="0" err="1">
                <a:latin typeface="Arial Black" pitchFamily="34" charset="0"/>
              </a:rPr>
              <a:t>відрізняло</a:t>
            </a:r>
            <a:r>
              <a:rPr lang="ru-RU" sz="2000" b="1" dirty="0">
                <a:latin typeface="Arial Black" pitchFamily="34" charset="0"/>
              </a:rPr>
              <a:t>, </a:t>
            </a:r>
            <a:endParaRPr lang="ru-RU" sz="2000" b="1" dirty="0" smtClean="0"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latin typeface="Arial Black" pitchFamily="34" charset="0"/>
              </a:rPr>
              <a:t>крім </a:t>
            </a:r>
            <a:r>
              <a:rPr lang="ru-RU" sz="2000" b="1" dirty="0">
                <a:latin typeface="Arial Black" pitchFamily="34" charset="0"/>
              </a:rPr>
              <a:t>статусу?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42768" y="4221088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</a:rPr>
              <a:t>Чи можна сказати, що </a:t>
            </a:r>
            <a:r>
              <a:rPr lang="ru-RU" b="1" dirty="0" err="1">
                <a:latin typeface="Arial Black" pitchFamily="34" charset="0"/>
              </a:rPr>
              <a:t>гонитва</a:t>
            </a:r>
            <a:r>
              <a:rPr lang="ru-RU" b="1" dirty="0">
                <a:latin typeface="Arial Black" pitchFamily="34" charset="0"/>
              </a:rPr>
              <a:t> за дворянством стало метою після </a:t>
            </a:r>
            <a:r>
              <a:rPr lang="ru-RU" b="1" dirty="0" err="1">
                <a:latin typeface="Arial Black" pitchFamily="34" charset="0"/>
              </a:rPr>
              <a:t>персональної</a:t>
            </a:r>
            <a:r>
              <a:rPr lang="ru-RU" b="1" dirty="0">
                <a:latin typeface="Arial Black" pitchFamily="34" charset="0"/>
              </a:rPr>
              <a:t> образи Мартина </a:t>
            </a:r>
            <a:r>
              <a:rPr lang="ru-RU" b="1" dirty="0" err="1">
                <a:latin typeface="Arial Black" pitchFamily="34" charset="0"/>
              </a:rPr>
              <a:t>Боруля</a:t>
            </a:r>
            <a:r>
              <a:rPr lang="ru-RU" b="1" dirty="0">
                <a:latin typeface="Arial Black" pitchFamily="34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407562" y="-459432"/>
            <a:ext cx="513171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3039931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</a:rPr>
              <a:t>Чи можна сказати, що </a:t>
            </a:r>
            <a:r>
              <a:rPr lang="ru-RU" b="1" dirty="0" err="1">
                <a:latin typeface="Arial Black" pitchFamily="34" charset="0"/>
              </a:rPr>
              <a:t>персональна</a:t>
            </a:r>
            <a:r>
              <a:rPr lang="ru-RU" b="1" dirty="0">
                <a:latin typeface="Arial Black" pitchFamily="34" charset="0"/>
              </a:rPr>
              <a:t> образа – початок </a:t>
            </a:r>
            <a:r>
              <a:rPr lang="ru-RU" b="1" dirty="0" err="1">
                <a:latin typeface="Arial Black" pitchFamily="34" charset="0"/>
              </a:rPr>
              <a:t>змін</a:t>
            </a:r>
            <a:r>
              <a:rPr lang="ru-RU" b="1" dirty="0">
                <a:latin typeface="Arial Black" pitchFamily="34" charset="0"/>
              </a:rPr>
              <a:t> в образі Мартина </a:t>
            </a:r>
            <a:r>
              <a:rPr lang="ru-RU" b="1" dirty="0" err="1">
                <a:latin typeface="Arial Black" pitchFamily="34" charset="0"/>
              </a:rPr>
              <a:t>Борулі</a:t>
            </a:r>
            <a:r>
              <a:rPr lang="ru-RU" b="1" dirty="0">
                <a:latin typeface="Arial Black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030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52736"/>
            <a:ext cx="8712968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CC00"/>
                </a:solidFill>
                <a:latin typeface="Arial Black" pitchFamily="34" charset="0"/>
              </a:rPr>
              <a:t>Прізвище</a:t>
            </a:r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, ім’я героя </a:t>
            </a:r>
            <a:r>
              <a:rPr lang="ru-RU" b="1" dirty="0" smtClean="0">
                <a:latin typeface="Arial Black" pitchFamily="34" charset="0"/>
              </a:rPr>
              <a:t>( Мартин </a:t>
            </a:r>
            <a:r>
              <a:rPr lang="ru-RU" b="1" dirty="0" err="1" smtClean="0">
                <a:latin typeface="Arial Black" pitchFamily="34" charset="0"/>
              </a:rPr>
              <a:t>Боруля</a:t>
            </a:r>
            <a:r>
              <a:rPr lang="ru-RU" b="1" dirty="0" smtClean="0">
                <a:latin typeface="Arial Black" pitchFamily="34" charset="0"/>
              </a:rPr>
              <a:t>)</a:t>
            </a:r>
          </a:p>
          <a:p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Вік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(</a:t>
            </a:r>
            <a:r>
              <a:rPr lang="ru-RU" b="1" dirty="0" err="1" smtClean="0">
                <a:solidFill>
                  <a:srgbClr val="00CC00"/>
                </a:solidFill>
                <a:latin typeface="Arial Black" pitchFamily="34" charset="0"/>
              </a:rPr>
              <a:t>приблизно</a:t>
            </a:r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) </a:t>
            </a:r>
            <a:r>
              <a:rPr lang="ru-RU" b="1" dirty="0" smtClean="0">
                <a:latin typeface="Arial Black" pitchFamily="34" charset="0"/>
              </a:rPr>
              <a:t>- (50років)</a:t>
            </a:r>
          </a:p>
          <a:p>
            <a:r>
              <a:rPr lang="ru-RU" b="1" dirty="0" err="1" smtClean="0">
                <a:solidFill>
                  <a:srgbClr val="00CC00"/>
                </a:solidFill>
                <a:latin typeface="Arial Black" pitchFamily="34" charset="0"/>
              </a:rPr>
              <a:t>Сімейний</a:t>
            </a:r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 стан </a:t>
            </a:r>
            <a:r>
              <a:rPr lang="ru-RU" b="1" dirty="0" smtClean="0">
                <a:latin typeface="Arial Black" pitchFamily="34" charset="0"/>
              </a:rPr>
              <a:t>(</a:t>
            </a:r>
            <a:r>
              <a:rPr lang="ru-RU" b="1" dirty="0" err="1" smtClean="0">
                <a:latin typeface="Arial Black" pitchFamily="34" charset="0"/>
              </a:rPr>
              <a:t>одружений</a:t>
            </a:r>
            <a:r>
              <a:rPr lang="ru-RU" b="1" dirty="0" smtClean="0">
                <a:latin typeface="Arial Black" pitchFamily="34" charset="0"/>
              </a:rPr>
              <a:t>, має сина та </a:t>
            </a:r>
            <a:r>
              <a:rPr lang="ru-RU" b="1" dirty="0" err="1" smtClean="0">
                <a:latin typeface="Arial Black" pitchFamily="34" charset="0"/>
              </a:rPr>
              <a:t>доньку</a:t>
            </a:r>
            <a:r>
              <a:rPr lang="ru-RU" b="1" dirty="0" smtClean="0">
                <a:latin typeface="Arial Black" pitchFamily="34" charset="0"/>
              </a:rPr>
              <a:t>).</a:t>
            </a:r>
          </a:p>
          <a:p>
            <a:r>
              <a:rPr lang="ru-RU" b="1" dirty="0" err="1" smtClean="0">
                <a:solidFill>
                  <a:srgbClr val="00CC00"/>
                </a:solidFill>
                <a:latin typeface="Arial Black" pitchFamily="34" charset="0"/>
              </a:rPr>
              <a:t>Соціальний</a:t>
            </a:r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 статус </a:t>
            </a:r>
            <a:r>
              <a:rPr lang="ru-RU" b="1" dirty="0" smtClean="0">
                <a:latin typeface="Arial Black" pitchFamily="34" charset="0"/>
              </a:rPr>
              <a:t>– (шляхтич)</a:t>
            </a:r>
          </a:p>
          <a:p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Рід занять </a:t>
            </a:r>
            <a:r>
              <a:rPr lang="ru-RU" b="1" dirty="0" smtClean="0">
                <a:latin typeface="Arial Black" pitchFamily="34" charset="0"/>
              </a:rPr>
              <a:t>– (землероб, </a:t>
            </a:r>
            <a:r>
              <a:rPr lang="ru-RU" b="1" dirty="0" err="1" smtClean="0">
                <a:latin typeface="Arial Black" pitchFamily="34" charset="0"/>
              </a:rPr>
              <a:t>орендує</a:t>
            </a:r>
            <a:r>
              <a:rPr lang="ru-RU" b="1" dirty="0" smtClean="0">
                <a:latin typeface="Arial Black" pitchFamily="34" charset="0"/>
              </a:rPr>
              <a:t> землю)</a:t>
            </a:r>
          </a:p>
          <a:p>
            <a:r>
              <a:rPr lang="ru-RU" b="1" dirty="0" err="1" smtClean="0">
                <a:solidFill>
                  <a:srgbClr val="00CC00"/>
                </a:solidFill>
                <a:latin typeface="Arial Black" pitchFamily="34" charset="0"/>
              </a:rPr>
              <a:t>Заповітна</a:t>
            </a:r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rgbClr val="00CC00"/>
                </a:solidFill>
                <a:latin typeface="Arial Black" pitchFamily="34" charset="0"/>
              </a:rPr>
              <a:t>мрія</a:t>
            </a:r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– (стати дворянином)</a:t>
            </a:r>
          </a:p>
          <a:p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Що </a:t>
            </a:r>
            <a:r>
              <a:rPr lang="ru-RU" b="1" dirty="0" err="1" smtClean="0">
                <a:solidFill>
                  <a:srgbClr val="00CC00"/>
                </a:solidFill>
                <a:latin typeface="Arial Black" pitchFamily="34" charset="0"/>
              </a:rPr>
              <a:t>робить</a:t>
            </a:r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 герой для </a:t>
            </a:r>
            <a:r>
              <a:rPr lang="ru-RU" b="1" dirty="0" err="1" smtClean="0">
                <a:solidFill>
                  <a:srgbClr val="00CC00"/>
                </a:solidFill>
                <a:latin typeface="Arial Black" pitchFamily="34" charset="0"/>
              </a:rPr>
              <a:t>здійснення</a:t>
            </a:r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 мрії </a:t>
            </a:r>
            <a:r>
              <a:rPr lang="ru-RU" b="1" dirty="0" smtClean="0">
                <a:latin typeface="Arial Black" pitchFamily="34" charset="0"/>
              </a:rPr>
              <a:t>?(Через суд хоче довести, що він дворянин; </a:t>
            </a:r>
            <a:r>
              <a:rPr lang="ru-RU" b="1" dirty="0" err="1" smtClean="0">
                <a:latin typeface="Arial Black" pitchFamily="34" charset="0"/>
              </a:rPr>
              <a:t>доньку</a:t>
            </a:r>
            <a:r>
              <a:rPr lang="ru-RU" b="1" dirty="0" smtClean="0">
                <a:latin typeface="Arial Black" pitchFamily="34" charset="0"/>
              </a:rPr>
              <a:t> хоче видати </a:t>
            </a:r>
            <a:r>
              <a:rPr lang="ru-RU" b="1" dirty="0" err="1" smtClean="0">
                <a:latin typeface="Arial Black" pitchFamily="34" charset="0"/>
              </a:rPr>
              <a:t>заміж</a:t>
            </a:r>
            <a:r>
              <a:rPr lang="ru-RU" b="1" dirty="0" smtClean="0">
                <a:latin typeface="Arial Black" pitchFamily="34" charset="0"/>
              </a:rPr>
              <a:t> за чиновника, </a:t>
            </a:r>
            <a:r>
              <a:rPr lang="ru-RU" b="1" dirty="0" err="1" smtClean="0">
                <a:latin typeface="Arial Black" pitchFamily="34" charset="0"/>
              </a:rPr>
              <a:t>наслідує</a:t>
            </a:r>
            <a:r>
              <a:rPr lang="ru-RU" b="1" dirty="0" smtClean="0">
                <a:latin typeface="Arial Black" pitchFamily="34" charset="0"/>
              </a:rPr>
              <a:t> стиль життя </a:t>
            </a:r>
            <a:r>
              <a:rPr lang="ru-RU" b="1" dirty="0" err="1" smtClean="0">
                <a:latin typeface="Arial Black" pitchFamily="34" charset="0"/>
              </a:rPr>
              <a:t>чиновників</a:t>
            </a:r>
            <a:r>
              <a:rPr lang="ru-RU" b="1" dirty="0" smtClean="0">
                <a:latin typeface="Arial Black" pitchFamily="34" charset="0"/>
              </a:rPr>
              <a:t>).</a:t>
            </a:r>
          </a:p>
          <a:p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Чим </a:t>
            </a:r>
            <a:r>
              <a:rPr lang="ru-RU" b="1" dirty="0" err="1" smtClean="0">
                <a:solidFill>
                  <a:srgbClr val="00CC00"/>
                </a:solidFill>
                <a:latin typeface="Arial Black" pitchFamily="34" charset="0"/>
              </a:rPr>
              <a:t>жертвує</a:t>
            </a:r>
            <a:r>
              <a:rPr lang="ru-RU" b="1" dirty="0" smtClean="0">
                <a:solidFill>
                  <a:srgbClr val="00CC00"/>
                </a:solidFill>
                <a:latin typeface="Arial Black" pitchFamily="34" charset="0"/>
              </a:rPr>
              <a:t> герой заради мрії? </a:t>
            </a:r>
            <a:r>
              <a:rPr lang="ru-RU" b="1" u="sng" dirty="0" smtClean="0">
                <a:latin typeface="Arial Black" pitchFamily="34" charset="0"/>
              </a:rPr>
              <a:t>(Відмовляється від власного «Я», </a:t>
            </a:r>
            <a:r>
              <a:rPr lang="ru-RU" b="1" u="sng" dirty="0" err="1" smtClean="0">
                <a:latin typeface="Arial Black" pitchFamily="34" charset="0"/>
              </a:rPr>
              <a:t>втрачає</a:t>
            </a:r>
            <a:r>
              <a:rPr lang="ru-RU" b="1" u="sng" dirty="0" smtClean="0">
                <a:latin typeface="Arial Black" pitchFamily="34" charset="0"/>
              </a:rPr>
              <a:t> </a:t>
            </a:r>
            <a:r>
              <a:rPr lang="ru-RU" b="1" u="sng" dirty="0" err="1" smtClean="0">
                <a:latin typeface="Arial Black" pitchFamily="34" charset="0"/>
              </a:rPr>
              <a:t>щиру</a:t>
            </a:r>
            <a:r>
              <a:rPr lang="ru-RU" b="1" u="sng" dirty="0" smtClean="0">
                <a:latin typeface="Arial Black" pitchFamily="34" charset="0"/>
              </a:rPr>
              <a:t> </a:t>
            </a:r>
            <a:r>
              <a:rPr lang="ru-RU" b="1" u="sng" dirty="0" err="1" smtClean="0">
                <a:latin typeface="Arial Black" pitchFamily="34" charset="0"/>
              </a:rPr>
              <a:t>повагу</a:t>
            </a:r>
            <a:r>
              <a:rPr lang="ru-RU" b="1" u="sng" dirty="0" smtClean="0">
                <a:latin typeface="Arial Black" pitchFamily="34" charset="0"/>
              </a:rPr>
              <a:t> </a:t>
            </a:r>
            <a:r>
              <a:rPr lang="ru-RU" b="1" u="sng" dirty="0" err="1" smtClean="0">
                <a:latin typeface="Arial Black" pitchFamily="34" charset="0"/>
              </a:rPr>
              <a:t>близьких</a:t>
            </a:r>
            <a:r>
              <a:rPr lang="ru-RU" b="1" u="sng" dirty="0" smtClean="0">
                <a:latin typeface="Arial Black" pitchFamily="34" charset="0"/>
              </a:rPr>
              <a:t> і </a:t>
            </a:r>
            <a:r>
              <a:rPr lang="ru-RU" b="1" u="sng" dirty="0" err="1" smtClean="0">
                <a:latin typeface="Arial Black" pitchFamily="34" charset="0"/>
              </a:rPr>
              <a:t>знайомих</a:t>
            </a:r>
            <a:r>
              <a:rPr lang="ru-RU" b="1" u="sng" dirty="0" smtClean="0">
                <a:latin typeface="Arial Black" pitchFamily="34" charset="0"/>
              </a:rPr>
              <a:t>, </a:t>
            </a:r>
            <a:r>
              <a:rPr lang="ru-RU" b="1" u="sng" dirty="0" err="1" smtClean="0">
                <a:latin typeface="Arial Black" pitchFamily="34" charset="0"/>
              </a:rPr>
              <a:t>нехтує</a:t>
            </a:r>
            <a:r>
              <a:rPr lang="ru-RU" b="1" u="sng" dirty="0" smtClean="0">
                <a:latin typeface="Arial Black" pitchFamily="34" charset="0"/>
              </a:rPr>
              <a:t> </a:t>
            </a:r>
            <a:r>
              <a:rPr lang="ru-RU" b="1" u="sng" dirty="0" err="1" smtClean="0">
                <a:latin typeface="Arial Black" pitchFamily="34" charset="0"/>
              </a:rPr>
              <a:t>людськими</a:t>
            </a:r>
            <a:r>
              <a:rPr lang="ru-RU" b="1" u="sng" dirty="0" smtClean="0">
                <a:latin typeface="Arial Black" pitchFamily="34" charset="0"/>
              </a:rPr>
              <a:t> </a:t>
            </a:r>
            <a:r>
              <a:rPr lang="ru-RU" b="1" u="sng" dirty="0" err="1" smtClean="0">
                <a:latin typeface="Arial Black" pitchFamily="34" charset="0"/>
              </a:rPr>
              <a:t>чеснотами</a:t>
            </a:r>
            <a:r>
              <a:rPr lang="ru-RU" b="1" u="sng" dirty="0" smtClean="0">
                <a:latin typeface="Arial Black" pitchFamily="34" charset="0"/>
              </a:rPr>
              <a:t> тощо)</a:t>
            </a:r>
            <a:endParaRPr lang="ru-RU" b="1" u="sng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85468"/>
            <a:ext cx="57743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Анкета Мартина </a:t>
            </a:r>
            <a:r>
              <a:rPr lang="ru-RU" sz="3200" b="1" dirty="0" err="1" smtClean="0">
                <a:solidFill>
                  <a:srgbClr val="C00000"/>
                </a:solidFill>
                <a:latin typeface="Arial Black" pitchFamily="34" charset="0"/>
              </a:rPr>
              <a:t>Борулі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53136"/>
            <a:ext cx="4498826" cy="20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56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4572000" cy="3693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Arial Black" pitchFamily="34" charset="0"/>
              </a:rPr>
              <a:t>У недалекому </a:t>
            </a:r>
            <a:r>
              <a:rPr lang="ru-RU" b="1" dirty="0" err="1" smtClean="0">
                <a:latin typeface="Arial Black" pitchFamily="34" charset="0"/>
              </a:rPr>
              <a:t>минулому</a:t>
            </a:r>
            <a:r>
              <a:rPr lang="ru-RU" b="1" dirty="0" smtClean="0">
                <a:latin typeface="Arial Black" pitchFamily="34" charset="0"/>
              </a:rPr>
              <a:t> Мартин </a:t>
            </a:r>
            <a:r>
              <a:rPr lang="ru-RU" b="1" dirty="0" err="1" smtClean="0">
                <a:latin typeface="Arial Black" pitchFamily="34" charset="0"/>
              </a:rPr>
              <a:t>Боруля</a:t>
            </a:r>
            <a:r>
              <a:rPr lang="ru-RU" b="1" dirty="0" smtClean="0">
                <a:latin typeface="Arial Black" pitchFamily="34" charset="0"/>
              </a:rPr>
              <a:t> жив </a:t>
            </a:r>
            <a:r>
              <a:rPr lang="ru-RU" b="1" dirty="0" err="1" smtClean="0">
                <a:latin typeface="Arial Black" pitchFamily="34" charset="0"/>
              </a:rPr>
              <a:t>здоровим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трудовим</a:t>
            </a:r>
            <a:r>
              <a:rPr lang="ru-RU" b="1" dirty="0" smtClean="0">
                <a:latin typeface="Arial Black" pitchFamily="34" charset="0"/>
              </a:rPr>
              <a:t> життям, але </a:t>
            </a:r>
            <a:r>
              <a:rPr lang="ru-RU" b="1" dirty="0" err="1" smtClean="0">
                <a:latin typeface="Arial Black" pitchFamily="34" charset="0"/>
              </a:rPr>
              <a:t>внаслідок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конфлікту</a:t>
            </a:r>
            <a:r>
              <a:rPr lang="ru-RU" b="1" dirty="0" smtClean="0">
                <a:latin typeface="Arial Black" pitchFamily="34" charset="0"/>
              </a:rPr>
              <a:t> з дворянином </a:t>
            </a:r>
            <a:r>
              <a:rPr lang="ru-RU" b="1" dirty="0" err="1" smtClean="0">
                <a:latin typeface="Arial Black" pitchFamily="34" charset="0"/>
              </a:rPr>
              <a:t>Красовським</a:t>
            </a:r>
            <a:r>
              <a:rPr lang="ru-RU" b="1" dirty="0" smtClean="0">
                <a:latin typeface="Arial Black" pitchFamily="34" charset="0"/>
              </a:rPr>
              <a:t>, який назвав його «</a:t>
            </a:r>
            <a:r>
              <a:rPr lang="ru-RU" b="1" dirty="0" err="1" smtClean="0">
                <a:latin typeface="Arial Black" pitchFamily="34" charset="0"/>
              </a:rPr>
              <a:t>бидлом</a:t>
            </a:r>
            <a:r>
              <a:rPr lang="ru-RU" b="1" dirty="0" smtClean="0">
                <a:latin typeface="Arial Black" pitchFamily="34" charset="0"/>
              </a:rPr>
              <a:t>», </a:t>
            </a:r>
            <a:r>
              <a:rPr lang="ru-RU" b="1" dirty="0" err="1" smtClean="0">
                <a:latin typeface="Arial Black" pitchFamily="34" charset="0"/>
              </a:rPr>
              <a:t>пройнявся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фантастичним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бажанням</a:t>
            </a:r>
            <a:r>
              <a:rPr lang="ru-RU" b="1" dirty="0" smtClean="0">
                <a:latin typeface="Arial Black" pitchFamily="34" charset="0"/>
              </a:rPr>
              <a:t> довести, що він також «</a:t>
            </a:r>
            <a:r>
              <a:rPr lang="ru-RU" b="1" dirty="0" err="1" smtClean="0">
                <a:latin typeface="Arial Black" pitchFamily="34" charset="0"/>
              </a:rPr>
              <a:t>уродзоний</a:t>
            </a:r>
            <a:r>
              <a:rPr lang="ru-RU" b="1" dirty="0" smtClean="0">
                <a:latin typeface="Arial Black" pitchFamily="34" charset="0"/>
              </a:rPr>
              <a:t> шляхтич». І поки </a:t>
            </a:r>
            <a:r>
              <a:rPr lang="ru-RU" b="1" dirty="0" err="1" smtClean="0">
                <a:latin typeface="Arial Black" pitchFamily="34" charset="0"/>
              </a:rPr>
              <a:t>повірений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Трандалаєв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добивався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офіційного</a:t>
            </a:r>
            <a:r>
              <a:rPr lang="ru-RU" b="1" dirty="0" smtClean="0">
                <a:latin typeface="Arial Black" pitchFamily="34" charset="0"/>
              </a:rPr>
              <a:t> підтвердження «</a:t>
            </a:r>
            <a:r>
              <a:rPr lang="ru-RU" b="1" dirty="0" err="1" smtClean="0">
                <a:latin typeface="Arial Black" pitchFamily="34" charset="0"/>
              </a:rPr>
              <a:t>дворянських</a:t>
            </a:r>
            <a:r>
              <a:rPr lang="ru-RU" b="1" dirty="0" smtClean="0">
                <a:latin typeface="Arial Black" pitchFamily="34" charset="0"/>
              </a:rPr>
              <a:t> прав» Мартина </a:t>
            </a:r>
            <a:r>
              <a:rPr lang="ru-RU" b="1" dirty="0" err="1" smtClean="0">
                <a:latin typeface="Arial Black" pitchFamily="34" charset="0"/>
              </a:rPr>
              <a:t>Борулі</a:t>
            </a:r>
            <a:r>
              <a:rPr lang="ru-RU" b="1" dirty="0" smtClean="0">
                <a:latin typeface="Arial Black" pitchFamily="34" charset="0"/>
              </a:rPr>
              <a:t>, той </a:t>
            </a:r>
            <a:r>
              <a:rPr lang="ru-RU" b="1" dirty="0" err="1" smtClean="0">
                <a:latin typeface="Arial Black" pitchFamily="34" charset="0"/>
              </a:rPr>
              <a:t>поспішив</a:t>
            </a:r>
            <a:r>
              <a:rPr lang="ru-RU" b="1" dirty="0" smtClean="0">
                <a:latin typeface="Arial Black" pitchFamily="34" charset="0"/>
              </a:rPr>
              <a:t> завести у </a:t>
            </a:r>
            <a:r>
              <a:rPr lang="ru-RU" b="1" dirty="0" err="1" smtClean="0">
                <a:latin typeface="Arial Black" pitchFamily="34" charset="0"/>
              </a:rPr>
              <a:t>своїй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сім’ї</a:t>
            </a:r>
            <a:r>
              <a:rPr lang="ru-RU" b="1" dirty="0" smtClean="0">
                <a:latin typeface="Arial Black" pitchFamily="34" charset="0"/>
              </a:rPr>
              <a:t> «</a:t>
            </a:r>
            <a:r>
              <a:rPr lang="ru-RU" b="1" dirty="0" err="1" smtClean="0">
                <a:latin typeface="Arial Black" pitchFamily="34" charset="0"/>
              </a:rPr>
              <a:t>дворянські</a:t>
            </a:r>
            <a:r>
              <a:rPr lang="ru-RU" b="1" dirty="0" smtClean="0">
                <a:latin typeface="Arial Black" pitchFamily="34" charset="0"/>
              </a:rPr>
              <a:t> порядки».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3933056"/>
            <a:ext cx="4536504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 Black" pitchFamily="34" charset="0"/>
              </a:rPr>
              <a:t>Мартин </a:t>
            </a:r>
            <a:r>
              <a:rPr lang="ru-RU" b="1" dirty="0" err="1" smtClean="0">
                <a:latin typeface="Arial Black" pitchFamily="34" charset="0"/>
              </a:rPr>
              <a:t>забороняє</a:t>
            </a:r>
            <a:r>
              <a:rPr lang="ru-RU" b="1" dirty="0" smtClean="0">
                <a:latin typeface="Arial Black" pitchFamily="34" charset="0"/>
              </a:rPr>
              <a:t> своїм </a:t>
            </a:r>
            <a:r>
              <a:rPr lang="ru-RU" b="1" dirty="0" err="1" smtClean="0">
                <a:latin typeface="Arial Black" pitchFamily="34" charset="0"/>
              </a:rPr>
              <a:t>дітям</a:t>
            </a:r>
            <a:r>
              <a:rPr lang="ru-RU" b="1" dirty="0" smtClean="0">
                <a:latin typeface="Arial Black" pitchFamily="34" charset="0"/>
              </a:rPr>
              <a:t> «</a:t>
            </a:r>
            <a:r>
              <a:rPr lang="ru-RU" b="1" dirty="0" err="1" smtClean="0">
                <a:latin typeface="Arial Black" pitchFamily="34" charset="0"/>
              </a:rPr>
              <a:t>мужицьку</a:t>
            </a:r>
            <a:r>
              <a:rPr lang="ru-RU" b="1" dirty="0" smtClean="0">
                <a:latin typeface="Arial Black" pitchFamily="34" charset="0"/>
              </a:rPr>
              <a:t> роботу», сам </a:t>
            </a:r>
            <a:r>
              <a:rPr lang="ru-RU" b="1" dirty="0" err="1" smtClean="0">
                <a:latin typeface="Arial Black" pitchFamily="34" charset="0"/>
              </a:rPr>
              <a:t>намагається</a:t>
            </a:r>
            <a:r>
              <a:rPr lang="ru-RU" b="1" dirty="0" smtClean="0">
                <a:latin typeface="Arial Black" pitchFamily="34" charset="0"/>
              </a:rPr>
              <a:t> подовгу </a:t>
            </a:r>
            <a:r>
              <a:rPr lang="ru-RU" b="1" dirty="0" err="1" smtClean="0">
                <a:latin typeface="Arial Black" pitchFamily="34" charset="0"/>
              </a:rPr>
              <a:t>вилежуватись</a:t>
            </a:r>
            <a:r>
              <a:rPr lang="ru-RU" b="1" dirty="0" smtClean="0">
                <a:latin typeface="Arial Black" pitchFamily="34" charset="0"/>
              </a:rPr>
              <a:t> у </a:t>
            </a:r>
            <a:r>
              <a:rPr lang="ru-RU" b="1" dirty="0" err="1" smtClean="0">
                <a:latin typeface="Arial Black" pitchFamily="34" charset="0"/>
              </a:rPr>
              <a:t>ліжку</a:t>
            </a:r>
            <a:r>
              <a:rPr lang="ru-RU" b="1" dirty="0" smtClean="0">
                <a:latin typeface="Arial Black" pitchFamily="34" charset="0"/>
              </a:rPr>
              <a:t>; хоч з </a:t>
            </a:r>
            <a:r>
              <a:rPr lang="ru-RU" b="1" dirty="0" err="1" smtClean="0">
                <a:latin typeface="Arial Black" pitchFamily="34" charset="0"/>
              </a:rPr>
              <a:t>незвички</a:t>
            </a:r>
            <a:r>
              <a:rPr lang="ru-RU" b="1" dirty="0" smtClean="0">
                <a:latin typeface="Arial Black" pitchFamily="34" charset="0"/>
              </a:rPr>
              <a:t> у нього й боки </a:t>
            </a:r>
            <a:r>
              <a:rPr lang="ru-RU" b="1" dirty="0" err="1" smtClean="0">
                <a:latin typeface="Arial Black" pitchFamily="34" charset="0"/>
              </a:rPr>
              <a:t>болять</a:t>
            </a:r>
            <a:r>
              <a:rPr lang="ru-RU" b="1" dirty="0" smtClean="0">
                <a:latin typeface="Arial Black" pitchFamily="34" charset="0"/>
              </a:rPr>
              <a:t>; хоче перевести </a:t>
            </a:r>
            <a:r>
              <a:rPr lang="ru-RU" b="1" dirty="0" err="1" smtClean="0">
                <a:latin typeface="Arial Black" pitchFamily="34" charset="0"/>
              </a:rPr>
              <a:t>сім’ю</a:t>
            </a:r>
            <a:r>
              <a:rPr lang="ru-RU" b="1" dirty="0" smtClean="0">
                <a:latin typeface="Arial Black" pitchFamily="34" charset="0"/>
              </a:rPr>
              <a:t> на «</a:t>
            </a:r>
            <a:r>
              <a:rPr lang="ru-RU" b="1" dirty="0" err="1" smtClean="0">
                <a:latin typeface="Arial Black" pitchFamily="34" charset="0"/>
              </a:rPr>
              <a:t>панську</a:t>
            </a:r>
            <a:r>
              <a:rPr lang="ru-RU" b="1" dirty="0" smtClean="0">
                <a:latin typeface="Arial Black" pitchFamily="34" charset="0"/>
              </a:rPr>
              <a:t>» </a:t>
            </a:r>
            <a:r>
              <a:rPr lang="ru-RU" b="1" dirty="0" err="1" smtClean="0">
                <a:latin typeface="Arial Black" pitchFamily="34" charset="0"/>
              </a:rPr>
              <a:t>страву</a:t>
            </a:r>
            <a:r>
              <a:rPr lang="ru-RU" b="1" dirty="0" smtClean="0">
                <a:latin typeface="Arial Black" pitchFamily="34" charset="0"/>
              </a:rPr>
              <a:t> — «кофе» — і </a:t>
            </a:r>
            <a:r>
              <a:rPr lang="ru-RU" b="1" dirty="0" err="1" smtClean="0">
                <a:latin typeface="Arial Black" pitchFamily="34" charset="0"/>
              </a:rPr>
              <a:t>велить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err="1" smtClean="0">
                <a:latin typeface="Arial Black" pitchFamily="34" charset="0"/>
              </a:rPr>
              <a:t>розпитати</a:t>
            </a:r>
            <a:r>
              <a:rPr lang="ru-RU" b="1" dirty="0" smtClean="0">
                <a:latin typeface="Arial Black" pitchFamily="34" charset="0"/>
              </a:rPr>
              <a:t>, «коли його </a:t>
            </a:r>
            <a:r>
              <a:rPr lang="ru-RU" b="1" dirty="0" err="1" smtClean="0">
                <a:latin typeface="Arial Black" pitchFamily="34" charset="0"/>
              </a:rPr>
              <a:t>подають</a:t>
            </a:r>
            <a:r>
              <a:rPr lang="ru-RU" b="1" dirty="0" smtClean="0">
                <a:latin typeface="Arial Black" pitchFamily="34" charset="0"/>
              </a:rPr>
              <a:t>: чи до борщу, чи на ніч».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60647"/>
            <a:ext cx="3960440" cy="14311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</a:rPr>
              <a:t>Хто такий Мартин Боруля?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87012"/>
            <a:ext cx="2762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57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6373"/>
            <a:ext cx="4932363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4512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94" y="4221088"/>
            <a:ext cx="3438525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7680" y="5141472"/>
            <a:ext cx="4572000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«Ох,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діти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–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діти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! Як би ви знали, як то хочеться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бачить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вас хорошими людьми, щоб ви не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черствий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хліб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їли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…», «…краще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білий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хліб,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ніж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чорний….»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776"/>
            <a:ext cx="4250649" cy="383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69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4572000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Щоб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вивести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своїх дітей на «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дворянську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лінію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», Мартин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Боруля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не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шкодуючи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грошей,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утримує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сина Степана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писарчуком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у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земському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суді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а дочку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Марисю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збирається видати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заміж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за «благородного жениха» —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регістратора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в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ратуші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Націєвського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068960"/>
            <a:ext cx="45720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Одну за одною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розгортає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драматург сцени й ситуації, майстерно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підводячи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«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уродзоного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шляхтича» до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катастрофи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.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Націєвський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«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благородний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жених»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Марисі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ганебно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тікає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, Степан залишається «поза шпатом», а тим часом сенат не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підтверджує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дворянські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права, бо в старих документах 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писалося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 «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Беруля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», а в нових — «</a:t>
            </a:r>
            <a:r>
              <a:rPr lang="ru-RU" b="1" dirty="0" err="1">
                <a:solidFill>
                  <a:prstClr val="black"/>
                </a:solidFill>
                <a:latin typeface="Arial Black" pitchFamily="34" charset="0"/>
              </a:rPr>
              <a:t>Боруля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».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548680"/>
            <a:ext cx="404812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60" y="3068960"/>
            <a:ext cx="265328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359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1680</Words>
  <Application>Microsoft Office PowerPoint</Application>
  <PresentationFormat>Экран (4:3)</PresentationFormat>
  <Paragraphs>110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ПЕРСОНАЖІ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33</cp:revision>
  <dcterms:created xsi:type="dcterms:W3CDTF">2022-10-21T11:01:13Z</dcterms:created>
  <dcterms:modified xsi:type="dcterms:W3CDTF">2022-10-21T15:41:02Z</dcterms:modified>
</cp:coreProperties>
</file>