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376" r:id="rId4"/>
    <p:sldId id="1377" r:id="rId5"/>
    <p:sldId id="1378" r:id="rId6"/>
    <p:sldId id="1379" r:id="rId7"/>
    <p:sldId id="1380" r:id="rId8"/>
    <p:sldId id="1381" r:id="rId9"/>
    <p:sldId id="1382" r:id="rId10"/>
    <p:sldId id="1383" r:id="rId11"/>
    <p:sldId id="1384" r:id="rId12"/>
    <p:sldId id="1385" r:id="rId13"/>
    <p:sldId id="1389" r:id="rId14"/>
    <p:sldId id="1390" r:id="rId15"/>
    <p:sldId id="1391" r:id="rId16"/>
    <p:sldId id="1392" r:id="rId17"/>
    <p:sldId id="1386" r:id="rId18"/>
    <p:sldId id="1393" r:id="rId19"/>
    <p:sldId id="1394" r:id="rId20"/>
    <p:sldId id="1387" r:id="rId21"/>
    <p:sldId id="1395" r:id="rId22"/>
    <p:sldId id="1396" r:id="rId23"/>
    <p:sldId id="1400" r:id="rId24"/>
    <p:sldId id="1397" r:id="rId25"/>
    <p:sldId id="1398" r:id="rId26"/>
    <p:sldId id="1399" r:id="rId27"/>
    <p:sldId id="1354" r:id="rId28"/>
    <p:sldId id="643" r:id="rId29"/>
    <p:sldId id="644" r:id="rId30"/>
    <p:sldId id="304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4">
            <a:extLst>
              <a:ext uri="{FF2B5EF4-FFF2-40B4-BE49-F238E27FC236}">
                <a16:creationId xmlns:a16="http://schemas.microsoft.com/office/drawing/2014/main" id="{B6EEA72C-80E9-4671-B21E-6D3A0D9AA0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F02B8E5B-6D0C-4565-8AE1-C2E3E4D5451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CA833C17-F8D9-43F6-A944-F5C317C09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9" name="Підзаголовок 2">
            <a:extLst>
              <a:ext uri="{FF2B5EF4-FFF2-40B4-BE49-F238E27FC236}">
                <a16:creationId xmlns:a16="http://schemas.microsoft.com/office/drawing/2014/main" id="{3020C023-8277-4009-9DDA-37EF520635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5AA88D98-8C05-46F9-8241-E7760EBCCA63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1" name="Графіка 3">
              <a:extLst>
                <a:ext uri="{FF2B5EF4-FFF2-40B4-BE49-F238E27FC236}">
                  <a16:creationId xmlns:a16="http://schemas.microsoft.com/office/drawing/2014/main" id="{EAD447FF-28E1-4162-9284-519DA5911FA2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3" name="Полілінія: фігура 32">
                <a:extLst>
                  <a:ext uri="{FF2B5EF4-FFF2-40B4-BE49-F238E27FC236}">
                    <a16:creationId xmlns:a16="http://schemas.microsoft.com/office/drawing/2014/main" id="{F65DB7A9-04EE-4703-BFCD-27951CA598BA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4" name="Графіка 3">
                <a:extLst>
                  <a:ext uri="{FF2B5EF4-FFF2-40B4-BE49-F238E27FC236}">
                    <a16:creationId xmlns:a16="http://schemas.microsoft.com/office/drawing/2014/main" id="{6D91B449-AC95-4E95-80A7-4C51BBC48DE9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6" name="Полілінія: фігура 35">
                  <a:extLst>
                    <a:ext uri="{FF2B5EF4-FFF2-40B4-BE49-F238E27FC236}">
                      <a16:creationId xmlns:a16="http://schemas.microsoft.com/office/drawing/2014/main" id="{D77EDDDE-2909-4EDC-ACF0-C97C03356F2B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3225E2D0-DDB5-412D-B4E0-DD9E96A1A17C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B435A08F-0F4B-4476-9DD6-B87AC1C8B69A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57ACED16-4F11-4170-BC48-E29BC5753E2F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CFABA295-0FFB-4314-879E-F63638F703DE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5" name="Полілінія: фігура 34">
                <a:extLst>
                  <a:ext uri="{FF2B5EF4-FFF2-40B4-BE49-F238E27FC236}">
                    <a16:creationId xmlns:a16="http://schemas.microsoft.com/office/drawing/2014/main" id="{1A415602-95B3-47EE-96FD-86E299DA8252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FC91FEE9-6CA4-42F0-8004-AB973A559C16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63F7FC70-6A4B-423F-A2F6-38F363458B2E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</a:t>
            </a:r>
          </a:p>
        </p:txBody>
      </p:sp>
      <p:sp>
        <p:nvSpPr>
          <p:cNvPr id="42" name="Прямокутник 41">
            <a:hlinkClick r:id="rId2"/>
            <a:extLst>
              <a:ext uri="{FF2B5EF4-FFF2-40B4-BE49-F238E27FC236}">
                <a16:creationId xmlns:a16="http://schemas.microsoft.com/office/drawing/2014/main" id="{0EF4E648-24F4-438E-ADC0-E2951DD23C9F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1C515E4C-8930-449A-B1FA-AC1C5E8F78DB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BA6CA38F-32B4-467E-8F84-3F8B1B9AECDE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00D42706-F064-4B85-A245-B95B0EBC2F53}"/>
              </a:ext>
            </a:extLst>
          </p:cNvPr>
          <p:cNvSpPr/>
          <p:nvPr userDrawn="1"/>
        </p:nvSpPr>
        <p:spPr>
          <a:xfrm>
            <a:off x="914400" y="2060124"/>
            <a:ext cx="4104955" cy="579167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Рівень стандарту 10(11)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>
            <a:extLst>
              <a:ext uri="{FF2B5EF4-FFF2-40B4-BE49-F238E27FC236}">
                <a16:creationId xmlns:a16="http://schemas.microsoft.com/office/drawing/2014/main" id="{677CD000-9ABA-4CFD-A807-3B65D4FAD80E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A9BFB66-8145-461C-B0F8-99A4B0095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AB85F423-52B3-412A-9EAB-DB166A400B41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5" name="Графіка 3">
              <a:extLst>
                <a:ext uri="{FF2B5EF4-FFF2-40B4-BE49-F238E27FC236}">
                  <a16:creationId xmlns:a16="http://schemas.microsoft.com/office/drawing/2014/main" id="{65390D89-4309-4C3C-88B8-38DFCA9218A6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7" name="Полілінія: фігура 26">
                <a:extLst>
                  <a:ext uri="{FF2B5EF4-FFF2-40B4-BE49-F238E27FC236}">
                    <a16:creationId xmlns:a16="http://schemas.microsoft.com/office/drawing/2014/main" id="{49913330-1269-42F0-91EA-F01520B1BB52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8" name="Графіка 3">
                <a:extLst>
                  <a:ext uri="{FF2B5EF4-FFF2-40B4-BE49-F238E27FC236}">
                    <a16:creationId xmlns:a16="http://schemas.microsoft.com/office/drawing/2014/main" id="{849057E0-873D-4E70-8695-AB7724F1E872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0" name="Полілінія: фігура 29">
                  <a:extLst>
                    <a:ext uri="{FF2B5EF4-FFF2-40B4-BE49-F238E27FC236}">
                      <a16:creationId xmlns:a16="http://schemas.microsoft.com/office/drawing/2014/main" id="{AFD9DB95-2037-4E56-98EB-63FCB25A1530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21FAFA31-BB0B-4590-B0D8-9EBD54966D0E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FE350829-D365-4CAA-9259-9859899A962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8D1E27B7-6D40-46CD-8AB3-4066C8C517CB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CE4C832A-42A7-47EC-86AA-9E9552D62504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29" name="Полілінія: фігура 28">
                <a:extLst>
                  <a:ext uri="{FF2B5EF4-FFF2-40B4-BE49-F238E27FC236}">
                    <a16:creationId xmlns:a16="http://schemas.microsoft.com/office/drawing/2014/main" id="{F8934856-5E5B-44AC-B196-FB84432DDD21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EC13D027-7E35-4783-A3C2-4A530D725A0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D9781CBD-AB16-45BA-9FF8-0CAE85082C3E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0CB0B1-CE3E-4DB4-B320-F185002A0C7F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78BA21C1-D219-4AB4-81CE-8DAAA4B65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DA99A0D2-63F6-449C-A2AB-47AF119C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6A95B7D3-D454-4C0A-8072-7348C66CA9DA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2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2.6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quation, formula, pensil, screen, tablet icon">
            <a:extLst>
              <a:ext uri="{FF2B5EF4-FFF2-40B4-BE49-F238E27FC236}">
                <a16:creationId xmlns:a16="http://schemas.microsoft.com/office/drawing/2014/main" id="{19FFCBFC-70FE-4BE4-9AF1-48644960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18" y="3370485"/>
            <a:ext cx="2897771" cy="28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24EE4DFF-146E-454F-A493-19DAEDB6265C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9E5C8F8-335C-4CCE-93B6-D2173CF9FC6F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15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1B69A2-0989-4DCD-B0C3-26025EA91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/>
              <a:t>Розв’язування рівнянь, систем рівнянь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Запуск програми здійснюється використавши значок на Робочому столі.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4A0F8A-8A4E-44F8-A6FF-31D72BBF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40" y="2303255"/>
            <a:ext cx="9679119" cy="402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C690DC7-8169-4419-9160-408B44CCD9CE}"/>
              </a:ext>
            </a:extLst>
          </p:cNvPr>
          <p:cNvSpPr/>
          <p:nvPr/>
        </p:nvSpPr>
        <p:spPr>
          <a:xfrm>
            <a:off x="3345884" y="3428999"/>
            <a:ext cx="949669" cy="12729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696DD7A-7B0E-4299-88FD-868DC687C7CC}"/>
              </a:ext>
            </a:extLst>
          </p:cNvPr>
          <p:cNvSpPr/>
          <p:nvPr/>
        </p:nvSpPr>
        <p:spPr>
          <a:xfrm rot="18900000">
            <a:off x="4056597" y="29525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28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AB1CC6-E500-4698-97CE-9C1DC718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3" y="1191447"/>
            <a:ext cx="7069527" cy="494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486149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цього відкривається головне вікно програми і три підлеглих вікна.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FCB6B7F-430C-4947-8CAE-1C4842FD17CE}"/>
              </a:ext>
            </a:extLst>
          </p:cNvPr>
          <p:cNvSpPr/>
          <p:nvPr/>
        </p:nvSpPr>
        <p:spPr>
          <a:xfrm>
            <a:off x="5288281" y="1686560"/>
            <a:ext cx="3901440" cy="44521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19A9D-3568-495C-92AB-690E9F2E507C}"/>
              </a:ext>
            </a:extLst>
          </p:cNvPr>
          <p:cNvSpPr txBox="1"/>
          <p:nvPr/>
        </p:nvSpPr>
        <p:spPr>
          <a:xfrm>
            <a:off x="72008" y="3911262"/>
            <a:ext cx="4861498" cy="523220"/>
          </a:xfrm>
          <a:prstGeom prst="wedgeRectCallout">
            <a:avLst>
              <a:gd name="adj1" fmla="val 65965"/>
              <a:gd name="adj2" fmla="val -1103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</a:t>
            </a:r>
            <a:r>
              <a:rPr lang="uk-UA" sz="2800" b="1" i="1" kern="0" dirty="0">
                <a:solidFill>
                  <a:srgbClr val="FFFF00"/>
                </a:solidFill>
              </a:rPr>
              <a:t>Графік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22A914C-8182-4FC1-842F-6DB895C13092}"/>
              </a:ext>
            </a:extLst>
          </p:cNvPr>
          <p:cNvSpPr/>
          <p:nvPr/>
        </p:nvSpPr>
        <p:spPr>
          <a:xfrm>
            <a:off x="9189720" y="1686560"/>
            <a:ext cx="2885439" cy="29233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1967A-B35B-44CD-A44E-673B76482A06}"/>
              </a:ext>
            </a:extLst>
          </p:cNvPr>
          <p:cNvSpPr txBox="1"/>
          <p:nvPr/>
        </p:nvSpPr>
        <p:spPr>
          <a:xfrm>
            <a:off x="6505085" y="2343286"/>
            <a:ext cx="3656052" cy="954107"/>
          </a:xfrm>
          <a:prstGeom prst="wedgeRectCallout">
            <a:avLst>
              <a:gd name="adj1" fmla="val 59003"/>
              <a:gd name="adj2" fmla="val 886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Список об'єктів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4F82FEB-78AA-4080-AFBB-7BFE4F796E51}"/>
              </a:ext>
            </a:extLst>
          </p:cNvPr>
          <p:cNvSpPr/>
          <p:nvPr/>
        </p:nvSpPr>
        <p:spPr>
          <a:xfrm>
            <a:off x="9189718" y="4609911"/>
            <a:ext cx="2885439" cy="15287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34B8B-6245-4851-9A0E-A1B194DE8BD5}"/>
              </a:ext>
            </a:extLst>
          </p:cNvPr>
          <p:cNvSpPr txBox="1"/>
          <p:nvPr/>
        </p:nvSpPr>
        <p:spPr>
          <a:xfrm>
            <a:off x="7006676" y="4860306"/>
            <a:ext cx="2300001" cy="954107"/>
          </a:xfrm>
          <a:prstGeom prst="wedgeRectCallout">
            <a:avLst>
              <a:gd name="adj1" fmla="val 67986"/>
              <a:gd name="adj2" fmla="val -4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Відповіді</a:t>
            </a:r>
          </a:p>
        </p:txBody>
      </p:sp>
    </p:spTree>
    <p:extLst>
      <p:ext uri="{BB962C8B-B14F-4D97-AF65-F5344CB8AC3E}">
        <p14:creationId xmlns:p14="http://schemas.microsoft.com/office/powerpoint/2010/main" val="29292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Графіки функцій, рівнянь, </a:t>
            </a:r>
            <a:r>
              <a:rPr lang="uk-UA" sz="28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800" b="1" i="1" kern="0" dirty="0">
                <a:solidFill>
                  <a:srgbClr val="FFFFFF"/>
                </a:solidFill>
              </a:rPr>
              <a:t> тощо будуються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Графік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розташовано координатну площину. Під час переміщення вказівника по координатній площині у лівому верхньому куті вікна відображуються поточні координати вказівника.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6FDE29-28D1-4511-BD7A-D57559D0E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39"/>
          <a:stretch/>
        </p:blipFill>
        <p:spPr>
          <a:xfrm>
            <a:off x="606587" y="3564983"/>
            <a:ext cx="10978826" cy="269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C152E0-1309-4DAA-B55D-C30D89731309}"/>
              </a:ext>
            </a:extLst>
          </p:cNvPr>
          <p:cNvSpPr/>
          <p:nvPr/>
        </p:nvSpPr>
        <p:spPr>
          <a:xfrm>
            <a:off x="953558" y="4505959"/>
            <a:ext cx="1327362" cy="2413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87A359B-F5DB-4887-B154-F0BB95A42FA3}"/>
              </a:ext>
            </a:extLst>
          </p:cNvPr>
          <p:cNvSpPr/>
          <p:nvPr/>
        </p:nvSpPr>
        <p:spPr>
          <a:xfrm rot="18900000">
            <a:off x="1480979" y="378675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90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лівому верхньому і лівому нижньому кутах цього вікна вказуються найменші й найбільші значення х та </a:t>
            </a:r>
            <a:r>
              <a:rPr lang="en-US" sz="2800" b="1" i="1" kern="0" dirty="0">
                <a:solidFill>
                  <a:srgbClr val="FFFFFF"/>
                </a:solidFill>
              </a:rPr>
              <a:t>y</a:t>
            </a:r>
            <a:r>
              <a:rPr lang="uk-UA" sz="2800" b="1" i="1" kern="0" dirty="0">
                <a:solidFill>
                  <a:srgbClr val="FFFFFF"/>
                </a:solidFill>
              </a:rPr>
              <a:t>, які встановлено в даний момент. За замовчуванням ці значення дорівнюють —5 і 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2F6B-C87C-45A2-8CA4-2E348316B247}"/>
              </a:ext>
            </a:extLst>
          </p:cNvPr>
          <p:cNvSpPr txBox="1"/>
          <p:nvPr/>
        </p:nvSpPr>
        <p:spPr>
          <a:xfrm>
            <a:off x="70928" y="3144598"/>
            <a:ext cx="662758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ці значення можна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Масштаб</a:t>
            </a:r>
            <a:r>
              <a:rPr lang="uk-UA" sz="2800" b="1" i="1" kern="0" dirty="0">
                <a:solidFill>
                  <a:srgbClr val="FFFFFF"/>
                </a:solidFill>
              </a:rPr>
              <a:t>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Властивості вікна «Графік»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виконавши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D7FDA-B5B3-441C-B1E4-D8BBA65B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64" y="3144597"/>
            <a:ext cx="5178011" cy="3488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C3A5C-F374-4798-9DF8-0A8E97D35291}"/>
              </a:ext>
            </a:extLst>
          </p:cNvPr>
          <p:cNvSpPr txBox="1"/>
          <p:nvPr/>
        </p:nvSpPr>
        <p:spPr>
          <a:xfrm>
            <a:off x="70928" y="5092433"/>
            <a:ext cx="662758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Графік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sz="2800" b="1" i="1" kern="0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Параметри вікна «Графік»</a:t>
            </a:r>
          </a:p>
        </p:txBody>
      </p:sp>
    </p:spTree>
    <p:extLst>
      <p:ext uri="{BB962C8B-B14F-4D97-AF65-F5344CB8AC3E}">
        <p14:creationId xmlns:p14="http://schemas.microsoft.com/office/powerpoint/2010/main" val="184253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Gran1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спадний список, у якому вибирають тип об'єкта, графік якого потрібно побудувати: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73CB8-2BD3-4D4F-9C4D-33257703EE7E}"/>
              </a:ext>
            </a:extLst>
          </p:cNvPr>
          <p:cNvSpPr txBox="1"/>
          <p:nvPr/>
        </p:nvSpPr>
        <p:spPr>
          <a:xfrm>
            <a:off x="72008" y="2672704"/>
            <a:ext cx="824265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функція, задана формулою</a:t>
            </a:r>
            <a:br>
              <a:rPr lang="uk-UA" sz="2800" b="1" i="1" kern="0" dirty="0">
                <a:solidFill>
                  <a:srgbClr val="FFFFFF"/>
                </a:solidFill>
              </a:rPr>
            </a:b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Явна: Y = Y(X)</a:t>
            </a:r>
            <a:r>
              <a:rPr lang="uk-UA" sz="2800" b="1" i="1" kern="0" dirty="0">
                <a:solidFill>
                  <a:srgbClr val="FFFFFF"/>
                </a:solidFill>
              </a:rPr>
              <a:t>);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7BA317-807D-4C30-A8A3-1B30703E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986" y="2672704"/>
            <a:ext cx="3699006" cy="4092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74FCFE-8519-4917-AF33-8833E9B70138}"/>
              </a:ext>
            </a:extLst>
          </p:cNvPr>
          <p:cNvSpPr txBox="1"/>
          <p:nvPr/>
        </p:nvSpPr>
        <p:spPr>
          <a:xfrm>
            <a:off x="72008" y="3758252"/>
            <a:ext cx="824265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рівняння (</a:t>
            </a:r>
            <a:r>
              <a:rPr lang="uk-UA" sz="2800" b="1" i="1" kern="0" dirty="0">
                <a:solidFill>
                  <a:srgbClr val="FFFF00"/>
                </a:solidFill>
              </a:rPr>
              <a:t>Неявна: 0 = G(X,Y)</a:t>
            </a:r>
            <a:r>
              <a:rPr lang="uk-UA" sz="2800" b="1" i="1" kern="0" dirty="0">
                <a:solidFill>
                  <a:srgbClr val="FFFFFF"/>
                </a:solidFill>
              </a:rPr>
              <a:t>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BF31C-760D-40CC-B3BC-250FCF9C5A38}"/>
              </a:ext>
            </a:extLst>
          </p:cNvPr>
          <p:cNvSpPr txBox="1"/>
          <p:nvPr/>
        </p:nvSpPr>
        <p:spPr>
          <a:xfrm>
            <a:off x="72008" y="4412913"/>
            <a:ext cx="824265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функція, задана таблицею (</a:t>
            </a:r>
            <a:r>
              <a:rPr lang="uk-UA" sz="2800" b="1" i="1" kern="0" dirty="0">
                <a:solidFill>
                  <a:srgbClr val="FFFF00"/>
                </a:solidFill>
              </a:rPr>
              <a:t>Таблична: Хі, Y(</a:t>
            </a:r>
            <a:r>
              <a:rPr lang="uk-UA" sz="2800" b="1" i="1" kern="0" dirty="0" err="1">
                <a:solidFill>
                  <a:srgbClr val="FFFF00"/>
                </a:solidFill>
              </a:rPr>
              <a:t>Xi</a:t>
            </a:r>
            <a:r>
              <a:rPr lang="uk-UA" sz="2800" b="1" i="1" kern="0" dirty="0">
                <a:solidFill>
                  <a:srgbClr val="FFFF00"/>
                </a:solidFill>
              </a:rPr>
              <a:t>)</a:t>
            </a:r>
            <a:r>
              <a:rPr lang="uk-UA" sz="2800" b="1" i="1" kern="0" dirty="0">
                <a:solidFill>
                  <a:srgbClr val="FFFFFF"/>
                </a:solidFill>
              </a:rPr>
              <a:t>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51D3C-0920-4E4C-B4A0-B35799910EE4}"/>
              </a:ext>
            </a:extLst>
          </p:cNvPr>
          <p:cNvSpPr txBox="1"/>
          <p:nvPr/>
        </p:nvSpPr>
        <p:spPr>
          <a:xfrm>
            <a:off x="72008" y="5498461"/>
            <a:ext cx="824265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ламана (</a:t>
            </a:r>
            <a:r>
              <a:rPr lang="uk-UA" sz="2800" b="1" i="1" kern="0" dirty="0">
                <a:solidFill>
                  <a:srgbClr val="FFFF00"/>
                </a:solidFill>
              </a:rPr>
              <a:t>Ламана</a:t>
            </a:r>
            <a:r>
              <a:rPr lang="uk-UA" sz="2800" b="1" i="1" kern="0" dirty="0">
                <a:solidFill>
                  <a:srgbClr val="FFFFFF"/>
                </a:solidFill>
              </a:rPr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B691-9B8B-4091-B83D-2DC859DC7A41}"/>
              </a:ext>
            </a:extLst>
          </p:cNvPr>
          <p:cNvSpPr txBox="1"/>
          <p:nvPr/>
        </p:nvSpPr>
        <p:spPr>
          <a:xfrm>
            <a:off x="72008" y="6153122"/>
            <a:ext cx="824265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коло (</a:t>
            </a:r>
            <a:r>
              <a:rPr lang="uk-UA" sz="2800" b="1" i="1" kern="0" dirty="0">
                <a:solidFill>
                  <a:srgbClr val="FFFF00"/>
                </a:solidFill>
              </a:rPr>
              <a:t>Коло</a:t>
            </a:r>
            <a:r>
              <a:rPr lang="uk-UA" sz="2800" b="1" i="1" kern="0" dirty="0">
                <a:solidFill>
                  <a:srgbClr val="FFFFFF"/>
                </a:solidFill>
              </a:rPr>
              <a:t>) та ін.</a:t>
            </a:r>
          </a:p>
        </p:txBody>
      </p:sp>
    </p:spTree>
    <p:extLst>
      <p:ext uri="{BB962C8B-B14F-4D97-AF65-F5344CB8AC3E}">
        <p14:creationId xmlns:p14="http://schemas.microsoft.com/office/powerpoint/2010/main" val="50363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FBD7E-C0B8-4090-9526-6801ABFC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69" y="1196763"/>
            <a:ext cx="5008718" cy="551452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20E50EC-65C0-4FE3-B041-2615456E6950}"/>
              </a:ext>
            </a:extLst>
          </p:cNvPr>
          <p:cNvSpPr/>
          <p:nvPr/>
        </p:nvSpPr>
        <p:spPr>
          <a:xfrm>
            <a:off x="7131073" y="2452008"/>
            <a:ext cx="3256935" cy="18541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B503683-0964-4C61-922E-2E484F0A012A}"/>
              </a:ext>
            </a:extLst>
          </p:cNvPr>
          <p:cNvSpPr/>
          <p:nvPr/>
        </p:nvSpPr>
        <p:spPr>
          <a:xfrm>
            <a:off x="7131072" y="4306186"/>
            <a:ext cx="3256935" cy="19041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13D09-78E7-479D-A36C-23A3A034A3C0}"/>
              </a:ext>
            </a:extLst>
          </p:cNvPr>
          <p:cNvSpPr txBox="1"/>
          <p:nvPr/>
        </p:nvSpPr>
        <p:spPr>
          <a:xfrm>
            <a:off x="72007" y="2693970"/>
            <a:ext cx="6839155" cy="3970318"/>
          </a:xfrm>
          <a:prstGeom prst="wedgeRectCallout">
            <a:avLst>
              <a:gd name="adj1" fmla="val 53480"/>
              <a:gd name="adj2" fmla="val 9208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нижній частині вікна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Список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знаходяться відомості про виділений у списку об'єктів об'єкт: залежність, що його задає, відрізок, на якому вона розглядається, мінімальне і максимальне значення функції та ін.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839155" cy="1384995"/>
          </a:xfrm>
          <a:prstGeom prst="wedgeRectCallout">
            <a:avLst>
              <a:gd name="adj1" fmla="val 59698"/>
              <a:gd name="adj2" fmla="val 4254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центральній частині цього вікна знаходиться список усіх уведених об'єктів.</a:t>
            </a:r>
          </a:p>
        </p:txBody>
      </p:sp>
    </p:spTree>
    <p:extLst>
      <p:ext uri="{BB962C8B-B14F-4D97-AF65-F5344CB8AC3E}">
        <p14:creationId xmlns:p14="http://schemas.microsoft.com/office/powerpoint/2010/main" val="352939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помістити у вікно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об'єктів </a:t>
            </a:r>
            <a:r>
              <a:rPr lang="uk-UA" sz="2800" b="1" i="1" kern="0" dirty="0">
                <a:solidFill>
                  <a:srgbClr val="FFFFFF"/>
                </a:solidFill>
              </a:rPr>
              <a:t>новий об'єкт, потрібно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Об'єкт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 і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Введення виразу залежності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C0897-6B64-42B9-8392-FE6A2CCC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38" y="2704603"/>
            <a:ext cx="5741536" cy="3659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F1BF9-05EF-49B2-9F4A-9A85BAEB1FA0}"/>
              </a:ext>
            </a:extLst>
          </p:cNvPr>
          <p:cNvSpPr txBox="1"/>
          <p:nvPr/>
        </p:nvSpPr>
        <p:spPr>
          <a:xfrm>
            <a:off x="70928" y="2704603"/>
            <a:ext cx="602507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Задати залежність відповідно до типу об'єкта, відрізки на осі х (А і В) та на осі у (</a:t>
            </a:r>
            <a:r>
              <a:rPr lang="en-US" sz="2800" b="1" i="1" kern="0" dirty="0">
                <a:solidFill>
                  <a:srgbClr val="FFFFFF"/>
                </a:solidFill>
              </a:rPr>
              <a:t>A</a:t>
            </a:r>
            <a:r>
              <a:rPr lang="en-US" sz="2800" b="1" i="1" kern="0" baseline="-25000" dirty="0">
                <a:solidFill>
                  <a:srgbClr val="FFFFFF"/>
                </a:solidFill>
              </a:rPr>
              <a:t>y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en-US" sz="2800" b="1" i="1" kern="0" dirty="0">
                <a:solidFill>
                  <a:srgbClr val="FFFFFF"/>
                </a:solidFill>
              </a:rPr>
              <a:t>B</a:t>
            </a:r>
            <a:r>
              <a:rPr lang="en-US" sz="2800" b="1" i="1" kern="0" baseline="-25000" dirty="0">
                <a:solidFill>
                  <a:srgbClr val="FFFFFF"/>
                </a:solidFill>
              </a:rPr>
              <a:t>y</a:t>
            </a:r>
            <a:r>
              <a:rPr lang="en-US" sz="2800" b="1" i="1" kern="0" dirty="0">
                <a:solidFill>
                  <a:srgbClr val="FFFFFF"/>
                </a:solidFill>
              </a:rPr>
              <a:t>), </a:t>
            </a:r>
            <a:r>
              <a:rPr lang="uk-UA" sz="2800" b="1" i="1" kern="0" dirty="0">
                <a:solidFill>
                  <a:srgbClr val="FFFFFF"/>
                </a:solidFill>
              </a:rPr>
              <a:t>на яких потрібно будувати графік цього об'єкта', колір лінії графіка та ін.</a:t>
            </a:r>
          </a:p>
        </p:txBody>
      </p:sp>
    </p:spTree>
    <p:extLst>
      <p:ext uri="{BB962C8B-B14F-4D97-AF65-F5344CB8AC3E}">
        <p14:creationId xmlns:p14="http://schemas.microsoft.com/office/powerpoint/2010/main" val="28236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625436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Відповіді</a:t>
            </a:r>
            <a:r>
              <a:rPr lang="uk-UA" sz="2800" b="1" i="1" kern="0" dirty="0">
                <a:solidFill>
                  <a:srgbClr val="FFFFFF"/>
                </a:solidFill>
              </a:rPr>
              <a:t> виводяться результати виконання операцій програми у програмі </a:t>
            </a:r>
            <a:r>
              <a:rPr lang="en-US" sz="2800" b="1" i="1" kern="0" dirty="0">
                <a:solidFill>
                  <a:srgbClr val="FFFF00"/>
                </a:solidFill>
              </a:rPr>
              <a:t>GRAN1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BB408E-88B5-47B8-AC99-1C2DE46B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82" y="1196763"/>
            <a:ext cx="5605045" cy="533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Ð ÐµÐ·ÑÐ»ÑÑÐ°Ñ Ð¿Ð¾ÑÑÐºÑ Ð·Ð¾Ð±ÑÐ°Ð¶ÐµÐ½Ñ Ð·Ð° Ð·Ð°Ð¿Ð¸ÑÐ¾Ð¼ &quot;answer icon&quot;">
            <a:extLst>
              <a:ext uri="{FF2B5EF4-FFF2-40B4-BE49-F238E27FC236}">
                <a16:creationId xmlns:a16="http://schemas.microsoft.com/office/drawing/2014/main" id="{E14D4AB2-2287-4634-A0D6-586F4317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3"/>
          <a:stretch/>
        </p:blipFill>
        <p:spPr bwMode="auto">
          <a:xfrm>
            <a:off x="1170688" y="3223071"/>
            <a:ext cx="4086225" cy="30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84588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Зліва у головному вікні програми </a:t>
            </a:r>
            <a:r>
              <a:rPr lang="en-US" sz="2800" b="1" i="1" kern="0" dirty="0">
                <a:solidFill>
                  <a:srgbClr val="FFFF00"/>
                </a:solidFill>
              </a:rPr>
              <a:t>GRAN1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знаходиться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інструментів</a:t>
            </a:r>
            <a:r>
              <a:rPr lang="uk-UA" sz="2800" b="1" i="1" kern="0" dirty="0">
                <a:solidFill>
                  <a:srgbClr val="FFFFFF"/>
                </a:solidFill>
              </a:rPr>
              <a:t>, яка містить інструменти для виконання таких команд: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2026B-8A0A-4E4B-A8D1-3B19B02E9DED}"/>
              </a:ext>
            </a:extLst>
          </p:cNvPr>
          <p:cNvSpPr txBox="1"/>
          <p:nvPr/>
        </p:nvSpPr>
        <p:spPr>
          <a:xfrm>
            <a:off x="72008" y="234309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інструментів вікна </a:t>
            </a:r>
            <a:r>
              <a:rPr lang="en-US" sz="2800" b="1" i="1" kern="0" dirty="0">
                <a:solidFill>
                  <a:srgbClr val="FFFFFF"/>
                </a:solidFill>
              </a:rPr>
              <a:t>GRAN</a:t>
            </a: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7DE70-E531-4657-B64E-631EE68C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2" y="2946551"/>
            <a:ext cx="11617037" cy="36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1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є </a:t>
            </a:r>
            <a:r>
              <a:rPr lang="uk-UA" sz="2800" b="1" i="1" kern="0" dirty="0">
                <a:solidFill>
                  <a:srgbClr val="FFFF00"/>
                </a:solidFill>
              </a:rPr>
              <a:t>Довідка</a:t>
            </a:r>
            <a:r>
              <a:rPr lang="uk-UA" sz="2800" b="1" i="1" kern="0" dirty="0">
                <a:solidFill>
                  <a:srgbClr val="FFFFFF"/>
                </a:solidFill>
              </a:rPr>
              <a:t>, яку можна відкрити натисненням клавіші </a:t>
            </a:r>
            <a:r>
              <a:rPr lang="en-US" sz="2800" b="1" i="1" kern="0" dirty="0">
                <a:solidFill>
                  <a:srgbClr val="FFFF00"/>
                </a:solidFill>
              </a:rPr>
              <a:t>F1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вибором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Допомога</a:t>
            </a:r>
            <a:r>
              <a:rPr lang="uk-UA" sz="2800" b="1" i="1" kern="0" dirty="0">
                <a:solidFill>
                  <a:srgbClr val="FFFFFF"/>
                </a:solidFill>
              </a:rPr>
              <a:t> з меню.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46A18-E661-4952-941A-5436FCCD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6" y="2917619"/>
            <a:ext cx="11420808" cy="244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42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називається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розв'язком</a:t>
            </a:r>
            <a:r>
              <a:rPr lang="uk-UA" sz="2800" b="1" i="1" kern="0" dirty="0">
                <a:solidFill>
                  <a:srgbClr val="FFFFFF"/>
                </a:solidFill>
              </a:rPr>
              <a:t> (коренем) рівняння?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1878552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називається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розв'язком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рівнянь?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9" y="256034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називається графіком рівняння?</a:t>
            </a:r>
          </a:p>
        </p:txBody>
      </p:sp>
      <p:pic>
        <p:nvPicPr>
          <p:cNvPr id="2052" name="Picture 4" descr="http://www.wolfram.com/mathematica/new-in-11/img/mathematics.png">
            <a:extLst>
              <a:ext uri="{FF2B5EF4-FFF2-40B4-BE49-F238E27FC236}">
                <a16:creationId xmlns:a16="http://schemas.microsoft.com/office/drawing/2014/main" id="{E7A04295-283D-43AE-9031-2238DC1A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5" y="3268521"/>
            <a:ext cx="8975994" cy="31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 знаєте ви, що...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8306448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математичного процесора </a:t>
            </a:r>
            <a:r>
              <a:rPr lang="en-US" sz="2800" b="1" i="1" kern="0" dirty="0">
                <a:solidFill>
                  <a:srgbClr val="FFFF00"/>
                </a:solidFill>
              </a:rPr>
              <a:t>GRAN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розпочалося у 1989 році групою викладачів, аспірантів і студентів Національного педагогічного університету (м. Київ) під керівництвом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Жалдака</a:t>
            </a:r>
            <a:r>
              <a:rPr lang="uk-UA" sz="2800" b="1" i="1" kern="0" dirty="0">
                <a:solidFill>
                  <a:srgbClr val="FFFF00"/>
                </a:solidFill>
              </a:rPr>
              <a:t> Мирослава Івановича</a:t>
            </a:r>
            <a:r>
              <a:rPr lang="uk-UA" sz="2800" b="1" i="1" kern="0" dirty="0">
                <a:solidFill>
                  <a:srgbClr val="FFFFFF"/>
                </a:solidFill>
              </a:rPr>
              <a:t> (нар. 1937 </a:t>
            </a:r>
            <a:r>
              <a:rPr lang="en-US" sz="2800" b="1" i="1" kern="0" dirty="0">
                <a:solidFill>
                  <a:srgbClr val="FFFFFF"/>
                </a:solidFill>
              </a:rPr>
              <a:t>p.), </a:t>
            </a:r>
            <a:r>
              <a:rPr lang="uk-UA" sz="2800" b="1" i="1" kern="0" dirty="0">
                <a:solidFill>
                  <a:srgbClr val="FFFFFF"/>
                </a:solidFill>
              </a:rPr>
              <a:t>доктора педагогічних наук, професора, академіка НАПН України, заслуженого діяча науки і техніки України.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Ð°Ð»Ð´Ð°Ðº ÐÐ¸ÑÐ¾ÑÐ»Ð°Ð² ÐÐ²Ð°Ð½Ð¾Ð²Ð¸Ñ&quot;">
            <a:extLst>
              <a:ext uri="{FF2B5EF4-FFF2-40B4-BE49-F238E27FC236}">
                <a16:creationId xmlns:a16="http://schemas.microsoft.com/office/drawing/2014/main" id="{47396EA4-5A1A-4695-9B05-358FFAF78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/>
          <a:stretch/>
        </p:blipFill>
        <p:spPr bwMode="auto">
          <a:xfrm>
            <a:off x="8454096" y="1196763"/>
            <a:ext cx="3665895" cy="50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D0025-119E-4D00-B382-F8F44CE8AC97}"/>
              </a:ext>
            </a:extLst>
          </p:cNvPr>
          <p:cNvSpPr txBox="1"/>
          <p:nvPr/>
        </p:nvSpPr>
        <p:spPr>
          <a:xfrm>
            <a:off x="72008" y="5736866"/>
            <a:ext cx="8306448" cy="523220"/>
          </a:xfrm>
          <a:prstGeom prst="wedgeRectCallout">
            <a:avLst>
              <a:gd name="adj1" fmla="val 53793"/>
              <a:gd name="adj2" fmla="val -1386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Жалдак</a:t>
            </a:r>
            <a:r>
              <a:rPr lang="uk-UA" sz="2800" b="1" i="1" kern="0" dirty="0">
                <a:solidFill>
                  <a:srgbClr val="FFFFFF"/>
                </a:solidFill>
              </a:rPr>
              <a:t> Мирослав Іванович</a:t>
            </a:r>
          </a:p>
        </p:txBody>
      </p:sp>
    </p:spTree>
    <p:extLst>
      <p:ext uri="{BB962C8B-B14F-4D97-AF65-F5344CB8AC3E}">
        <p14:creationId xmlns:p14="http://schemas.microsoft.com/office/powerpoint/2010/main" val="158451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 знаєте ви, що...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сьогодні програмно-методичний комплекс </a:t>
            </a:r>
            <a:r>
              <a:rPr lang="en-US" sz="2800" b="1" i="1" kern="0" dirty="0">
                <a:solidFill>
                  <a:srgbClr val="FFFF00"/>
                </a:solidFill>
              </a:rPr>
              <a:t>GRAN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включає програми: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D7436-B984-4144-87C6-DCF96FCF6FEE}"/>
              </a:ext>
            </a:extLst>
          </p:cNvPr>
          <p:cNvSpPr txBox="1"/>
          <p:nvPr/>
        </p:nvSpPr>
        <p:spPr>
          <a:xfrm>
            <a:off x="69850" y="459480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можуть використовуватися для розв'язування різноманітних задач з математики, фізики, хімії тощо.</a:t>
            </a: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F0FB3137-8C95-4749-9945-383841E9127A}"/>
              </a:ext>
            </a:extLst>
          </p:cNvPr>
          <p:cNvGrpSpPr/>
          <p:nvPr/>
        </p:nvGrpSpPr>
        <p:grpSpPr>
          <a:xfrm>
            <a:off x="72008" y="2288448"/>
            <a:ext cx="3973050" cy="2170239"/>
            <a:chOff x="72008" y="2288448"/>
            <a:chExt cx="3973050" cy="2170239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2D23EA37-BA86-4671-B5BD-9FCC5F7C5F6D}"/>
                </a:ext>
              </a:extLst>
            </p:cNvPr>
            <p:cNvSpPr/>
            <p:nvPr/>
          </p:nvSpPr>
          <p:spPr>
            <a:xfrm>
              <a:off x="72008" y="2288448"/>
              <a:ext cx="3973050" cy="216659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i="1" kern="0" dirty="0">
                  <a:solidFill>
                    <a:srgbClr val="FFFFFF"/>
                  </a:solidFill>
                </a:rPr>
                <a:t>GRAN1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4D0DDD1-5882-4985-A24D-2F943C538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19" r="72250"/>
            <a:stretch/>
          </p:blipFill>
          <p:spPr>
            <a:xfrm>
              <a:off x="2447491" y="2288448"/>
              <a:ext cx="1597567" cy="2170239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332AB208-C2EC-41C1-943A-58199D6F5277}"/>
              </a:ext>
            </a:extLst>
          </p:cNvPr>
          <p:cNvGrpSpPr/>
          <p:nvPr/>
        </p:nvGrpSpPr>
        <p:grpSpPr>
          <a:xfrm>
            <a:off x="8151258" y="2286989"/>
            <a:ext cx="3973050" cy="2168054"/>
            <a:chOff x="8151258" y="2286989"/>
            <a:chExt cx="3973050" cy="2168054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812842D-5C43-499D-AC2D-67BE3CA32C20}"/>
                </a:ext>
              </a:extLst>
            </p:cNvPr>
            <p:cNvSpPr/>
            <p:nvPr/>
          </p:nvSpPr>
          <p:spPr>
            <a:xfrm>
              <a:off x="8151258" y="2288448"/>
              <a:ext cx="3973050" cy="216659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i="1" kern="0" dirty="0">
                  <a:solidFill>
                    <a:srgbClr val="FFFFFF"/>
                  </a:solidFill>
                </a:rPr>
                <a:t>GRAN-3D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C66669F-27B5-492E-B8E8-0DC58C1A2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2327" y="2286989"/>
              <a:ext cx="1657665" cy="2162586"/>
            </a:xfrm>
            <a:prstGeom prst="rect">
              <a:avLst/>
            </a:prstGeom>
          </p:spPr>
        </p:pic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BDE2C55D-DB1D-4CA3-AAFD-26CB4FB4109F}"/>
              </a:ext>
            </a:extLst>
          </p:cNvPr>
          <p:cNvGrpSpPr/>
          <p:nvPr/>
        </p:nvGrpSpPr>
        <p:grpSpPr>
          <a:xfrm>
            <a:off x="4112710" y="2286988"/>
            <a:ext cx="3973050" cy="2171700"/>
            <a:chOff x="4112710" y="2286988"/>
            <a:chExt cx="3973050" cy="2171700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24D256F8-6555-4598-94E3-E0E6ACB2B170}"/>
                </a:ext>
              </a:extLst>
            </p:cNvPr>
            <p:cNvSpPr/>
            <p:nvPr/>
          </p:nvSpPr>
          <p:spPr>
            <a:xfrm>
              <a:off x="4112710" y="2288448"/>
              <a:ext cx="3973050" cy="216659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i="1" kern="0" dirty="0">
                  <a:solidFill>
                    <a:srgbClr val="FFFFFF"/>
                  </a:solidFill>
                </a:rPr>
                <a:t>GRAN-2D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88AD45E-AD15-4FE1-B7EE-CF1F0F80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885" y="2286988"/>
              <a:ext cx="1666875" cy="217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11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рівнянь і систем рівнянь з використанням програми Gran1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знайти наближені значення коренів рівняння, використовуючи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GRAN1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7BFF6-1172-425C-A4DA-C9208BB1DED2}"/>
              </a:ext>
            </a:extLst>
          </p:cNvPr>
          <p:cNvSpPr txBox="1"/>
          <p:nvPr/>
        </p:nvSpPr>
        <p:spPr>
          <a:xfrm>
            <a:off x="70929" y="225679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Подати рівняння у вигляді </a:t>
            </a:r>
            <a:r>
              <a:rPr lang="en-US" sz="2800" b="1" i="1" kern="0" dirty="0">
                <a:solidFill>
                  <a:srgbClr val="FFFF00"/>
                </a:solidFill>
              </a:rPr>
              <a:t>Y = Y(X)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E208B-1EFF-46AD-8389-8A1CC34A4CE1}"/>
              </a:ext>
            </a:extLst>
          </p:cNvPr>
          <p:cNvSpPr txBox="1"/>
          <p:nvPr/>
        </p:nvSpPr>
        <p:spPr>
          <a:xfrm>
            <a:off x="70929" y="288594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Занести відповідний об'єкт до вікна </a:t>
            </a:r>
            <a:r>
              <a:rPr lang="uk-UA" sz="2800" b="1" i="1" kern="0" dirty="0">
                <a:solidFill>
                  <a:srgbClr val="FFFF00"/>
                </a:solidFill>
              </a:rPr>
              <a:t>Список об'єктів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5D8F1-AD25-4AF5-AA52-F92080A8E682}"/>
              </a:ext>
            </a:extLst>
          </p:cNvPr>
          <p:cNvSpPr txBox="1"/>
          <p:nvPr/>
        </p:nvSpPr>
        <p:spPr>
          <a:xfrm>
            <a:off x="70929" y="351509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Побудувати графік функції </a:t>
            </a:r>
            <a:r>
              <a:rPr lang="en-US" sz="2800" b="1" i="1" kern="0" dirty="0">
                <a:solidFill>
                  <a:srgbClr val="FFFFFF"/>
                </a:solidFill>
              </a:rPr>
              <a:t>Y(X), </a:t>
            </a:r>
            <a:r>
              <a:rPr lang="uk-UA" sz="2800" b="1" i="1" kern="0" dirty="0">
                <a:solidFill>
                  <a:srgbClr val="FFFFFF"/>
                </a:solidFill>
              </a:rPr>
              <a:t>виконавши </a:t>
            </a:r>
            <a:r>
              <a:rPr lang="uk-UA" sz="2800" b="1" i="1" kern="0" dirty="0">
                <a:solidFill>
                  <a:srgbClr val="FFFF00"/>
                </a:solidFill>
              </a:rPr>
              <a:t>Графік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Побудувати</a:t>
            </a:r>
            <a:r>
              <a:rPr lang="uk-UA" sz="2800" b="1" i="1" kern="0" dirty="0">
                <a:solidFill>
                  <a:srgbClr val="FFFFFF"/>
                </a:solidFill>
              </a:rPr>
              <a:t> або вибравши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інструментів </a:t>
            </a:r>
            <a:r>
              <a:rPr lang="uk-UA" sz="2800" b="1" i="1" kern="0" dirty="0">
                <a:solidFill>
                  <a:srgbClr val="FFFFFF"/>
                </a:solidFill>
              </a:rPr>
              <a:t>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Побудувати графік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7AAEA-228C-4397-8502-3FF66E9C0DA0}"/>
              </a:ext>
            </a:extLst>
          </p:cNvPr>
          <p:cNvSpPr txBox="1"/>
          <p:nvPr/>
        </p:nvSpPr>
        <p:spPr>
          <a:xfrm>
            <a:off x="70929" y="5006017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послідовно вказівник у всі точки перетину графіка з віссю Ох і записати наближені значення коренів рівняння.</a:t>
            </a:r>
          </a:p>
        </p:txBody>
      </p:sp>
    </p:spTree>
    <p:extLst>
      <p:ext uri="{BB962C8B-B14F-4D97-AF65-F5344CB8AC3E}">
        <p14:creationId xmlns:p14="http://schemas.microsoft.com/office/powerpoint/2010/main" val="170977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рівнянь і систем рівнянь з використанням програми Gran1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Графік рівняння: </a:t>
            </a:r>
            <a:r>
              <a:rPr lang="en-US" sz="2800" b="1" i="1" kern="0" dirty="0">
                <a:solidFill>
                  <a:srgbClr val="FFFFFF"/>
                </a:solidFill>
              </a:rPr>
              <a:t>x</a:t>
            </a:r>
            <a:r>
              <a:rPr lang="en-US" sz="2800" b="1" i="1" kern="0" baseline="30000" dirty="0">
                <a:solidFill>
                  <a:srgbClr val="FFFFFF"/>
                </a:solidFill>
              </a:rPr>
              <a:t>3 </a:t>
            </a:r>
            <a:r>
              <a:rPr lang="en-US" sz="2800" b="1" i="1" kern="0" dirty="0">
                <a:solidFill>
                  <a:srgbClr val="FFFFFF"/>
                </a:solidFill>
              </a:rPr>
              <a:t>– 9x</a:t>
            </a:r>
            <a:r>
              <a:rPr lang="en-US" sz="2800" b="1" i="1" kern="0" baseline="30000" dirty="0">
                <a:solidFill>
                  <a:srgbClr val="FFFFFF"/>
                </a:solidFill>
              </a:rPr>
              <a:t>2</a:t>
            </a:r>
            <a:r>
              <a:rPr lang="en-US" sz="2800" b="1" i="1" kern="0" dirty="0">
                <a:solidFill>
                  <a:srgbClr val="FFFFFF"/>
                </a:solidFill>
              </a:rPr>
              <a:t> + 6 = 0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C7B2BF-465B-43B1-9204-A773FFB78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80"/>
          <a:stretch/>
        </p:blipFill>
        <p:spPr>
          <a:xfrm>
            <a:off x="1317218" y="1849552"/>
            <a:ext cx="9557563" cy="460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78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рівнянь і систем рівнянь з використанням програми Gran1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8EAD9-8BF8-47E5-9DD8-1487A917E1D4}"/>
              </a:ext>
            </a:extLst>
          </p:cNvPr>
          <p:cNvSpPr txBox="1"/>
          <p:nvPr/>
        </p:nvSpPr>
        <p:spPr>
          <a:xfrm>
            <a:off x="72008" y="3110622"/>
            <a:ext cx="85297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можливо, що дане рівняння має ще й інші корені. Тому потрібно проаналізувати, чи може дане рівняння мати корені на інших проміжках, і якщо так, то змінити проміжок побудови по осі Ох, побудувати графік на новому проміжку і знайти інші корені рівняння.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maths icon&quot;">
            <a:extLst>
              <a:ext uri="{FF2B5EF4-FFF2-40B4-BE49-F238E27FC236}">
                <a16:creationId xmlns:a16="http://schemas.microsoft.com/office/drawing/2014/main" id="{50C0B2D5-D42D-4BC2-9D3F-3EAAC82C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329" y="3110622"/>
            <a:ext cx="3390663" cy="33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D9CDD-0807-4451-96F8-BE92B322D18A}"/>
              </a:ext>
            </a:extLst>
          </p:cNvPr>
          <p:cNvSpPr txBox="1"/>
          <p:nvPr/>
        </p:nvSpPr>
        <p:spPr>
          <a:xfrm>
            <a:off x="1567543" y="1196763"/>
            <a:ext cx="105546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Виконавши вищенаведений алгоритм, буде знайдено всі корені рівняння на заданому під час створення об'єкта проміжку. 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id="{B7CEAC84-1EB9-46E9-93D5-2EA00636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96763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0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рівнянь і систем рівнянь з використанням програми Gran1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знайти наближені значення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розв'язків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рівнянь, використовуючи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GRAN1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4713D-3421-41C4-A29B-FE3EEEC5342F}"/>
              </a:ext>
            </a:extLst>
          </p:cNvPr>
          <p:cNvSpPr txBox="1"/>
          <p:nvPr/>
        </p:nvSpPr>
        <p:spPr>
          <a:xfrm>
            <a:off x="72008" y="223553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Подати кожне рівняння системи у вигляді </a:t>
            </a:r>
            <a:r>
              <a:rPr lang="uk-UA" sz="2800" b="1" i="1" kern="0" dirty="0">
                <a:solidFill>
                  <a:srgbClr val="FFFF00"/>
                </a:solidFill>
              </a:rPr>
              <a:t>0 = </a:t>
            </a:r>
            <a:r>
              <a:rPr lang="en-US" sz="2800" b="1" i="1" kern="0" dirty="0">
                <a:solidFill>
                  <a:srgbClr val="FFFF00"/>
                </a:solidFill>
              </a:rPr>
              <a:t>G(X,Y)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D26B4-697D-413A-AFDC-44FF66E07C59}"/>
              </a:ext>
            </a:extLst>
          </p:cNvPr>
          <p:cNvSpPr txBox="1"/>
          <p:nvPr/>
        </p:nvSpPr>
        <p:spPr>
          <a:xfrm>
            <a:off x="70929" y="284341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Занести відповідні об'єкти до вікна Список об'єктів.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11542-E5D0-4D44-BECA-543DC3257511}"/>
              </a:ext>
            </a:extLst>
          </p:cNvPr>
          <p:cNvSpPr txBox="1"/>
          <p:nvPr/>
        </p:nvSpPr>
        <p:spPr>
          <a:xfrm>
            <a:off x="69850" y="3451296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Побудувати графіки кожного рівняння, виконавши </a:t>
            </a:r>
            <a:r>
              <a:rPr lang="uk-UA" sz="2800" b="1" i="1" kern="0" dirty="0">
                <a:solidFill>
                  <a:srgbClr val="FFFF00"/>
                </a:solidFill>
              </a:rPr>
              <a:t>Графік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Побудувати</a:t>
            </a:r>
            <a:r>
              <a:rPr lang="uk-UA" sz="2800" b="1" i="1" kern="0" dirty="0">
                <a:solidFill>
                  <a:srgbClr val="FFFFFF"/>
                </a:solidFill>
              </a:rPr>
              <a:t> або вибравши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інструментів </a:t>
            </a:r>
            <a:r>
              <a:rPr lang="uk-UA" sz="2800" b="1" i="1" kern="0" dirty="0">
                <a:solidFill>
                  <a:srgbClr val="FFFFFF"/>
                </a:solidFill>
              </a:rPr>
              <a:t>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Побудувати графік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79E6A-7646-4F44-955B-90578C09C54F}"/>
              </a:ext>
            </a:extLst>
          </p:cNvPr>
          <p:cNvSpPr txBox="1"/>
          <p:nvPr/>
        </p:nvSpPr>
        <p:spPr>
          <a:xfrm>
            <a:off x="69850" y="492095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послідовно вказівник у всі точки перетину цих графіків і записати наближені значення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розв'язків</a:t>
            </a:r>
            <a:r>
              <a:rPr lang="uk-UA" sz="2800" b="1" i="1" kern="0" dirty="0">
                <a:solidFill>
                  <a:srgbClr val="FFFFFF"/>
                </a:solidFill>
              </a:rPr>
              <a:t> системи рівнянь.</a:t>
            </a:r>
          </a:p>
        </p:txBody>
      </p:sp>
    </p:spTree>
    <p:extLst>
      <p:ext uri="{BB962C8B-B14F-4D97-AF65-F5344CB8AC3E}">
        <p14:creationId xmlns:p14="http://schemas.microsoft.com/office/powerpoint/2010/main" val="75492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Розв'язування рівнянь і систем рівнянь з використанням програми Gran1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4090E6-D32F-4CEB-89B6-7B99A1C01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0" t="10927"/>
          <a:stretch/>
        </p:blipFill>
        <p:spPr>
          <a:xfrm>
            <a:off x="7825563" y="3548798"/>
            <a:ext cx="4295508" cy="289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22A46-C24A-4603-A424-0B87238E0736}"/>
              </a:ext>
            </a:extLst>
          </p:cNvPr>
          <p:cNvSpPr txBox="1"/>
          <p:nvPr/>
        </p:nvSpPr>
        <p:spPr>
          <a:xfrm>
            <a:off x="70929" y="3548798"/>
            <a:ext cx="7648308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Тому потрібно проаналізувати, чи може дана система рівнянь мати розв'язки на інших проміжках, і якщо так, то змінити проміжки побудови по осі Ох і по осі </a:t>
            </a:r>
            <a:r>
              <a:rPr lang="uk-UA" sz="2600" b="1" i="1" kern="0" dirty="0" err="1">
                <a:solidFill>
                  <a:srgbClr val="FFFFFF"/>
                </a:solidFill>
              </a:rPr>
              <a:t>Оу</a:t>
            </a:r>
            <a:r>
              <a:rPr lang="uk-UA" sz="2600" b="1" i="1" kern="0" dirty="0">
                <a:solidFill>
                  <a:srgbClr val="FFFFFF"/>
                </a:solidFill>
              </a:rPr>
              <a:t>, побудувати графіки рівнянь на нових проміжках і знайти інші розв'язки системи рівнянь.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6B5DB-B23C-4730-9504-FB88F14C0A8A}"/>
              </a:ext>
            </a:extLst>
          </p:cNvPr>
          <p:cNvSpPr txBox="1"/>
          <p:nvPr/>
        </p:nvSpPr>
        <p:spPr>
          <a:xfrm>
            <a:off x="1567543" y="1196763"/>
            <a:ext cx="10554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Виконавши вище наведений алгоритм, ви знайдете всі розв'язки системи рівнянь на заданих під час створення об'єктів проміжках по осі Ох і по осі </a:t>
            </a:r>
            <a:r>
              <a:rPr lang="uk-UA" sz="2800" b="1" i="1" kern="0" dirty="0" err="1">
                <a:solidFill>
                  <a:srgbClr val="FFFFFF"/>
                </a:solidFill>
              </a:rPr>
              <a:t>Оу</a:t>
            </a:r>
            <a:r>
              <a:rPr lang="uk-UA" sz="2800" b="1" i="1" kern="0" dirty="0">
                <a:solidFill>
                  <a:srgbClr val="FFFFFF"/>
                </a:solidFill>
              </a:rPr>
              <a:t>. Але можливо, що дана система рівнянь має й інші розв'язки. 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id="{0070C352-55F1-45C2-A337-FE3DE06F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96763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10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потрібно використовувати комп'ютерні програми для розв'язування рівнянь і систем рівнянь?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68855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основні вікна програми GRAN1 і яке їх призначення?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73525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очистити вікно Графік?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351059"/>
            <a:ext cx="104537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побудувати графік функції в програмі GRAN1?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9DEBE-0706-4C13-8EE0-45C70D5108C9}"/>
              </a:ext>
            </a:extLst>
          </p:cNvPr>
          <p:cNvSpPr txBox="1"/>
          <p:nvPr/>
        </p:nvSpPr>
        <p:spPr>
          <a:xfrm>
            <a:off x="72008" y="5397754"/>
            <a:ext cx="1045376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визначити нулі функції, використовуючи її графік?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69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-74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72-74</a:t>
            </a:r>
            <a:endParaRPr lang="uk-UA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640EDC-38CE-4D5A-AEFC-39AC4819F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 рівнянь і</a:t>
            </a:r>
            <a:br>
              <a:rPr lang="en-US" dirty="0"/>
            </a:br>
            <a:r>
              <a:rPr lang="uk-UA" dirty="0"/>
              <a:t>систем рівнянь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Розв'язування багатьох різноманітних задач приводить до потреби розв'язати рівняння і/або систему рівнянь. Ви розв'язували такі задачі під час вивчення: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D200D47E-F005-4CBA-A495-2F4F2AD347AC}"/>
              </a:ext>
            </a:extLst>
          </p:cNvPr>
          <p:cNvSpPr/>
          <p:nvPr/>
        </p:nvSpPr>
        <p:spPr>
          <a:xfrm>
            <a:off x="69850" y="3119525"/>
            <a:ext cx="3973050" cy="9102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математики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A9D9648-285A-4E90-BFFB-20AFF641FDC0}"/>
              </a:ext>
            </a:extLst>
          </p:cNvPr>
          <p:cNvSpPr/>
          <p:nvPr/>
        </p:nvSpPr>
        <p:spPr>
          <a:xfrm>
            <a:off x="4110552" y="3119525"/>
            <a:ext cx="3973050" cy="9102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фізики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3CE6F10-D2E3-4B33-8D05-84FAF07AE88B}"/>
              </a:ext>
            </a:extLst>
          </p:cNvPr>
          <p:cNvSpPr/>
          <p:nvPr/>
        </p:nvSpPr>
        <p:spPr>
          <a:xfrm>
            <a:off x="8149100" y="3119525"/>
            <a:ext cx="3973050" cy="9102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хімії</a:t>
            </a:r>
          </a:p>
        </p:txBody>
      </p:sp>
      <p:pic>
        <p:nvPicPr>
          <p:cNvPr id="3074" name="Picture 2" descr="calculation, calculator, math, mathematics icon">
            <a:extLst>
              <a:ext uri="{FF2B5EF4-FFF2-40B4-BE49-F238E27FC236}">
                <a16:creationId xmlns:a16="http://schemas.microsoft.com/office/drawing/2014/main" id="{587FA49F-81E7-470F-B6DF-57ED3A67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3" y="4102036"/>
            <a:ext cx="2469543" cy="24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emistry, physics, space icon">
            <a:extLst>
              <a:ext uri="{FF2B5EF4-FFF2-40B4-BE49-F238E27FC236}">
                <a16:creationId xmlns:a16="http://schemas.microsoft.com/office/drawing/2014/main" id="{5839A128-2A7C-4650-A8F8-B80C67B1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8" y="4102035"/>
            <a:ext cx="2469543" cy="24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emistry, lab, laboratory, research, science, tubes icon">
            <a:extLst>
              <a:ext uri="{FF2B5EF4-FFF2-40B4-BE49-F238E27FC236}">
                <a16:creationId xmlns:a16="http://schemas.microsoft.com/office/drawing/2014/main" id="{F56E0781-FDE5-4746-848A-19E33BD8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54" y="4136620"/>
            <a:ext cx="2469543" cy="24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quation, formula, pensil, screen, tablet icon">
            <a:extLst>
              <a:ext uri="{FF2B5EF4-FFF2-40B4-BE49-F238E27FC236}">
                <a16:creationId xmlns:a16="http://schemas.microsoft.com/office/drawing/2014/main" id="{B571DE34-B1CD-4415-BACD-F7F96A83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18" y="3370485"/>
            <a:ext cx="2897771" cy="28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id="{C9AC0A5E-11C1-4030-AF15-5FE3E93BDDD6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2-ге видання, оновлене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0D152C6-6820-439C-AB0A-02027126A026}"/>
              </a:ext>
            </a:extLst>
          </p:cNvPr>
          <p:cNvSpPr/>
          <p:nvPr/>
        </p:nvSpPr>
        <p:spPr>
          <a:xfrm>
            <a:off x="3238676" y="2585720"/>
            <a:ext cx="2092407" cy="684478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15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E7B3D7-7E1C-4710-9441-AAA8C8836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 рівнянь і</a:t>
            </a:r>
            <a:br>
              <a:rPr lang="en-US" dirty="0"/>
            </a:br>
            <a:r>
              <a:rPr lang="uk-UA" dirty="0"/>
              <a:t>систем рівнянь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математики вас учили розв'язувати рівняння і системи рівнянь деяких видів: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63596D6-0980-4927-B6DD-FAE063756F32}"/>
              </a:ext>
            </a:extLst>
          </p:cNvPr>
          <p:cNvSpPr/>
          <p:nvPr/>
        </p:nvSpPr>
        <p:spPr>
          <a:xfrm>
            <a:off x="78121" y="2260723"/>
            <a:ext cx="2887061" cy="19072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лінійні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8EC50A-CBF6-412F-AD0F-B0F6BC3E6232}"/>
              </a:ext>
            </a:extLst>
          </p:cNvPr>
          <p:cNvSpPr/>
          <p:nvPr/>
        </p:nvSpPr>
        <p:spPr>
          <a:xfrm>
            <a:off x="3131251" y="2260723"/>
            <a:ext cx="2887061" cy="19072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квадратні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73A6C0D-DCF3-4B7B-8323-7E708402EE23}"/>
              </a:ext>
            </a:extLst>
          </p:cNvPr>
          <p:cNvSpPr/>
          <p:nvPr/>
        </p:nvSpPr>
        <p:spPr>
          <a:xfrm>
            <a:off x="6184380" y="2260723"/>
            <a:ext cx="2887061" cy="19072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такі, що зводяться до лінійних або квадратних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A359FB4-0143-4824-A777-6F287C2F180C}"/>
              </a:ext>
            </a:extLst>
          </p:cNvPr>
          <p:cNvSpPr/>
          <p:nvPr/>
        </p:nvSpPr>
        <p:spPr>
          <a:xfrm>
            <a:off x="9235663" y="2262641"/>
            <a:ext cx="2887061" cy="19072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інші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0E9C9-9D46-4FA6-974D-90B5CAD41B91}"/>
              </a:ext>
            </a:extLst>
          </p:cNvPr>
          <p:cNvSpPr txBox="1"/>
          <p:nvPr/>
        </p:nvSpPr>
        <p:spPr>
          <a:xfrm>
            <a:off x="66468" y="428716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для більшості практичних задач ці методи розв'язування потребують досить громіздких і непростих обчислень з дробовими числами, що займає багато часу.</a:t>
            </a:r>
          </a:p>
        </p:txBody>
      </p:sp>
    </p:spTree>
    <p:extLst>
      <p:ext uri="{BB962C8B-B14F-4D97-AF65-F5344CB8AC3E}">
        <p14:creationId xmlns:p14="http://schemas.microsoft.com/office/powerpoint/2010/main" val="261514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 рівнянь і</a:t>
            </a:r>
            <a:br>
              <a:rPr lang="en-US" dirty="0"/>
            </a:br>
            <a:r>
              <a:rPr lang="uk-UA" dirty="0"/>
              <a:t>систем рівнянь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для розв'язування багатьох практичних задач потрібно розв'язати такі рівняння і системи рівнянь, для яких не існує методів знаходження точних значень їх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розв'язків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38389-E6BD-45EB-9694-D9CEFFB8A638}"/>
              </a:ext>
            </a:extLst>
          </p:cNvPr>
          <p:cNvSpPr txBox="1"/>
          <p:nvPr/>
        </p:nvSpPr>
        <p:spPr>
          <a:xfrm>
            <a:off x="72008" y="3121254"/>
            <a:ext cx="659460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таких рівнянь і систем рівнянь існують різні математичні методи знаходження наближених значень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розв'язків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equation icon&quot;">
            <a:extLst>
              <a:ext uri="{FF2B5EF4-FFF2-40B4-BE49-F238E27FC236}">
                <a16:creationId xmlns:a16="http://schemas.microsoft.com/office/drawing/2014/main" id="{46B96FAE-6106-412A-8FCF-A92D0299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35" y="3121254"/>
            <a:ext cx="5283257" cy="34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8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 рівнянь і</a:t>
            </a:r>
            <a:br>
              <a:rPr lang="en-US" dirty="0"/>
            </a:br>
            <a:r>
              <a:rPr lang="uk-UA" dirty="0"/>
              <a:t>систем рівнянь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Застосування цих методів також громіздке і займає багато часу. Автоматизувати обчислення у цих методах можна, використовуючи: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1E7EA5C-C201-41C9-98F4-21DD8E178AE6}"/>
              </a:ext>
            </a:extLst>
          </p:cNvPr>
          <p:cNvSpPr/>
          <p:nvPr/>
        </p:nvSpPr>
        <p:spPr>
          <a:xfrm>
            <a:off x="69851" y="4276243"/>
            <a:ext cx="3973050" cy="14566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9C11D9E-E8AA-4440-9AB7-BA37F4D890EE}"/>
              </a:ext>
            </a:extLst>
          </p:cNvPr>
          <p:cNvSpPr/>
          <p:nvPr/>
        </p:nvSpPr>
        <p:spPr>
          <a:xfrm>
            <a:off x="4110552" y="4276244"/>
            <a:ext cx="3973050" cy="14566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математичні процесори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B4C0585-3AA4-40E1-8105-C956D4343188}"/>
              </a:ext>
            </a:extLst>
          </p:cNvPr>
          <p:cNvSpPr/>
          <p:nvPr/>
        </p:nvSpPr>
        <p:spPr>
          <a:xfrm>
            <a:off x="8149100" y="4276244"/>
            <a:ext cx="3973050" cy="14566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прикладні математичні пакети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2964540-FB4D-4085-AC8E-B1CCB1D8E659}"/>
              </a:ext>
            </a:extLst>
          </p:cNvPr>
          <p:cNvSpPr/>
          <p:nvPr/>
        </p:nvSpPr>
        <p:spPr>
          <a:xfrm>
            <a:off x="4112710" y="2715494"/>
            <a:ext cx="8011598" cy="14566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спеціальні прикладні програми для розв'язування математичних задач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B4DC6A8-CDE7-478B-A82E-982435A5F750}"/>
              </a:ext>
            </a:extLst>
          </p:cNvPr>
          <p:cNvSpPr/>
          <p:nvPr/>
        </p:nvSpPr>
        <p:spPr>
          <a:xfrm>
            <a:off x="72008" y="2715493"/>
            <a:ext cx="3973050" cy="14566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деякі прикладні комп'ютерні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67098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 рівнянь і</a:t>
            </a:r>
            <a:br>
              <a:rPr lang="en-US" dirty="0"/>
            </a:br>
            <a:r>
              <a:rPr lang="uk-UA" dirty="0"/>
              <a:t>систем рівнянь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 прикладними математичними пакетами є, наприклад, вільно розповсюджувані: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95272DF-F9A8-4699-B478-0765D507550C}"/>
              </a:ext>
            </a:extLst>
          </p:cNvPr>
          <p:cNvGrpSpPr/>
          <p:nvPr/>
        </p:nvGrpSpPr>
        <p:grpSpPr>
          <a:xfrm>
            <a:off x="72008" y="2201970"/>
            <a:ext cx="4038548" cy="2122579"/>
            <a:chOff x="72008" y="2201970"/>
            <a:chExt cx="4038548" cy="2122579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20489AFB-9EB8-43AE-9E3E-FC17EA1CEB27}"/>
                </a:ext>
              </a:extLst>
            </p:cNvPr>
            <p:cNvSpPr/>
            <p:nvPr/>
          </p:nvSpPr>
          <p:spPr>
            <a:xfrm>
              <a:off x="72008" y="2278064"/>
              <a:ext cx="3973050" cy="19637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Maxima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5122" name="Picture 2" descr="Ð ÐµÐ·ÑÐ»ÑÑÐ°Ñ Ð¿Ð¾ÑÑÐºÑ Ð·Ð¾Ð±ÑÐ°Ð¶ÐµÐ½Ñ Ð·Ð° Ð·Ð°Ð¿Ð¸ÑÐ¾Ð¼ &quot;Maxima icon&quot;">
              <a:extLst>
                <a:ext uri="{FF2B5EF4-FFF2-40B4-BE49-F238E27FC236}">
                  <a16:creationId xmlns:a16="http://schemas.microsoft.com/office/drawing/2014/main" id="{9F66A135-4C11-40E4-82A9-C4861C7F1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977" y="2201970"/>
              <a:ext cx="2122579" cy="212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B59F5A1-821B-45E2-B13F-8A3A0526BC10}"/>
              </a:ext>
            </a:extLst>
          </p:cNvPr>
          <p:cNvGrpSpPr/>
          <p:nvPr/>
        </p:nvGrpSpPr>
        <p:grpSpPr>
          <a:xfrm>
            <a:off x="4112710" y="2278064"/>
            <a:ext cx="4005799" cy="1963757"/>
            <a:chOff x="4112710" y="2278064"/>
            <a:chExt cx="4005799" cy="1963757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93DB8E55-96B5-49EE-B98F-F2BA742A6CC7}"/>
                </a:ext>
              </a:extLst>
            </p:cNvPr>
            <p:cNvSpPr/>
            <p:nvPr/>
          </p:nvSpPr>
          <p:spPr>
            <a:xfrm>
              <a:off x="4112710" y="2278064"/>
              <a:ext cx="3973050" cy="19637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 err="1">
                  <a:solidFill>
                    <a:srgbClr val="FFFFFF"/>
                  </a:solidFill>
                </a:rPr>
                <a:t>Scilab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5124" name="Picture 4" descr="Ð ÐµÐ·ÑÐ»ÑÑÐ°Ñ Ð¿Ð¾ÑÑÐºÑ Ð·Ð¾Ð±ÑÐ°Ð¶ÐµÐ½Ñ Ð·Ð° Ð·Ð°Ð¿Ð¸ÑÐ¾Ð¼ &quot;Scilab icon&quot;">
              <a:extLst>
                <a:ext uri="{FF2B5EF4-FFF2-40B4-BE49-F238E27FC236}">
                  <a16:creationId xmlns:a16="http://schemas.microsoft.com/office/drawing/2014/main" id="{A037FA57-05B3-403C-87A5-492B862FC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009" y="2307442"/>
              <a:ext cx="2476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B0A07ADE-6136-454E-BCA5-6C3C579D7DAF}"/>
              </a:ext>
            </a:extLst>
          </p:cNvPr>
          <p:cNvGrpSpPr/>
          <p:nvPr/>
        </p:nvGrpSpPr>
        <p:grpSpPr>
          <a:xfrm>
            <a:off x="8151258" y="1929847"/>
            <a:ext cx="4467465" cy="2620886"/>
            <a:chOff x="8151258" y="1929847"/>
            <a:chExt cx="4467465" cy="2620886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AEE1430F-8078-4EC7-9967-585F9BC917FC}"/>
                </a:ext>
              </a:extLst>
            </p:cNvPr>
            <p:cNvSpPr/>
            <p:nvPr/>
          </p:nvSpPr>
          <p:spPr>
            <a:xfrm>
              <a:off x="8151258" y="2278064"/>
              <a:ext cx="3973050" cy="19637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 err="1">
                  <a:solidFill>
                    <a:srgbClr val="FFFFFF"/>
                  </a:solidFill>
                </a:rPr>
                <a:t>Smath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Studio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5126" name="Picture 6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2A9AA201-E4B3-4264-B68E-BC11E968A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944" y="1929847"/>
              <a:ext cx="3485779" cy="262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862CEDF2-558A-4781-BACE-ED44BF8A0C76}"/>
              </a:ext>
            </a:extLst>
          </p:cNvPr>
          <p:cNvGrpSpPr/>
          <p:nvPr/>
        </p:nvGrpSpPr>
        <p:grpSpPr>
          <a:xfrm>
            <a:off x="72008" y="4317915"/>
            <a:ext cx="3973050" cy="1990534"/>
            <a:chOff x="72008" y="4317915"/>
            <a:chExt cx="3973050" cy="1990534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24EAAAA6-2CCE-4348-A7F9-EDEA5D22B2BE}"/>
                </a:ext>
              </a:extLst>
            </p:cNvPr>
            <p:cNvSpPr/>
            <p:nvPr/>
          </p:nvSpPr>
          <p:spPr>
            <a:xfrm>
              <a:off x="72008" y="4322295"/>
              <a:ext cx="3973050" cy="19637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Mathcad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5128" name="Picture 8" descr="Ð ÐµÐ·ÑÐ»ÑÑÐ°Ñ Ð¿Ð¾ÑÑÐºÑ Ð·Ð¾Ð±ÑÐ°Ð¶ÐµÐ½Ñ Ð·Ð° Ð·Ð°Ð¿Ð¸ÑÐ¾Ð¼ &quot;Mathcad icon&quot;">
              <a:extLst>
                <a:ext uri="{FF2B5EF4-FFF2-40B4-BE49-F238E27FC236}">
                  <a16:creationId xmlns:a16="http://schemas.microsoft.com/office/drawing/2014/main" id="{1FC461AD-6D3E-45E2-B370-A432EF2B7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823" y="4317915"/>
              <a:ext cx="1990534" cy="1990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6F1EE0D6-FEEF-4B69-9097-BA3BB003486A}"/>
              </a:ext>
            </a:extLst>
          </p:cNvPr>
          <p:cNvGrpSpPr/>
          <p:nvPr/>
        </p:nvGrpSpPr>
        <p:grpSpPr>
          <a:xfrm>
            <a:off x="4112710" y="4322295"/>
            <a:ext cx="4370742" cy="1963757"/>
            <a:chOff x="4112710" y="4322295"/>
            <a:chExt cx="4370742" cy="1963757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E5751D35-F959-46E6-A9AF-565F51161F44}"/>
                </a:ext>
              </a:extLst>
            </p:cNvPr>
            <p:cNvSpPr/>
            <p:nvPr/>
          </p:nvSpPr>
          <p:spPr>
            <a:xfrm>
              <a:off x="4112710" y="4322295"/>
              <a:ext cx="3973050" cy="19637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>
                  <a:solidFill>
                    <a:srgbClr val="FFFFFF"/>
                  </a:solidFill>
                </a:rPr>
                <a:t>Mathematica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5130" name="Picture 10" descr="Ð ÐµÐ·ÑÐ»ÑÑÐ°Ñ Ð¿Ð¾ÑÑÐºÑ Ð·Ð¾Ð±ÑÐ°Ð¶ÐµÐ½Ñ Ð·Ð° Ð·Ð°Ð¿Ð¸ÑÐ¾Ð¼ &quot;Mathematica icon&quot;">
              <a:extLst>
                <a:ext uri="{FF2B5EF4-FFF2-40B4-BE49-F238E27FC236}">
                  <a16:creationId xmlns:a16="http://schemas.microsoft.com/office/drawing/2014/main" id="{BA42EEA9-8DDF-48EC-924F-8203EE91A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952" y="4627898"/>
              <a:ext cx="209550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5BE90FF-0DA7-4432-B14C-6FC44A64AA63}"/>
              </a:ext>
            </a:extLst>
          </p:cNvPr>
          <p:cNvGrpSpPr/>
          <p:nvPr/>
        </p:nvGrpSpPr>
        <p:grpSpPr>
          <a:xfrm>
            <a:off x="8151258" y="4322295"/>
            <a:ext cx="3973050" cy="1986154"/>
            <a:chOff x="8151258" y="4322295"/>
            <a:chExt cx="3973050" cy="1986154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86CACA1C-4891-46E7-BD99-62966DA1F95E}"/>
                </a:ext>
              </a:extLst>
            </p:cNvPr>
            <p:cNvSpPr/>
            <p:nvPr/>
          </p:nvSpPr>
          <p:spPr>
            <a:xfrm>
              <a:off x="8151258" y="4322295"/>
              <a:ext cx="3973050" cy="196375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i="1" kern="0" dirty="0" err="1">
                  <a:solidFill>
                    <a:srgbClr val="FFFFFF"/>
                  </a:solidFill>
                </a:rPr>
                <a:t>MatLab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та ін.</a:t>
              </a:r>
            </a:p>
          </p:txBody>
        </p:sp>
        <p:pic>
          <p:nvPicPr>
            <p:cNvPr id="5132" name="Picture 12" descr="Ð ÐµÐ·ÑÐ»ÑÑÐ°Ñ Ð¿Ð¾ÑÑÐºÑ Ð·Ð¾Ð±ÑÐ°Ð¶ÐµÐ½Ñ Ð·Ð° Ð·Ð°Ð¿Ð¸ÑÐ¾Ð¼ &quot;MatLab icon&quot;">
              <a:extLst>
                <a:ext uri="{FF2B5EF4-FFF2-40B4-BE49-F238E27FC236}">
                  <a16:creationId xmlns:a16="http://schemas.microsoft.com/office/drawing/2014/main" id="{95D8F881-0DBB-48C7-A161-732429ECB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3038" y="4344692"/>
              <a:ext cx="2185589" cy="196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37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використання математичного процесора </a:t>
            </a:r>
            <a:r>
              <a:rPr lang="en-US" sz="2800" b="1" i="1" kern="0" dirty="0">
                <a:solidFill>
                  <a:srgbClr val="FFFF00"/>
                </a:solidFill>
              </a:rPr>
              <a:t>GRAN1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 err="1">
                <a:solidFill>
                  <a:srgbClr val="FFFFFF"/>
                </a:solidFill>
              </a:rPr>
              <a:t>GRaphic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</a:rPr>
              <a:t>ANalysis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графічний аналіз) для розв'язування рівнянь, систем рівнянь і деяких інших задач.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A26A2-A57B-42AD-B650-73D980CBB8DC}"/>
              </a:ext>
            </a:extLst>
          </p:cNvPr>
          <p:cNvSpPr txBox="1"/>
          <p:nvPr/>
        </p:nvSpPr>
        <p:spPr>
          <a:xfrm>
            <a:off x="72008" y="3121256"/>
            <a:ext cx="754140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програму </a:t>
            </a:r>
            <a:r>
              <a:rPr lang="en-US" sz="2800" b="1" i="1" kern="0" dirty="0">
                <a:solidFill>
                  <a:srgbClr val="FFFF00"/>
                </a:solidFill>
              </a:rPr>
              <a:t>GRAN1</a:t>
            </a:r>
            <a:r>
              <a:rPr lang="uk-UA" sz="2800" b="1" i="1" kern="0" dirty="0">
                <a:solidFill>
                  <a:srgbClr val="FFFFFF"/>
                </a:solidFill>
              </a:rPr>
              <a:t>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побудувати графіки функцій та рівнянь і, використовуючи ці графіки, знайти наближені значення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розв'язків</a:t>
            </a:r>
            <a:r>
              <a:rPr lang="uk-UA" sz="2800" b="1" i="1" kern="0" dirty="0">
                <a:solidFill>
                  <a:srgbClr val="FFFFFF"/>
                </a:solidFill>
              </a:rPr>
              <a:t> рівнянь і систем рівнянь.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330C9-D590-4077-A959-EF511DAC7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716" y="3121256"/>
            <a:ext cx="4085418" cy="310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28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Математичний процесор </a:t>
            </a:r>
            <a:r>
              <a:rPr lang="en-US" dirty="0"/>
              <a:t>G</a:t>
            </a:r>
            <a:r>
              <a:rPr lang="uk-UA" dirty="0"/>
              <a:t>ran1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7" y="1196763"/>
            <a:ext cx="602399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GRAN1</a:t>
            </a:r>
            <a:r>
              <a:rPr lang="uk-UA" sz="2800" b="1" i="1" kern="0" dirty="0">
                <a:solidFill>
                  <a:srgbClr val="FFFFFF"/>
                </a:solidFill>
              </a:rPr>
              <a:t> — вільно розповсюджуваний математичний процесор. Його можна скачати, наприклад, з веб-сторінки з адресою: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29DF6-9F74-4C95-880B-BD48A3C0511B}"/>
              </a:ext>
            </a:extLst>
          </p:cNvPr>
          <p:cNvSpPr txBox="1"/>
          <p:nvPr/>
        </p:nvSpPr>
        <p:spPr>
          <a:xfrm>
            <a:off x="72008" y="4063588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ktoi.npu.edu.ua/uk/</a:t>
            </a:r>
            <a:r>
              <a:rPr lang="en-US" sz="3200" b="1" i="1" kern="0" dirty="0">
                <a:solidFill>
                  <a:srgbClr val="FFFFFF"/>
                </a:solidFill>
              </a:rPr>
              <a:t>zavantazhyty</a:t>
            </a:r>
            <a:r>
              <a:rPr lang="en-US" sz="2800" b="1" i="1" kern="0" dirty="0">
                <a:solidFill>
                  <a:srgbClr val="FFFFFF"/>
                </a:solidFill>
              </a:rPr>
              <a:t>/category/1-gran1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76CF8-ED39-4D38-8583-C8AD3A60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69" y="1196763"/>
            <a:ext cx="2644185" cy="2677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01BAF-77C1-469A-AE31-468AD8F9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806102"/>
            <a:ext cx="12047985" cy="15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2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149124</TotalTime>
  <Words>1220</Words>
  <Application>Microsoft Office PowerPoint</Application>
  <PresentationFormat>Широкий екран</PresentationFormat>
  <Paragraphs>126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6" baseType="lpstr">
      <vt:lpstr>Arial</vt:lpstr>
      <vt:lpstr>Comic Sans MS</vt:lpstr>
      <vt:lpstr>Times New Roman</vt:lpstr>
      <vt:lpstr>Verdana</vt:lpstr>
      <vt:lpstr>Wingdings</vt:lpstr>
      <vt:lpstr>Тема Office</vt:lpstr>
      <vt:lpstr>Розв’язування рівнянь, систем рівнянь</vt:lpstr>
      <vt:lpstr>Запитання</vt:lpstr>
      <vt:lpstr>Розв'язування рівнянь і систем рівнянь</vt:lpstr>
      <vt:lpstr>Розв'язування рівнянь і систем рівнянь</vt:lpstr>
      <vt:lpstr>Розв'язування рівнянь і систем рівнянь</vt:lpstr>
      <vt:lpstr>Розв'язування рівнянь і систем рівнянь</vt:lpstr>
      <vt:lpstr>Розв'язування рівнянь і систем рівнянь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Математичний процесор Gran1</vt:lpstr>
      <vt:lpstr>Чи знаєте ви, що...</vt:lpstr>
      <vt:lpstr>Чи знаєте ви, що...</vt:lpstr>
      <vt:lpstr>Розв'язування рівнянь і систем рівнянь з використанням програми Gran1</vt:lpstr>
      <vt:lpstr>Розв'язування рівнянь і систем рівнянь з використанням програми Gran1</vt:lpstr>
      <vt:lpstr>Розв'язування рівнянь і систем рівнянь з використанням програми Gran1</vt:lpstr>
      <vt:lpstr>Розв'язування рівнянь і систем рівнянь з використанням програми Gran1</vt:lpstr>
      <vt:lpstr>Розв'язування рівнянь і систем рівнянь з використанням програми Gran1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852</cp:revision>
  <dcterms:created xsi:type="dcterms:W3CDTF">2016-06-06T19:48:43Z</dcterms:created>
  <dcterms:modified xsi:type="dcterms:W3CDTF">2023-05-08T11:18:58Z</dcterms:modified>
</cp:coreProperties>
</file>