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70" r:id="rId3"/>
    <p:sldId id="290" r:id="rId4"/>
    <p:sldId id="680" r:id="rId5"/>
    <p:sldId id="818" r:id="rId6"/>
    <p:sldId id="819" r:id="rId7"/>
    <p:sldId id="820" r:id="rId8"/>
    <p:sldId id="821" r:id="rId9"/>
    <p:sldId id="822" r:id="rId10"/>
    <p:sldId id="823" r:id="rId11"/>
    <p:sldId id="798" r:id="rId12"/>
    <p:sldId id="824" r:id="rId13"/>
    <p:sldId id="825" r:id="rId14"/>
    <p:sldId id="826" r:id="rId15"/>
    <p:sldId id="827" r:id="rId16"/>
    <p:sldId id="828" r:id="rId17"/>
    <p:sldId id="829" r:id="rId18"/>
    <p:sldId id="807" r:id="rId19"/>
    <p:sldId id="830" r:id="rId20"/>
    <p:sldId id="339" r:id="rId21"/>
    <p:sldId id="357" r:id="rId22"/>
    <p:sldId id="409" r:id="rId23"/>
    <p:sldId id="336" r:id="rId24"/>
    <p:sldId id="337" r:id="rId25"/>
    <p:sldId id="26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A43"/>
    <a:srgbClr val="584332"/>
    <a:srgbClr val="E6E6E6"/>
    <a:srgbClr val="00B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33702" autoAdjust="0"/>
  </p:normalViewPr>
  <p:slideViewPr>
    <p:cSldViewPr snapToGrid="0">
      <p:cViewPr varScale="1">
        <p:scale>
          <a:sx n="99" d="100"/>
          <a:sy n="99" d="100"/>
        </p:scale>
        <p:origin x="108" y="4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AFBF1-DC60-4666-937D-F6FEBC337E33}" type="doc">
      <dgm:prSet loTypeId="urn:microsoft.com/office/officeart/2008/layout/VerticalCurvedList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D08C4B46-C724-44E3-8F1A-122072C25439}">
      <dgm:prSet phldrT="[Текст]"/>
      <dgm:spPr/>
      <dgm:t>
        <a:bodyPr/>
        <a:lstStyle/>
        <a:p>
          <a:r>
            <a:rPr lang="uk-UA" dirty="0"/>
            <a:t>мінімум дві вершини (</a:t>
          </a:r>
          <a:r>
            <a:rPr lang="en-US" dirty="0"/>
            <a:t>vertex) </a:t>
          </a:r>
          <a:r>
            <a:rPr lang="uk-UA" dirty="0"/>
            <a:t>з'єднуються лінією, яка називається «ребро» (</a:t>
          </a:r>
          <a:r>
            <a:rPr lang="en-US" dirty="0"/>
            <a:t>edge)</a:t>
          </a:r>
          <a:endParaRPr lang="uk-UA" dirty="0"/>
        </a:p>
      </dgm:t>
    </dgm:pt>
    <dgm:pt modelId="{A92A4546-F2EC-426B-9D4B-2A736AEAC434}" type="parTrans" cxnId="{4A68A509-223E-4006-9D50-5CFD80AC1EB2}">
      <dgm:prSet/>
      <dgm:spPr/>
      <dgm:t>
        <a:bodyPr/>
        <a:lstStyle/>
        <a:p>
          <a:endParaRPr lang="uk-UA"/>
        </a:p>
      </dgm:t>
    </dgm:pt>
    <dgm:pt modelId="{61A1DC30-765A-467E-AA6C-B0A7F822634D}" type="sibTrans" cxnId="{4A68A509-223E-4006-9D50-5CFD80AC1EB2}">
      <dgm:prSet/>
      <dgm:spPr/>
      <dgm:t>
        <a:bodyPr/>
        <a:lstStyle/>
        <a:p>
          <a:endParaRPr lang="uk-UA"/>
        </a:p>
      </dgm:t>
    </dgm:pt>
    <dgm:pt modelId="{3F06B8B0-7838-4D3E-B7BC-4435B84A8482}">
      <dgm:prSet phldrT="[Текст]"/>
      <dgm:spPr/>
      <dgm:t>
        <a:bodyPr/>
        <a:lstStyle/>
        <a:p>
          <a:r>
            <a:rPr lang="uk-UA" dirty="0"/>
            <a:t>замкнуте кільце найближчих між собою </a:t>
          </a:r>
          <a:r>
            <a:rPr lang="uk-UA" dirty="0" err="1"/>
            <a:t>ребер</a:t>
          </a:r>
          <a:r>
            <a:rPr lang="uk-UA" dirty="0"/>
            <a:t> утворює геометричну площинну ділянку, яка зветься «грань» (</a:t>
          </a:r>
          <a:r>
            <a:rPr lang="en-US" dirty="0"/>
            <a:t>face)</a:t>
          </a:r>
          <a:endParaRPr lang="uk-UA" dirty="0"/>
        </a:p>
      </dgm:t>
    </dgm:pt>
    <dgm:pt modelId="{697AEE91-EB71-4656-8CC8-FFD04D4A3E64}" type="parTrans" cxnId="{794E5D2F-97D2-4118-AA95-1B170089D268}">
      <dgm:prSet/>
      <dgm:spPr/>
      <dgm:t>
        <a:bodyPr/>
        <a:lstStyle/>
        <a:p>
          <a:endParaRPr lang="uk-UA"/>
        </a:p>
      </dgm:t>
    </dgm:pt>
    <dgm:pt modelId="{55DF3F4F-D81A-465A-9574-98F6C3C755C3}" type="sibTrans" cxnId="{794E5D2F-97D2-4118-AA95-1B170089D268}">
      <dgm:prSet/>
      <dgm:spPr/>
      <dgm:t>
        <a:bodyPr/>
        <a:lstStyle/>
        <a:p>
          <a:endParaRPr lang="uk-UA"/>
        </a:p>
      </dgm:t>
    </dgm:pt>
    <dgm:pt modelId="{256A5F12-E378-484F-83DD-E44E991E9C5E}">
      <dgm:prSet phldrT="[Текст]"/>
      <dgm:spPr/>
      <dgm:t>
        <a:bodyPr/>
        <a:lstStyle/>
        <a:p>
          <a:r>
            <a:rPr lang="ru-RU" dirty="0" err="1"/>
            <a:t>грані</a:t>
          </a:r>
          <a:r>
            <a:rPr lang="ru-RU" dirty="0"/>
            <a:t>, </a:t>
          </a:r>
          <a:r>
            <a:rPr lang="ru-RU" dirty="0" err="1"/>
            <a:t>з'єднані</a:t>
          </a:r>
          <a:r>
            <a:rPr lang="ru-RU" dirty="0"/>
            <a:t> </a:t>
          </a:r>
          <a:r>
            <a:rPr lang="ru-RU" dirty="0" err="1"/>
            <a:t>між</a:t>
          </a:r>
          <a:r>
            <a:rPr lang="ru-RU" dirty="0"/>
            <a:t> собою по </a:t>
          </a:r>
          <a:r>
            <a:rPr lang="ru-RU" dirty="0" err="1"/>
            <a:t>суміжних</a:t>
          </a:r>
          <a:r>
            <a:rPr lang="ru-RU" dirty="0"/>
            <a:t> ребрах, </a:t>
          </a:r>
          <a:r>
            <a:rPr lang="ru-RU" dirty="0" err="1"/>
            <a:t>формують</a:t>
          </a:r>
          <a:r>
            <a:rPr lang="ru-RU" dirty="0"/>
            <a:t> </a:t>
          </a:r>
          <a:r>
            <a:rPr lang="ru-RU" dirty="0" err="1"/>
            <a:t>замкнуту</a:t>
          </a:r>
          <a:r>
            <a:rPr lang="ru-RU" dirty="0"/>
            <a:t> </a:t>
          </a:r>
          <a:r>
            <a:rPr lang="ru-RU" dirty="0" err="1"/>
            <a:t>сітьову</a:t>
          </a:r>
          <a:r>
            <a:rPr lang="ru-RU" dirty="0"/>
            <a:t> </a:t>
          </a:r>
          <a:r>
            <a:rPr lang="ru-RU" dirty="0" err="1"/>
            <a:t>геометричну</a:t>
          </a:r>
          <a:r>
            <a:rPr lang="ru-RU" dirty="0"/>
            <a:t> форму </a:t>
          </a:r>
          <a:r>
            <a:rPr lang="ru-RU" dirty="0" err="1"/>
            <a:t>об'єкта</a:t>
          </a:r>
          <a:endParaRPr lang="uk-UA" dirty="0"/>
        </a:p>
      </dgm:t>
    </dgm:pt>
    <dgm:pt modelId="{4B127C35-9362-4329-B29E-4D1161F65979}" type="parTrans" cxnId="{B795D460-5A2F-4734-B66D-700D2EAF75B8}">
      <dgm:prSet/>
      <dgm:spPr/>
      <dgm:t>
        <a:bodyPr/>
        <a:lstStyle/>
        <a:p>
          <a:endParaRPr lang="uk-UA"/>
        </a:p>
      </dgm:t>
    </dgm:pt>
    <dgm:pt modelId="{9C6AE53B-716B-4CED-BB4B-2C8AC2F6129E}" type="sibTrans" cxnId="{B795D460-5A2F-4734-B66D-700D2EAF75B8}">
      <dgm:prSet/>
      <dgm:spPr/>
      <dgm:t>
        <a:bodyPr/>
        <a:lstStyle/>
        <a:p>
          <a:endParaRPr lang="uk-UA"/>
        </a:p>
      </dgm:t>
    </dgm:pt>
    <dgm:pt modelId="{CB11FCE4-AAAA-4EC6-81ED-75AB6B6206D4}" type="pres">
      <dgm:prSet presAssocID="{321AFBF1-DC60-4666-937D-F6FEBC337E33}" presName="Name0" presStyleCnt="0">
        <dgm:presLayoutVars>
          <dgm:chMax val="7"/>
          <dgm:chPref val="7"/>
          <dgm:dir/>
        </dgm:presLayoutVars>
      </dgm:prSet>
      <dgm:spPr/>
    </dgm:pt>
    <dgm:pt modelId="{0523AB68-C869-4C41-A16E-BFBBBB08EE9A}" type="pres">
      <dgm:prSet presAssocID="{321AFBF1-DC60-4666-937D-F6FEBC337E33}" presName="Name1" presStyleCnt="0"/>
      <dgm:spPr/>
    </dgm:pt>
    <dgm:pt modelId="{2BE02441-6B0E-4306-875C-48D7016786A8}" type="pres">
      <dgm:prSet presAssocID="{321AFBF1-DC60-4666-937D-F6FEBC337E33}" presName="cycle" presStyleCnt="0"/>
      <dgm:spPr/>
    </dgm:pt>
    <dgm:pt modelId="{8A4C31D0-80F4-40C6-A84D-974A37EC78E5}" type="pres">
      <dgm:prSet presAssocID="{321AFBF1-DC60-4666-937D-F6FEBC337E33}" presName="srcNode" presStyleLbl="node1" presStyleIdx="0" presStyleCnt="3"/>
      <dgm:spPr/>
    </dgm:pt>
    <dgm:pt modelId="{744EA9E7-9A71-4662-AE81-9F10D00FC353}" type="pres">
      <dgm:prSet presAssocID="{321AFBF1-DC60-4666-937D-F6FEBC337E33}" presName="conn" presStyleLbl="parChTrans1D2" presStyleIdx="0" presStyleCnt="1"/>
      <dgm:spPr/>
    </dgm:pt>
    <dgm:pt modelId="{794BD418-434F-4E5D-B79F-4FFC3D8C8179}" type="pres">
      <dgm:prSet presAssocID="{321AFBF1-DC60-4666-937D-F6FEBC337E33}" presName="extraNode" presStyleLbl="node1" presStyleIdx="0" presStyleCnt="3"/>
      <dgm:spPr/>
    </dgm:pt>
    <dgm:pt modelId="{17470E85-FDDE-43A8-9F13-C98DE07814E3}" type="pres">
      <dgm:prSet presAssocID="{321AFBF1-DC60-4666-937D-F6FEBC337E33}" presName="dstNode" presStyleLbl="node1" presStyleIdx="0" presStyleCnt="3"/>
      <dgm:spPr/>
    </dgm:pt>
    <dgm:pt modelId="{3340AF4E-5AAB-411F-86B2-F82AF4F462FB}" type="pres">
      <dgm:prSet presAssocID="{D08C4B46-C724-44E3-8F1A-122072C25439}" presName="text_1" presStyleLbl="node1" presStyleIdx="0" presStyleCnt="3">
        <dgm:presLayoutVars>
          <dgm:bulletEnabled val="1"/>
        </dgm:presLayoutVars>
      </dgm:prSet>
      <dgm:spPr/>
    </dgm:pt>
    <dgm:pt modelId="{4CA5693F-F9D5-4CE9-88E0-13184509C7E4}" type="pres">
      <dgm:prSet presAssocID="{D08C4B46-C724-44E3-8F1A-122072C25439}" presName="accent_1" presStyleCnt="0"/>
      <dgm:spPr/>
    </dgm:pt>
    <dgm:pt modelId="{2C2ABC93-66E0-414C-A460-2F7261445A42}" type="pres">
      <dgm:prSet presAssocID="{D08C4B46-C724-44E3-8F1A-122072C25439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E9858508-94AF-4E55-A1BD-F525E6A9418A}" type="pres">
      <dgm:prSet presAssocID="{3F06B8B0-7838-4D3E-B7BC-4435B84A8482}" presName="text_2" presStyleLbl="node1" presStyleIdx="1" presStyleCnt="3">
        <dgm:presLayoutVars>
          <dgm:bulletEnabled val="1"/>
        </dgm:presLayoutVars>
      </dgm:prSet>
      <dgm:spPr/>
    </dgm:pt>
    <dgm:pt modelId="{F14D0642-C1D7-45AA-937E-5E10FDBBFDCB}" type="pres">
      <dgm:prSet presAssocID="{3F06B8B0-7838-4D3E-B7BC-4435B84A8482}" presName="accent_2" presStyleCnt="0"/>
      <dgm:spPr/>
    </dgm:pt>
    <dgm:pt modelId="{EB9516AC-AE94-4973-B0A3-2D4ED1594F4F}" type="pres">
      <dgm:prSet presAssocID="{3F06B8B0-7838-4D3E-B7BC-4435B84A8482}" presName="accentRepeatNode" presStyleLbl="solidFgAcc1" presStyleIdx="1" presStyleCnt="3"/>
      <dgm:spPr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5999557C-16F7-4C11-BDD0-3E2F1BFDF089}" type="pres">
      <dgm:prSet presAssocID="{256A5F12-E378-484F-83DD-E44E991E9C5E}" presName="text_3" presStyleLbl="node1" presStyleIdx="2" presStyleCnt="3">
        <dgm:presLayoutVars>
          <dgm:bulletEnabled val="1"/>
        </dgm:presLayoutVars>
      </dgm:prSet>
      <dgm:spPr/>
    </dgm:pt>
    <dgm:pt modelId="{ECF5B8D6-44D6-4B1C-A1B1-22570939C560}" type="pres">
      <dgm:prSet presAssocID="{256A5F12-E378-484F-83DD-E44E991E9C5E}" presName="accent_3" presStyleCnt="0"/>
      <dgm:spPr/>
    </dgm:pt>
    <dgm:pt modelId="{023AC854-5541-4762-956C-0FBED5E01670}" type="pres">
      <dgm:prSet presAssocID="{256A5F12-E378-484F-83DD-E44E991E9C5E}" presName="accentRepeatNode" presStyleLbl="solidFgAcc1" presStyleIdx="2" presStyleCnt="3"/>
      <dgm:spPr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</dgm:ptLst>
  <dgm:cxnLst>
    <dgm:cxn modelId="{4A68A509-223E-4006-9D50-5CFD80AC1EB2}" srcId="{321AFBF1-DC60-4666-937D-F6FEBC337E33}" destId="{D08C4B46-C724-44E3-8F1A-122072C25439}" srcOrd="0" destOrd="0" parTransId="{A92A4546-F2EC-426B-9D4B-2A736AEAC434}" sibTransId="{61A1DC30-765A-467E-AA6C-B0A7F822634D}"/>
    <dgm:cxn modelId="{794E5D2F-97D2-4118-AA95-1B170089D268}" srcId="{321AFBF1-DC60-4666-937D-F6FEBC337E33}" destId="{3F06B8B0-7838-4D3E-B7BC-4435B84A8482}" srcOrd="1" destOrd="0" parTransId="{697AEE91-EB71-4656-8CC8-FFD04D4A3E64}" sibTransId="{55DF3F4F-D81A-465A-9574-98F6C3C755C3}"/>
    <dgm:cxn modelId="{CD032038-9269-436D-9FBC-4E6621A2E49F}" type="presOf" srcId="{61A1DC30-765A-467E-AA6C-B0A7F822634D}" destId="{744EA9E7-9A71-4662-AE81-9F10D00FC353}" srcOrd="0" destOrd="0" presId="urn:microsoft.com/office/officeart/2008/layout/VerticalCurvedList"/>
    <dgm:cxn modelId="{B795D460-5A2F-4734-B66D-700D2EAF75B8}" srcId="{321AFBF1-DC60-4666-937D-F6FEBC337E33}" destId="{256A5F12-E378-484F-83DD-E44E991E9C5E}" srcOrd="2" destOrd="0" parTransId="{4B127C35-9362-4329-B29E-4D1161F65979}" sibTransId="{9C6AE53B-716B-4CED-BB4B-2C8AC2F6129E}"/>
    <dgm:cxn modelId="{C237F283-28EF-4C62-AB4D-74ADAD1A4A7F}" type="presOf" srcId="{D08C4B46-C724-44E3-8F1A-122072C25439}" destId="{3340AF4E-5AAB-411F-86B2-F82AF4F462FB}" srcOrd="0" destOrd="0" presId="urn:microsoft.com/office/officeart/2008/layout/VerticalCurvedList"/>
    <dgm:cxn modelId="{E35E58B8-48F0-4B8C-A529-6314C8B85046}" type="presOf" srcId="{321AFBF1-DC60-4666-937D-F6FEBC337E33}" destId="{CB11FCE4-AAAA-4EC6-81ED-75AB6B6206D4}" srcOrd="0" destOrd="0" presId="urn:microsoft.com/office/officeart/2008/layout/VerticalCurvedList"/>
    <dgm:cxn modelId="{858F0EFA-0A28-44AC-AC85-485A6C7ED976}" type="presOf" srcId="{3F06B8B0-7838-4D3E-B7BC-4435B84A8482}" destId="{E9858508-94AF-4E55-A1BD-F525E6A9418A}" srcOrd="0" destOrd="0" presId="urn:microsoft.com/office/officeart/2008/layout/VerticalCurvedList"/>
    <dgm:cxn modelId="{2667E9FA-8701-4594-AE54-B7DB11A7343B}" type="presOf" srcId="{256A5F12-E378-484F-83DD-E44E991E9C5E}" destId="{5999557C-16F7-4C11-BDD0-3E2F1BFDF089}" srcOrd="0" destOrd="0" presId="urn:microsoft.com/office/officeart/2008/layout/VerticalCurvedList"/>
    <dgm:cxn modelId="{19A7A4E0-2A85-4D4B-BE38-B7AFABA309A0}" type="presParOf" srcId="{CB11FCE4-AAAA-4EC6-81ED-75AB6B6206D4}" destId="{0523AB68-C869-4C41-A16E-BFBBBB08EE9A}" srcOrd="0" destOrd="0" presId="urn:microsoft.com/office/officeart/2008/layout/VerticalCurvedList"/>
    <dgm:cxn modelId="{E757031B-CBDE-4FFF-97C7-0A14E5CD373C}" type="presParOf" srcId="{0523AB68-C869-4C41-A16E-BFBBBB08EE9A}" destId="{2BE02441-6B0E-4306-875C-48D7016786A8}" srcOrd="0" destOrd="0" presId="urn:microsoft.com/office/officeart/2008/layout/VerticalCurvedList"/>
    <dgm:cxn modelId="{3C99AF1C-DA84-44F8-8A05-DF0ABAEC78CB}" type="presParOf" srcId="{2BE02441-6B0E-4306-875C-48D7016786A8}" destId="{8A4C31D0-80F4-40C6-A84D-974A37EC78E5}" srcOrd="0" destOrd="0" presId="urn:microsoft.com/office/officeart/2008/layout/VerticalCurvedList"/>
    <dgm:cxn modelId="{2137224C-5A52-495D-9543-5D91A736E697}" type="presParOf" srcId="{2BE02441-6B0E-4306-875C-48D7016786A8}" destId="{744EA9E7-9A71-4662-AE81-9F10D00FC353}" srcOrd="1" destOrd="0" presId="urn:microsoft.com/office/officeart/2008/layout/VerticalCurvedList"/>
    <dgm:cxn modelId="{DF3D89FA-AE9F-4ED0-846E-838D158E236F}" type="presParOf" srcId="{2BE02441-6B0E-4306-875C-48D7016786A8}" destId="{794BD418-434F-4E5D-B79F-4FFC3D8C8179}" srcOrd="2" destOrd="0" presId="urn:microsoft.com/office/officeart/2008/layout/VerticalCurvedList"/>
    <dgm:cxn modelId="{DA0D6E64-4247-4507-B46A-1F96226C5960}" type="presParOf" srcId="{2BE02441-6B0E-4306-875C-48D7016786A8}" destId="{17470E85-FDDE-43A8-9F13-C98DE07814E3}" srcOrd="3" destOrd="0" presId="urn:microsoft.com/office/officeart/2008/layout/VerticalCurvedList"/>
    <dgm:cxn modelId="{A2BCE190-651F-4F46-B577-CFE6D39BF981}" type="presParOf" srcId="{0523AB68-C869-4C41-A16E-BFBBBB08EE9A}" destId="{3340AF4E-5AAB-411F-86B2-F82AF4F462FB}" srcOrd="1" destOrd="0" presId="urn:microsoft.com/office/officeart/2008/layout/VerticalCurvedList"/>
    <dgm:cxn modelId="{83067D03-4DC9-47CC-A7F7-F4936661A32B}" type="presParOf" srcId="{0523AB68-C869-4C41-A16E-BFBBBB08EE9A}" destId="{4CA5693F-F9D5-4CE9-88E0-13184509C7E4}" srcOrd="2" destOrd="0" presId="urn:microsoft.com/office/officeart/2008/layout/VerticalCurvedList"/>
    <dgm:cxn modelId="{4C744DAD-3589-4889-98FB-F147171C83D4}" type="presParOf" srcId="{4CA5693F-F9D5-4CE9-88E0-13184509C7E4}" destId="{2C2ABC93-66E0-414C-A460-2F7261445A42}" srcOrd="0" destOrd="0" presId="urn:microsoft.com/office/officeart/2008/layout/VerticalCurvedList"/>
    <dgm:cxn modelId="{C6A61F2E-1546-4222-B909-68B121C9BF2D}" type="presParOf" srcId="{0523AB68-C869-4C41-A16E-BFBBBB08EE9A}" destId="{E9858508-94AF-4E55-A1BD-F525E6A9418A}" srcOrd="3" destOrd="0" presId="urn:microsoft.com/office/officeart/2008/layout/VerticalCurvedList"/>
    <dgm:cxn modelId="{95BC7094-477E-485C-A79D-ECE3AAE15A06}" type="presParOf" srcId="{0523AB68-C869-4C41-A16E-BFBBBB08EE9A}" destId="{F14D0642-C1D7-45AA-937E-5E10FDBBFDCB}" srcOrd="4" destOrd="0" presId="urn:microsoft.com/office/officeart/2008/layout/VerticalCurvedList"/>
    <dgm:cxn modelId="{DC4B8091-16F8-4099-8EBC-6455F8165E38}" type="presParOf" srcId="{F14D0642-C1D7-45AA-937E-5E10FDBBFDCB}" destId="{EB9516AC-AE94-4973-B0A3-2D4ED1594F4F}" srcOrd="0" destOrd="0" presId="urn:microsoft.com/office/officeart/2008/layout/VerticalCurvedList"/>
    <dgm:cxn modelId="{E1E59C36-DDDC-43B7-85C9-376CC2C17B87}" type="presParOf" srcId="{0523AB68-C869-4C41-A16E-BFBBBB08EE9A}" destId="{5999557C-16F7-4C11-BDD0-3E2F1BFDF089}" srcOrd="5" destOrd="0" presId="urn:microsoft.com/office/officeart/2008/layout/VerticalCurvedList"/>
    <dgm:cxn modelId="{7B8BE1F2-1F3F-4C4F-9077-97FDE77C3ACE}" type="presParOf" srcId="{0523AB68-C869-4C41-A16E-BFBBBB08EE9A}" destId="{ECF5B8D6-44D6-4B1C-A1B1-22570939C560}" srcOrd="6" destOrd="0" presId="urn:microsoft.com/office/officeart/2008/layout/VerticalCurvedList"/>
    <dgm:cxn modelId="{6F3B0316-DF42-4271-9424-F666F49A967F}" type="presParOf" srcId="{ECF5B8D6-44D6-4B1C-A1B1-22570939C560}" destId="{023AC854-5541-4762-956C-0FBED5E016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EA9E7-9A71-4662-AE81-9F10D00FC353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0AF4E-5AAB-411F-86B2-F82AF4F462FB}">
      <dsp:nvSpPr>
        <dsp:cNvPr id="0" name=""/>
        <dsp:cNvSpPr/>
      </dsp:nvSpPr>
      <dsp:spPr>
        <a:xfrm>
          <a:off x="752110" y="541866"/>
          <a:ext cx="10860923" cy="10837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мінімум дві вершини (</a:t>
          </a:r>
          <a:r>
            <a:rPr lang="en-US" sz="3000" kern="1200" dirty="0"/>
            <a:t>vertex) </a:t>
          </a:r>
          <a:r>
            <a:rPr lang="uk-UA" sz="3000" kern="1200" dirty="0"/>
            <a:t>з'єднуються лінією, яка називається «ребро» (</a:t>
          </a:r>
          <a:r>
            <a:rPr lang="en-US" sz="3000" kern="1200" dirty="0"/>
            <a:t>edge)</a:t>
          </a:r>
          <a:endParaRPr lang="uk-UA" sz="3000" kern="1200" dirty="0"/>
        </a:p>
      </dsp:txBody>
      <dsp:txXfrm>
        <a:off x="752110" y="541866"/>
        <a:ext cx="10860923" cy="1083733"/>
      </dsp:txXfrm>
    </dsp:sp>
    <dsp:sp modelId="{2C2ABC93-66E0-414C-A460-2F7261445A42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58508-94AF-4E55-A1BD-F525E6A9418A}">
      <dsp:nvSpPr>
        <dsp:cNvPr id="0" name=""/>
        <dsp:cNvSpPr/>
      </dsp:nvSpPr>
      <dsp:spPr>
        <a:xfrm>
          <a:off x="1146048" y="2167466"/>
          <a:ext cx="10466986" cy="1083733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замкнуте кільце найближчих між собою </a:t>
          </a:r>
          <a:r>
            <a:rPr lang="uk-UA" sz="3000" kern="1200" dirty="0" err="1"/>
            <a:t>ребер</a:t>
          </a:r>
          <a:r>
            <a:rPr lang="uk-UA" sz="3000" kern="1200" dirty="0"/>
            <a:t> утворює геометричну площинну ділянку, яка зветься «грань» (</a:t>
          </a:r>
          <a:r>
            <a:rPr lang="en-US" sz="3000" kern="1200" dirty="0"/>
            <a:t>face)</a:t>
          </a:r>
          <a:endParaRPr lang="uk-UA" sz="3000" kern="1200" dirty="0"/>
        </a:p>
      </dsp:txBody>
      <dsp:txXfrm>
        <a:off x="1146048" y="2167466"/>
        <a:ext cx="10466986" cy="1083733"/>
      </dsp:txXfrm>
    </dsp:sp>
    <dsp:sp modelId="{EB9516AC-AE94-4973-B0A3-2D4ED1594F4F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9557C-16F7-4C11-BDD0-3E2F1BFDF089}">
      <dsp:nvSpPr>
        <dsp:cNvPr id="0" name=""/>
        <dsp:cNvSpPr/>
      </dsp:nvSpPr>
      <dsp:spPr>
        <a:xfrm>
          <a:off x="752110" y="3793066"/>
          <a:ext cx="10860923" cy="1083733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 err="1"/>
            <a:t>грані</a:t>
          </a:r>
          <a:r>
            <a:rPr lang="ru-RU" sz="3000" kern="1200" dirty="0"/>
            <a:t>, </a:t>
          </a:r>
          <a:r>
            <a:rPr lang="ru-RU" sz="3000" kern="1200" dirty="0" err="1"/>
            <a:t>з'єднані</a:t>
          </a:r>
          <a:r>
            <a:rPr lang="ru-RU" sz="3000" kern="1200" dirty="0"/>
            <a:t> </a:t>
          </a:r>
          <a:r>
            <a:rPr lang="ru-RU" sz="3000" kern="1200" dirty="0" err="1"/>
            <a:t>між</a:t>
          </a:r>
          <a:r>
            <a:rPr lang="ru-RU" sz="3000" kern="1200" dirty="0"/>
            <a:t> собою по </a:t>
          </a:r>
          <a:r>
            <a:rPr lang="ru-RU" sz="3000" kern="1200" dirty="0" err="1"/>
            <a:t>суміжних</a:t>
          </a:r>
          <a:r>
            <a:rPr lang="ru-RU" sz="3000" kern="1200" dirty="0"/>
            <a:t> ребрах, </a:t>
          </a:r>
          <a:r>
            <a:rPr lang="ru-RU" sz="3000" kern="1200" dirty="0" err="1"/>
            <a:t>формують</a:t>
          </a:r>
          <a:r>
            <a:rPr lang="ru-RU" sz="3000" kern="1200" dirty="0"/>
            <a:t> </a:t>
          </a:r>
          <a:r>
            <a:rPr lang="ru-RU" sz="3000" kern="1200" dirty="0" err="1"/>
            <a:t>замкнуту</a:t>
          </a:r>
          <a:r>
            <a:rPr lang="ru-RU" sz="3000" kern="1200" dirty="0"/>
            <a:t> </a:t>
          </a:r>
          <a:r>
            <a:rPr lang="ru-RU" sz="3000" kern="1200" dirty="0" err="1"/>
            <a:t>сітьову</a:t>
          </a:r>
          <a:r>
            <a:rPr lang="ru-RU" sz="3000" kern="1200" dirty="0"/>
            <a:t> </a:t>
          </a:r>
          <a:r>
            <a:rPr lang="ru-RU" sz="3000" kern="1200" dirty="0" err="1"/>
            <a:t>геометричну</a:t>
          </a:r>
          <a:r>
            <a:rPr lang="ru-RU" sz="3000" kern="1200" dirty="0"/>
            <a:t> форму </a:t>
          </a:r>
          <a:r>
            <a:rPr lang="ru-RU" sz="3000" kern="1200" dirty="0" err="1"/>
            <a:t>об'єкта</a:t>
          </a:r>
          <a:endParaRPr lang="uk-UA" sz="3000" kern="1200" dirty="0"/>
        </a:p>
      </dsp:txBody>
      <dsp:txXfrm>
        <a:off x="752110" y="3793066"/>
        <a:ext cx="10860923" cy="1083733"/>
      </dsp:txXfrm>
    </dsp:sp>
    <dsp:sp modelId="{023AC854-5541-4762-956C-0FBED5E01670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000" b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4 жовтня 2020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</a:t>
            </a:r>
            <a:r>
              <a:rPr lang="en-US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3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A19F534-41E8-443E-87D2-019F924CBD96}"/>
              </a:ext>
            </a:extLst>
          </p:cNvPr>
          <p:cNvSpPr/>
          <p:nvPr/>
        </p:nvSpPr>
        <p:spPr>
          <a:xfrm>
            <a:off x="3151541" y="4568894"/>
            <a:ext cx="9040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584332"/>
                </a:solidFill>
              </a:rPr>
              <a:t>Вершини, ребра, грані. Графічні текстури.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23B6A3-5BD8-421C-A4F2-19F609DE9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46" y="262919"/>
            <a:ext cx="3420977" cy="3593463"/>
          </a:xfrm>
          <a:prstGeom prst="rect">
            <a:avLst/>
          </a:prstGeom>
          <a:ln w="38100" cap="sq">
            <a:solidFill>
              <a:srgbClr val="5843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36EE7-711F-4288-9864-E6C84BCE3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9" y="1238262"/>
            <a:ext cx="727452" cy="4534973"/>
          </a:xfrm>
          <a:prstGeom prst="rect">
            <a:avLst/>
          </a:prstGeom>
          <a:noFill/>
          <a:ln w="38100">
            <a:solidFill>
              <a:srgbClr val="765A43"/>
            </a:solidFill>
          </a:ln>
        </p:spPr>
      </p:pic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1D7816CE-81F4-4807-A981-DBD7F19635D9}"/>
              </a:ext>
            </a:extLst>
          </p:cNvPr>
          <p:cNvSpPr/>
          <p:nvPr/>
        </p:nvSpPr>
        <p:spPr>
          <a:xfrm>
            <a:off x="296639" y="5886366"/>
            <a:ext cx="1108092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B6D79F-0C48-4A99-B37B-349D9BEF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996" y="1230201"/>
            <a:ext cx="2468403" cy="4534972"/>
          </a:xfrm>
          <a:prstGeom prst="rect">
            <a:avLst/>
          </a:prstGeom>
          <a:noFill/>
          <a:ln w="38100">
            <a:solidFill>
              <a:srgbClr val="765A43"/>
            </a:solidFill>
          </a:ln>
        </p:spPr>
      </p:pic>
      <p:sp>
        <p:nvSpPr>
          <p:cNvPr id="13" name="Прямоугольник 8">
            <a:extLst>
              <a:ext uri="{FF2B5EF4-FFF2-40B4-BE49-F238E27FC236}">
                <a16:creationId xmlns:a16="http://schemas.microsoft.com/office/drawing/2014/main" id="{CCEE9FE3-0F5C-4B11-848C-09CE89C85540}"/>
              </a:ext>
            </a:extLst>
          </p:cNvPr>
          <p:cNvSpPr/>
          <p:nvPr/>
        </p:nvSpPr>
        <p:spPr>
          <a:xfrm>
            <a:off x="2119151" y="5878305"/>
            <a:ext cx="1108092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N</a:t>
            </a:r>
            <a:endParaRPr lang="uk-UA" sz="4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A8CE0B-64E8-4E14-B0B1-0A0B2AEA4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446" y="1230201"/>
            <a:ext cx="2865327" cy="4534972"/>
          </a:xfrm>
          <a:prstGeom prst="rect">
            <a:avLst/>
          </a:prstGeom>
          <a:noFill/>
          <a:ln w="38100">
            <a:solidFill>
              <a:srgbClr val="765A43"/>
            </a:solidFill>
          </a:ln>
        </p:spPr>
      </p:pic>
      <p:sp>
        <p:nvSpPr>
          <p:cNvPr id="16" name="Прямоугольник 8">
            <a:extLst>
              <a:ext uri="{FF2B5EF4-FFF2-40B4-BE49-F238E27FC236}">
                <a16:creationId xmlns:a16="http://schemas.microsoft.com/office/drawing/2014/main" id="{067AC8C3-F756-4820-83B8-23A7ADEC84C1}"/>
              </a:ext>
            </a:extLst>
          </p:cNvPr>
          <p:cNvSpPr/>
          <p:nvPr/>
        </p:nvSpPr>
        <p:spPr>
          <a:xfrm>
            <a:off x="4833663" y="5878305"/>
            <a:ext cx="1986710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Ctrl+P</a:t>
            </a:r>
            <a:endParaRPr lang="uk-UA" sz="44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DCAA23-E538-406F-95D9-7821FF460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820" y="1238263"/>
            <a:ext cx="1820732" cy="4534972"/>
          </a:xfrm>
          <a:prstGeom prst="rect">
            <a:avLst/>
          </a:prstGeom>
          <a:noFill/>
          <a:ln w="38100">
            <a:solidFill>
              <a:srgbClr val="765A43"/>
            </a:solidFill>
          </a:ln>
        </p:spPr>
      </p:pic>
      <p:sp>
        <p:nvSpPr>
          <p:cNvPr id="19" name="Прямоугольник 8">
            <a:extLst>
              <a:ext uri="{FF2B5EF4-FFF2-40B4-BE49-F238E27FC236}">
                <a16:creationId xmlns:a16="http://schemas.microsoft.com/office/drawing/2014/main" id="{38C32604-48BA-41C7-A43E-6CE5CE066FCA}"/>
              </a:ext>
            </a:extLst>
          </p:cNvPr>
          <p:cNvSpPr/>
          <p:nvPr/>
        </p:nvSpPr>
        <p:spPr>
          <a:xfrm>
            <a:off x="7155831" y="5878305"/>
            <a:ext cx="1986710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Ctrl+</a:t>
            </a:r>
            <a:r>
              <a:rPr lang="uk-UA" sz="4400" b="1" dirty="0">
                <a:solidFill>
                  <a:schemeClr val="bg1"/>
                </a:solidFill>
              </a:rPr>
              <a:t>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E634125-E67C-4FB0-83D8-7C70CC665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2328" y="1230201"/>
            <a:ext cx="2426608" cy="4534972"/>
          </a:xfrm>
          <a:prstGeom prst="rect">
            <a:avLst/>
          </a:prstGeom>
          <a:noFill/>
          <a:ln w="38100">
            <a:solidFill>
              <a:srgbClr val="765A43"/>
            </a:solidFill>
          </a:ln>
        </p:spPr>
      </p:pic>
      <p:sp>
        <p:nvSpPr>
          <p:cNvPr id="22" name="Прямоугольник 8">
            <a:extLst>
              <a:ext uri="{FF2B5EF4-FFF2-40B4-BE49-F238E27FC236}">
                <a16:creationId xmlns:a16="http://schemas.microsoft.com/office/drawing/2014/main" id="{68E06693-ECED-4CED-8928-924A38952F2F}"/>
              </a:ext>
            </a:extLst>
          </p:cNvPr>
          <p:cNvSpPr/>
          <p:nvPr/>
        </p:nvSpPr>
        <p:spPr>
          <a:xfrm>
            <a:off x="9742277" y="5865140"/>
            <a:ext cx="1986710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Ctrl+F</a:t>
            </a:r>
            <a:endParaRPr lang="uk-UA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20-10-04-17-36-44">
            <a:hlinkClick r:id="" action="ppaction://media"/>
            <a:extLst>
              <a:ext uri="{FF2B5EF4-FFF2-40B4-BE49-F238E27FC236}">
                <a16:creationId xmlns:a16="http://schemas.microsoft.com/office/drawing/2014/main" id="{C89F887A-2BAB-4E51-A4E3-1A37A37A0A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 end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5548" y="1299161"/>
            <a:ext cx="9859617" cy="5308531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020-10-04-17-38-49">
            <a:hlinkClick r:id="" action="ppaction://media"/>
            <a:extLst>
              <a:ext uri="{FF2B5EF4-FFF2-40B4-BE49-F238E27FC236}">
                <a16:creationId xmlns:a16="http://schemas.microsoft.com/office/drawing/2014/main" id="{1C22E7C9-7563-4C86-867B-CD981506A8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0" end="17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700" y="1276745"/>
            <a:ext cx="10098156" cy="5436964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6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20-10-04-17-43-34">
            <a:hlinkClick r:id="" action="ppaction://media"/>
            <a:extLst>
              <a:ext uri="{FF2B5EF4-FFF2-40B4-BE49-F238E27FC236}">
                <a16:creationId xmlns:a16="http://schemas.microsoft.com/office/drawing/2014/main" id="{29107753-CE55-4998-9C8F-535DBB395B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" end="22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700" y="1248205"/>
            <a:ext cx="10151165" cy="5465504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0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020-10-04-17-46-01">
            <a:hlinkClick r:id="" action="ppaction://media"/>
            <a:extLst>
              <a:ext uri="{FF2B5EF4-FFF2-40B4-BE49-F238E27FC236}">
                <a16:creationId xmlns:a16="http://schemas.microsoft.com/office/drawing/2014/main" id="{590673A2-F1B4-4D97-A8DE-4B3B6E3E7C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00" end="1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700" y="1248205"/>
            <a:ext cx="10151165" cy="5465504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7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20-10-04-17-50-21">
            <a:hlinkClick r:id="" action="ppaction://media"/>
            <a:extLst>
              <a:ext uri="{FF2B5EF4-FFF2-40B4-BE49-F238E27FC236}">
                <a16:creationId xmlns:a16="http://schemas.microsoft.com/office/drawing/2014/main" id="{5A1E10D7-54AE-437A-8844-4FC675BEF8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" end="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529" y="1337607"/>
            <a:ext cx="9806609" cy="5279991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9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020-10-04-17-53-37">
            <a:hlinkClick r:id="" action="ppaction://media"/>
            <a:extLst>
              <a:ext uri="{FF2B5EF4-FFF2-40B4-BE49-F238E27FC236}">
                <a16:creationId xmlns:a16="http://schemas.microsoft.com/office/drawing/2014/main" id="{D7EB0D21-DF0C-4B50-B9D9-E6EF392CC6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00" end="18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700" y="1348097"/>
            <a:ext cx="9965635" cy="5365612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23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Об’єднання вершин, </a:t>
            </a:r>
            <a:r>
              <a:rPr lang="uk-UA" sz="2000" b="1" dirty="0" err="1">
                <a:solidFill>
                  <a:schemeClr val="bg1"/>
                </a:solidFill>
              </a:rPr>
              <a:t>ребер</a:t>
            </a:r>
            <a:r>
              <a:rPr lang="uk-UA" sz="2000" b="1" dirty="0">
                <a:solidFill>
                  <a:schemeClr val="bg1"/>
                </a:solidFill>
              </a:rPr>
              <a:t> та граней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20-10-04-18-03-24">
            <a:hlinkClick r:id="" action="ppaction://media"/>
            <a:extLst>
              <a:ext uri="{FF2B5EF4-FFF2-40B4-BE49-F238E27FC236}">
                <a16:creationId xmlns:a16="http://schemas.microsoft.com/office/drawing/2014/main" id="{6911DB28-B62C-4294-8DAF-E48BB11F60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" end="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9531" y="1376637"/>
            <a:ext cx="9912626" cy="5337072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3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Графічні текстури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064DD0-DB18-4181-8049-3C60AF89AA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741" y="1892514"/>
            <a:ext cx="2667259" cy="3956695"/>
          </a:xfrm>
          <a:prstGeom prst="rect">
            <a:avLst/>
          </a:prstGeom>
        </p:spPr>
      </p:pic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C6F4C8BA-71EB-4DD8-9CFE-1ED6EE7989DC}"/>
              </a:ext>
            </a:extLst>
          </p:cNvPr>
          <p:cNvSpPr/>
          <p:nvPr/>
        </p:nvSpPr>
        <p:spPr>
          <a:xfrm>
            <a:off x="324409" y="1563846"/>
            <a:ext cx="9107567" cy="4614029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Після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завершення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процесу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моделювання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виникає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необхідність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нанесення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матеріалів</a:t>
            </a:r>
            <a:r>
              <a:rPr lang="ru-RU" sz="4000" b="1" dirty="0">
                <a:solidFill>
                  <a:schemeClr val="bg1"/>
                </a:solidFill>
              </a:rPr>
              <a:t> та текстур.  Текстура не </a:t>
            </a:r>
            <a:r>
              <a:rPr lang="ru-RU" sz="4000" b="1" dirty="0" err="1">
                <a:solidFill>
                  <a:schemeClr val="bg1"/>
                </a:solidFill>
              </a:rPr>
              <a:t>може</a:t>
            </a:r>
            <a:r>
              <a:rPr lang="ru-RU" sz="4000" b="1" dirty="0">
                <a:solidFill>
                  <a:schemeClr val="bg1"/>
                </a:solidFill>
              </a:rPr>
              <a:t> бути нанесена без </a:t>
            </a:r>
            <a:r>
              <a:rPr lang="ru-RU" sz="4000" b="1" dirty="0" err="1">
                <a:solidFill>
                  <a:schemeClr val="bg1"/>
                </a:solidFill>
              </a:rPr>
              <a:t>матеріалу</a:t>
            </a:r>
            <a:r>
              <a:rPr lang="ru-RU" sz="4000" b="1" dirty="0">
                <a:solidFill>
                  <a:schemeClr val="bg1"/>
                </a:solidFill>
              </a:rPr>
              <a:t>. Тому </a:t>
            </a:r>
            <a:r>
              <a:rPr lang="ru-RU" sz="4000" b="1" dirty="0" err="1">
                <a:solidFill>
                  <a:schemeClr val="bg1"/>
                </a:solidFill>
              </a:rPr>
              <a:t>спочатку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потрібно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створити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матеріал</a:t>
            </a:r>
            <a:r>
              <a:rPr lang="ru-RU" sz="4000" b="1" dirty="0">
                <a:solidFill>
                  <a:schemeClr val="bg1"/>
                </a:solidFill>
              </a:rPr>
              <a:t> перед </a:t>
            </a:r>
            <a:r>
              <a:rPr lang="ru-RU" sz="4000" b="1" dirty="0" err="1">
                <a:solidFill>
                  <a:schemeClr val="bg1"/>
                </a:solidFill>
              </a:rPr>
              <a:t>тим</a:t>
            </a:r>
            <a:r>
              <a:rPr lang="ru-RU" sz="4000" b="1" dirty="0">
                <a:solidFill>
                  <a:schemeClr val="bg1"/>
                </a:solidFill>
              </a:rPr>
              <a:t> як нанести текстуру.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Графічні текстури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E3C499-7987-42BB-A41B-91473715A6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5920875"/>
            <a:ext cx="1038230" cy="87088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00695C6C-C4AE-42CA-8997-E6D53356C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01961" y="5336711"/>
            <a:ext cx="908969" cy="58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020-10-04-18-19-37">
            <a:hlinkClick r:id="" action="ppaction://media"/>
            <a:extLst>
              <a:ext uri="{FF2B5EF4-FFF2-40B4-BE49-F238E27FC236}">
                <a16:creationId xmlns:a16="http://schemas.microsoft.com/office/drawing/2014/main" id="{BE3976C1-0D34-4B86-80B4-2C7E443454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0" end="9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78" y="1318042"/>
            <a:ext cx="10021455" cy="5395667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8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0048" y="2205915"/>
            <a:ext cx="923973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b="1" dirty="0">
              <a:solidFill>
                <a:srgbClr val="584332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Дата 7"/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4267D51-8318-448A-9EB5-607A77EE81B9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Повторимо правила </a:t>
            </a:r>
            <a:r>
              <a:rPr lang="uk-UA" sz="2000" b="1" dirty="0">
                <a:solidFill>
                  <a:schemeClr val="bg1"/>
                </a:solidFill>
              </a:rPr>
              <a:t>поведінки та безпеки в комп’ютерному класі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1BB305-B75F-4716-843D-A2F26D70D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6CCE0E-8B56-442B-A5CB-9D92FF2A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BED0D1-12D2-429A-B050-D2225D5F7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93288D-247F-4472-A633-DFEE6B6E7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478637" y="3638099"/>
            <a:ext cx="3216840" cy="3196920"/>
          </a:xfrm>
          <a:prstGeom prst="rect">
            <a:avLst/>
          </a:prstGeom>
        </p:spPr>
      </p:pic>
      <p:pic>
        <p:nvPicPr>
          <p:cNvPr id="19" name="Picture 2" descr="j0281102">
            <a:extLst>
              <a:ext uri="{FF2B5EF4-FFF2-40B4-BE49-F238E27FC236}">
                <a16:creationId xmlns:a16="http://schemas.microsoft.com/office/drawing/2014/main" id="{4F082C19-4827-4D1F-8559-BD870608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85" y="3852646"/>
            <a:ext cx="3079114" cy="289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D72713-F446-42E6-9D9A-28EE5B289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6" y="4048892"/>
            <a:ext cx="3699584" cy="24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Цікаво знати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27B50-BF23-498A-BBBA-4A19B458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BDC3575-B4F1-47C4-BBFC-37E68597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75518" y="2882760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14E987-A143-48C0-8BE1-E78B0CF29A40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E17D6C83-C6A2-4AD4-96F7-631ADCA1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3" name="007 - Цікаво знати">
            <a:hlinkClick r:id="" action="ppaction://media"/>
            <a:extLst>
              <a:ext uri="{FF2B5EF4-FFF2-40B4-BE49-F238E27FC236}">
                <a16:creationId xmlns:a16="http://schemas.microsoft.com/office/drawing/2014/main" id="{E974CF0A-F452-400D-BFB1-BC0BD5AF9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1983" y="1413058"/>
            <a:ext cx="9099220" cy="5118312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Ð°ÑÑÐ¸Ð½ÐºÐ¸ Ð¿Ð¾ Ð·Ð°Ð¿ÑÐ¾ÑÑ Ð¸Ð½ÑÑÑÑÐºÑÐ¸Ñ ÐºÐ»Ð¸Ð¿Ð°ÑÑ">
            <a:extLst>
              <a:ext uri="{FF2B5EF4-FFF2-40B4-BE49-F238E27FC236}">
                <a16:creationId xmlns:a16="http://schemas.microsoft.com/office/drawing/2014/main" id="{5A0B0F9C-4903-4F59-89F0-6370B18D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17" y="1529244"/>
            <a:ext cx="3404453" cy="459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EE4EEF9-0091-4F51-A191-C459112FDA7F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3F7A0-B549-4B5F-80B8-D9A071A0D987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Дата 7">
            <a:extLst>
              <a:ext uri="{FF2B5EF4-FFF2-40B4-BE49-F238E27FC236}">
                <a16:creationId xmlns:a16="http://schemas.microsoft.com/office/drawing/2014/main" id="{F983A15A-0172-4E02-BC67-48D1ACD4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5930" y="1529244"/>
            <a:ext cx="8315770" cy="4784355"/>
          </a:xfrm>
          <a:prstGeom prst="roundRect">
            <a:avLst>
              <a:gd name="adj" fmla="val 6766"/>
            </a:avLst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/>
              <a:t>Працюємо з інструкційними картками</a:t>
            </a:r>
          </a:p>
        </p:txBody>
      </p:sp>
    </p:spTree>
    <p:extLst>
      <p:ext uri="{BB962C8B-B14F-4D97-AF65-F5344CB8AC3E}">
        <p14:creationId xmlns:p14="http://schemas.microsoft.com/office/powerpoint/2010/main" val="75036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Вправа для профілактики короткозорості та порушення зору</a:t>
            </a:r>
          </a:p>
        </p:txBody>
      </p:sp>
      <p:pic>
        <p:nvPicPr>
          <p:cNvPr id="1026" name="Picture 2" descr="5 вправ для очей, які реально працюють – Голос українською – Україна|ЄС|NATO">
            <a:extLst>
              <a:ext uri="{FF2B5EF4-FFF2-40B4-BE49-F238E27FC236}">
                <a16:creationId xmlns:a16="http://schemas.microsoft.com/office/drawing/2014/main" id="{5FADC193-15B6-4975-850A-A1C6F6808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r="1538"/>
          <a:stretch/>
        </p:blipFill>
        <p:spPr bwMode="auto">
          <a:xfrm>
            <a:off x="1130958" y="1404730"/>
            <a:ext cx="9696068" cy="5046824"/>
          </a:xfrm>
          <a:prstGeom prst="rect">
            <a:avLst/>
          </a:prstGeom>
          <a:noFill/>
          <a:ln w="38100">
            <a:solidFill>
              <a:srgbClr val="765A4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8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Повторюємо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E15CE1-1D85-48B3-AC70-8BB7303E3349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Дата 7">
            <a:extLst>
              <a:ext uri="{FF2B5EF4-FFF2-40B4-BE49-F238E27FC236}">
                <a16:creationId xmlns:a16="http://schemas.microsoft.com/office/drawing/2014/main" id="{E00F3FDD-5894-40A9-822F-12B82AF0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EB9A93-33D0-43A6-8557-1C8B32DE0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" y="5041900"/>
            <a:ext cx="2207945" cy="1657522"/>
          </a:xfrm>
          <a:prstGeom prst="rect">
            <a:avLst/>
          </a:prstGeom>
        </p:spPr>
      </p:pic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D55214FC-ADFF-4BA2-BE8F-EC2F75503BD1}"/>
              </a:ext>
            </a:extLst>
          </p:cNvPr>
          <p:cNvSpPr/>
          <p:nvPr/>
        </p:nvSpPr>
        <p:spPr>
          <a:xfrm>
            <a:off x="2356194" y="1586308"/>
            <a:ext cx="9503094" cy="523220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Назвіть базові об’єкти із сітьовою поверхнею.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48FA3B-137A-4BC7-BDA1-BCBE3ABC92B5}"/>
              </a:ext>
            </a:extLst>
          </p:cNvPr>
          <p:cNvSpPr/>
          <p:nvPr/>
        </p:nvSpPr>
        <p:spPr>
          <a:xfrm>
            <a:off x="2356194" y="2736089"/>
            <a:ext cx="9503094" cy="523220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2. Як </a:t>
            </a:r>
            <a:r>
              <a:rPr lang="ru-RU" sz="2800" b="1" dirty="0" err="1">
                <a:solidFill>
                  <a:schemeClr val="bg1"/>
                </a:solidFill>
              </a:rPr>
              <a:t>встановити</a:t>
            </a:r>
            <a:r>
              <a:rPr lang="ru-RU" sz="2800" b="1" dirty="0">
                <a:solidFill>
                  <a:schemeClr val="bg1"/>
                </a:solidFill>
              </a:rPr>
              <a:t> Авто </a:t>
            </a:r>
            <a:r>
              <a:rPr lang="ru-RU" sz="2800" b="1" dirty="0" err="1">
                <a:solidFill>
                  <a:schemeClr val="bg1"/>
                </a:solidFill>
              </a:rPr>
              <a:t>Злиття</a:t>
            </a:r>
            <a:r>
              <a:rPr lang="ru-RU" sz="2800" b="1" dirty="0">
                <a:solidFill>
                  <a:schemeClr val="bg1"/>
                </a:solidFill>
              </a:rPr>
              <a:t> вершин в </a:t>
            </a:r>
            <a:r>
              <a:rPr lang="ru-RU" sz="2800" b="1" dirty="0" err="1">
                <a:solidFill>
                  <a:schemeClr val="bg1"/>
                </a:solidFill>
              </a:rPr>
              <a:t>Blender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A0A3C7EB-01EC-4A38-9485-88FC05E88812}"/>
              </a:ext>
            </a:extLst>
          </p:cNvPr>
          <p:cNvSpPr/>
          <p:nvPr/>
        </p:nvSpPr>
        <p:spPr>
          <a:xfrm>
            <a:off x="2356194" y="3885870"/>
            <a:ext cx="9503094" cy="523220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3. Як </a:t>
            </a:r>
            <a:r>
              <a:rPr lang="ru-RU" sz="2800" b="1" dirty="0" err="1">
                <a:solidFill>
                  <a:schemeClr val="bg1"/>
                </a:solidFill>
              </a:rPr>
              <a:t>можна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виділити</a:t>
            </a:r>
            <a:r>
              <a:rPr lang="ru-RU" sz="2800" b="1" dirty="0">
                <a:solidFill>
                  <a:schemeClr val="bg1"/>
                </a:solidFill>
              </a:rPr>
              <a:t> ребра?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20E0AAD0-5269-4C5D-8723-0805DECCE4C9}"/>
              </a:ext>
            </a:extLst>
          </p:cNvPr>
          <p:cNvSpPr/>
          <p:nvPr/>
        </p:nvSpPr>
        <p:spPr>
          <a:xfrm>
            <a:off x="2356194" y="5035651"/>
            <a:ext cx="9503094" cy="954107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4. За </a:t>
            </a:r>
            <a:r>
              <a:rPr lang="ru-RU" sz="2800" b="1" dirty="0" err="1">
                <a:solidFill>
                  <a:schemeClr val="bg1"/>
                </a:solidFill>
              </a:rPr>
              <a:t>допомогою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якого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інструмента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можна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встановити</a:t>
            </a:r>
            <a:r>
              <a:rPr lang="ru-RU" sz="2800" b="1" dirty="0">
                <a:solidFill>
                  <a:schemeClr val="bg1"/>
                </a:solidFill>
              </a:rPr>
              <a:t> текстуру?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усеченными соседними углами 3"/>
          <p:cNvSpPr/>
          <p:nvPr/>
        </p:nvSpPr>
        <p:spPr>
          <a:xfrm>
            <a:off x="3167291" y="1201839"/>
            <a:ext cx="8665945" cy="5325961"/>
          </a:xfrm>
          <a:prstGeom prst="snip2SameRect">
            <a:avLst/>
          </a:prstGeom>
          <a:solidFill>
            <a:srgbClr val="765A4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/>
              <a:t>Опрацювати</a:t>
            </a:r>
            <a:r>
              <a:rPr lang="ru-RU" sz="4800" b="1" dirty="0"/>
              <a:t> </a:t>
            </a:r>
            <a:r>
              <a:rPr lang="uk-UA" sz="4800" b="1" dirty="0"/>
              <a:t>конспект.</a:t>
            </a:r>
            <a:r>
              <a:rPr lang="ru-RU" sz="4800" b="1" dirty="0"/>
              <a:t> </a:t>
            </a:r>
          </a:p>
        </p:txBody>
      </p:sp>
      <p:pic>
        <p:nvPicPr>
          <p:cNvPr id="1026" name="Picture 2" descr="http://img3.wikia.nocookie.net/__cb20140428050001/rrc-kor/ru/images/8/83/%D0%9E%D0%BA_%D1%81%D0%BC%D0%B0%D0%B9%D0%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0" y="3919482"/>
            <a:ext cx="4158750" cy="31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3AC0D38-1648-49BA-B579-00DC76A2FFDE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</a:rPr>
              <a:t>Домашн</a:t>
            </a:r>
            <a:r>
              <a:rPr lang="uk-UA" sz="2000" b="1">
                <a:solidFill>
                  <a:schemeClr val="bg1"/>
                </a:solidFill>
              </a:rPr>
              <a:t>є завдання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CA6BB-3B00-4C59-AE44-625573A7B2AC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Дата 7">
            <a:extLst>
              <a:ext uri="{FF2B5EF4-FFF2-40B4-BE49-F238E27FC236}">
                <a16:creationId xmlns:a16="http://schemas.microsoft.com/office/drawing/2014/main" id="{8C294D9C-1800-4A47-877F-D62D586F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tvoyakniga.ru/images/forum_uploads/20100928123711-smayl_2014112621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395" y="573107"/>
            <a:ext cx="6207209" cy="62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0D83C-049F-46D0-93C8-37DE93B1BEB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960650F7-3460-4221-94DE-D162DAB6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" y="5041900"/>
            <a:ext cx="2207945" cy="16575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FAD374-47D8-4916-8465-617319A67D9E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FBB0DC72-9CB2-4972-B7E0-30044B97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80833294-2E60-4DF0-BAB1-641EAC150C6D}"/>
              </a:ext>
            </a:extLst>
          </p:cNvPr>
          <p:cNvSpPr/>
          <p:nvPr/>
        </p:nvSpPr>
        <p:spPr>
          <a:xfrm>
            <a:off x="2356194" y="1402936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1. Які є види прив’язок в </a:t>
            </a:r>
            <a:r>
              <a:rPr lang="uk-UA" sz="2400" b="1" dirty="0" err="1">
                <a:solidFill>
                  <a:schemeClr val="bg1"/>
                </a:solidFill>
              </a:rPr>
              <a:t>Blender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1F5DCE84-7CC9-456A-9818-F42409C8DEC4}"/>
              </a:ext>
            </a:extLst>
          </p:cNvPr>
          <p:cNvSpPr/>
          <p:nvPr/>
        </p:nvSpPr>
        <p:spPr>
          <a:xfrm>
            <a:off x="2356194" y="2820191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3. Як можна копіювати об’єкт? </a:t>
            </a:r>
          </a:p>
        </p:txBody>
      </p:sp>
      <p:sp>
        <p:nvSpPr>
          <p:cNvPr id="17" name="Прямоугольник 7">
            <a:extLst>
              <a:ext uri="{FF2B5EF4-FFF2-40B4-BE49-F238E27FC236}">
                <a16:creationId xmlns:a16="http://schemas.microsoft.com/office/drawing/2014/main" id="{C4D89370-5B3A-4D43-AEE1-D8215EF8960B}"/>
              </a:ext>
            </a:extLst>
          </p:cNvPr>
          <p:cNvSpPr/>
          <p:nvPr/>
        </p:nvSpPr>
        <p:spPr>
          <a:xfrm>
            <a:off x="2356194" y="3584912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4. Що таке точка трансформації об’єкта?</a:t>
            </a:r>
          </a:p>
        </p:txBody>
      </p:sp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id="{4F966FEF-4F8B-4E60-94AD-0BA580F99202}"/>
              </a:ext>
            </a:extLst>
          </p:cNvPr>
          <p:cNvSpPr/>
          <p:nvPr/>
        </p:nvSpPr>
        <p:spPr>
          <a:xfrm>
            <a:off x="2356194" y="5134847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6. Що таке </a:t>
            </a:r>
            <a:r>
              <a:rPr lang="uk-UA" sz="2400" b="1" dirty="0" err="1">
                <a:solidFill>
                  <a:schemeClr val="bg1"/>
                </a:solidFill>
              </a:rPr>
              <a:t>екструдування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2" name="Прямоугольник 7">
            <a:extLst>
              <a:ext uri="{FF2B5EF4-FFF2-40B4-BE49-F238E27FC236}">
                <a16:creationId xmlns:a16="http://schemas.microsoft.com/office/drawing/2014/main" id="{0B24921A-9183-4055-AFED-9A422A4B753D}"/>
              </a:ext>
            </a:extLst>
          </p:cNvPr>
          <p:cNvSpPr/>
          <p:nvPr/>
        </p:nvSpPr>
        <p:spPr>
          <a:xfrm>
            <a:off x="2356194" y="2057558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2.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Яким чином можна покрутити сцену?</a:t>
            </a:r>
          </a:p>
        </p:txBody>
      </p:sp>
      <p:sp>
        <p:nvSpPr>
          <p:cNvPr id="23" name="Прямоугольник 7">
            <a:extLst>
              <a:ext uri="{FF2B5EF4-FFF2-40B4-BE49-F238E27FC236}">
                <a16:creationId xmlns:a16="http://schemas.microsoft.com/office/drawing/2014/main" id="{7938A8E6-C5EB-425E-B4ED-0E2101F3D7BA}"/>
              </a:ext>
            </a:extLst>
          </p:cNvPr>
          <p:cNvSpPr/>
          <p:nvPr/>
        </p:nvSpPr>
        <p:spPr>
          <a:xfrm>
            <a:off x="2356194" y="4313406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5.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Яка «гаряча» клавіша використовується для переміщення?</a:t>
            </a:r>
          </a:p>
        </p:txBody>
      </p:sp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4A53711B-3F1A-4EFC-A9DB-276473EF8BDE}"/>
              </a:ext>
            </a:extLst>
          </p:cNvPr>
          <p:cNvSpPr/>
          <p:nvPr/>
        </p:nvSpPr>
        <p:spPr>
          <a:xfrm>
            <a:off x="2356194" y="5917134"/>
            <a:ext cx="9503094" cy="461665"/>
          </a:xfrm>
          <a:prstGeom prst="rect">
            <a:avLst/>
          </a:prstGeom>
          <a:solidFill>
            <a:srgbClr val="58433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7.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Як згрупувати об’єкти?</a:t>
            </a:r>
          </a:p>
        </p:txBody>
      </p:sp>
    </p:spTree>
    <p:extLst>
      <p:ext uri="{BB962C8B-B14F-4D97-AF65-F5344CB8AC3E}">
        <p14:creationId xmlns:p14="http://schemas.microsoft.com/office/powerpoint/2010/main" val="14679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pic>
        <p:nvPicPr>
          <p:cNvPr id="1026" name="Picture 2" descr="Полігональна сітка — Вікіпедія">
            <a:extLst>
              <a:ext uri="{FF2B5EF4-FFF2-40B4-BE49-F238E27FC236}">
                <a16:creationId xmlns:a16="http://schemas.microsoft.com/office/drawing/2014/main" id="{620C6D1A-746C-4923-BD23-DBD1DD89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7" y="2166902"/>
            <a:ext cx="4309607" cy="359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8">
            <a:extLst>
              <a:ext uri="{FF2B5EF4-FFF2-40B4-BE49-F238E27FC236}">
                <a16:creationId xmlns:a16="http://schemas.microsoft.com/office/drawing/2014/main" id="{2D099BF2-E01B-4811-B6BF-442CDD61379D}"/>
              </a:ext>
            </a:extLst>
          </p:cNvPr>
          <p:cNvSpPr/>
          <p:nvPr/>
        </p:nvSpPr>
        <p:spPr>
          <a:xfrm>
            <a:off x="6247491" y="1643516"/>
            <a:ext cx="4791568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вершина (</a:t>
            </a:r>
            <a:r>
              <a:rPr lang="en-US" sz="4400" b="1" dirty="0">
                <a:solidFill>
                  <a:schemeClr val="bg1"/>
                </a:solidFill>
              </a:rPr>
              <a:t>vertex)</a:t>
            </a:r>
            <a:endParaRPr lang="uk-UA" sz="4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2DBAC7E0-A783-4E7F-9863-B006EA63688B}"/>
              </a:ext>
            </a:extLst>
          </p:cNvPr>
          <p:cNvSpPr/>
          <p:nvPr/>
        </p:nvSpPr>
        <p:spPr>
          <a:xfrm>
            <a:off x="6247491" y="3559248"/>
            <a:ext cx="4791568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ребро (</a:t>
            </a:r>
            <a:r>
              <a:rPr lang="en-US" sz="4400" b="1" dirty="0">
                <a:solidFill>
                  <a:schemeClr val="bg1"/>
                </a:solidFill>
              </a:rPr>
              <a:t>edge) </a:t>
            </a:r>
            <a:endParaRPr lang="uk-UA" sz="4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2DC5FE1A-0918-4002-9977-9DEF6734CE00}"/>
              </a:ext>
            </a:extLst>
          </p:cNvPr>
          <p:cNvSpPr/>
          <p:nvPr/>
        </p:nvSpPr>
        <p:spPr>
          <a:xfrm>
            <a:off x="6247491" y="5474980"/>
            <a:ext cx="4791567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грань (</a:t>
            </a:r>
            <a:r>
              <a:rPr lang="en-US" sz="4400" b="1" dirty="0">
                <a:solidFill>
                  <a:schemeClr val="bg1"/>
                </a:solidFill>
              </a:rPr>
              <a:t>face)</a:t>
            </a:r>
            <a:endParaRPr lang="uk-UA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A4C6862-E477-44A6-BCA5-3B767E78A3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336298"/>
              </p:ext>
            </p:extLst>
          </p:nvPr>
        </p:nvGraphicFramePr>
        <p:xfrm>
          <a:off x="252094" y="1295042"/>
          <a:ext cx="116878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6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C6589-13E9-4B59-8CB8-9A3925085B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78" y="1348508"/>
            <a:ext cx="2594356" cy="522457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6160F10-F345-473A-BCB6-68D8AE598772}"/>
              </a:ext>
            </a:extLst>
          </p:cNvPr>
          <p:cNvSpPr/>
          <p:nvPr/>
        </p:nvSpPr>
        <p:spPr>
          <a:xfrm>
            <a:off x="467872" y="1510994"/>
            <a:ext cx="5628128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Режим об’єкт</a:t>
            </a:r>
          </a:p>
        </p:txBody>
      </p:sp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968AB06A-0CAA-4850-9686-5140CAD1EBFB}"/>
              </a:ext>
            </a:extLst>
          </p:cNvPr>
          <p:cNvSpPr/>
          <p:nvPr/>
        </p:nvSpPr>
        <p:spPr>
          <a:xfrm>
            <a:off x="467872" y="2622352"/>
            <a:ext cx="5628128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Display (</a:t>
            </a:r>
            <a:r>
              <a:rPr lang="uk-UA" sz="4400" b="1" dirty="0">
                <a:solidFill>
                  <a:schemeClr val="bg1"/>
                </a:solidFill>
              </a:rPr>
              <a:t>Показ) </a:t>
            </a: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93D36F14-D933-404A-A054-F0BDFF6FE8DA}"/>
              </a:ext>
            </a:extLst>
          </p:cNvPr>
          <p:cNvSpPr/>
          <p:nvPr/>
        </p:nvSpPr>
        <p:spPr>
          <a:xfrm>
            <a:off x="467872" y="3737890"/>
            <a:ext cx="5628128" cy="806648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Object (</a:t>
            </a:r>
            <a:r>
              <a:rPr lang="uk-UA" sz="4400" b="1" dirty="0">
                <a:solidFill>
                  <a:schemeClr val="bg1"/>
                </a:solidFill>
              </a:rPr>
              <a:t>Об'єкт)</a:t>
            </a:r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A9023757-D70C-4D61-98FF-4276CC2923DD}"/>
              </a:ext>
            </a:extLst>
          </p:cNvPr>
          <p:cNvSpPr/>
          <p:nvPr/>
        </p:nvSpPr>
        <p:spPr>
          <a:xfrm>
            <a:off x="467872" y="4853428"/>
            <a:ext cx="5628128" cy="1516499"/>
          </a:xfrm>
          <a:prstGeom prst="roundRect">
            <a:avLst>
              <a:gd name="adj" fmla="val 8670"/>
            </a:avLst>
          </a:prstGeom>
          <a:solidFill>
            <a:srgbClr val="58433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Properties Editor (</a:t>
            </a:r>
            <a:r>
              <a:rPr lang="uk-UA" sz="4400" b="1" dirty="0">
                <a:solidFill>
                  <a:schemeClr val="bg1"/>
                </a:solidFill>
              </a:rPr>
              <a:t>Властивості)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A54EAA-5D74-4732-AD60-4821751C7633}"/>
              </a:ext>
            </a:extLst>
          </p:cNvPr>
          <p:cNvSpPr/>
          <p:nvPr/>
        </p:nvSpPr>
        <p:spPr>
          <a:xfrm>
            <a:off x="8017566" y="4253948"/>
            <a:ext cx="2271768" cy="23191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87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C6589-13E9-4B59-8CB8-9A3925085B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83" y="1375012"/>
            <a:ext cx="2594356" cy="522457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A54EAA-5D74-4732-AD60-4821751C7633}"/>
              </a:ext>
            </a:extLst>
          </p:cNvPr>
          <p:cNvSpPr/>
          <p:nvPr/>
        </p:nvSpPr>
        <p:spPr>
          <a:xfrm>
            <a:off x="1338471" y="5247861"/>
            <a:ext cx="2271768" cy="288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986AC99F-1795-45A5-8E8C-85B41D580195}"/>
              </a:ext>
            </a:extLst>
          </p:cNvPr>
          <p:cNvSpPr/>
          <p:nvPr/>
        </p:nvSpPr>
        <p:spPr>
          <a:xfrm>
            <a:off x="4081668" y="2598849"/>
            <a:ext cx="7667986" cy="2776895"/>
          </a:xfrm>
          <a:prstGeom prst="roundRect">
            <a:avLst>
              <a:gd name="adj" fmla="val 14724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Вмикає/вимикає прорис усіх </a:t>
            </a:r>
            <a:r>
              <a:rPr lang="uk-UA" sz="4000" b="1" dirty="0" err="1">
                <a:solidFill>
                  <a:schemeClr val="bg1"/>
                </a:solidFill>
              </a:rPr>
              <a:t>ребер</a:t>
            </a:r>
            <a:r>
              <a:rPr lang="uk-UA" sz="4000" b="1" dirty="0">
                <a:solidFill>
                  <a:schemeClr val="bg1"/>
                </a:solidFill>
              </a:rPr>
              <a:t> сітьового об'єкта у режимі опції каркасного показу </a:t>
            </a:r>
            <a:r>
              <a:rPr lang="uk-UA" sz="4000" b="1" dirty="0" err="1">
                <a:solidFill>
                  <a:schemeClr val="bg1"/>
                </a:solidFill>
              </a:rPr>
              <a:t>ребер</a:t>
            </a:r>
            <a:r>
              <a:rPr lang="uk-UA" sz="40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</a:rPr>
              <a:t>Wire 3D-</a:t>
            </a:r>
            <a:r>
              <a:rPr lang="uk-UA" sz="4000" b="1" dirty="0">
                <a:solidFill>
                  <a:schemeClr val="bg1"/>
                </a:solidFill>
              </a:rPr>
              <a:t>Вигляді</a:t>
            </a:r>
          </a:p>
        </p:txBody>
      </p:sp>
    </p:spTree>
    <p:extLst>
      <p:ext uri="{BB962C8B-B14F-4D97-AF65-F5344CB8AC3E}">
        <p14:creationId xmlns:p14="http://schemas.microsoft.com/office/powerpoint/2010/main" val="32910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EC6589-13E9-4B59-8CB8-9A3925085B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83" y="1375012"/>
            <a:ext cx="2594356" cy="522457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7A54EAA-5D74-4732-AD60-4821751C7633}"/>
              </a:ext>
            </a:extLst>
          </p:cNvPr>
          <p:cNvSpPr/>
          <p:nvPr/>
        </p:nvSpPr>
        <p:spPr>
          <a:xfrm>
            <a:off x="1338471" y="5426567"/>
            <a:ext cx="2271768" cy="288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986AC99F-1795-45A5-8E8C-85B41D580195}"/>
              </a:ext>
            </a:extLst>
          </p:cNvPr>
          <p:cNvSpPr/>
          <p:nvPr/>
        </p:nvSpPr>
        <p:spPr>
          <a:xfrm>
            <a:off x="4068415" y="1929718"/>
            <a:ext cx="7667986" cy="4115157"/>
          </a:xfrm>
          <a:prstGeom prst="roundRect">
            <a:avLst>
              <a:gd name="adj" fmla="val 14724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Вмикає/вимикає прорис пунктирною лінією простору текстур — спеціальної візуальної системи координат розкладки текстури на сітьову поверхню</a:t>
            </a:r>
          </a:p>
        </p:txBody>
      </p:sp>
    </p:spTree>
    <p:extLst>
      <p:ext uri="{BB962C8B-B14F-4D97-AF65-F5344CB8AC3E}">
        <p14:creationId xmlns:p14="http://schemas.microsoft.com/office/powerpoint/2010/main" val="14226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18036D-C4D8-44EB-99EF-6FCA84267855}"/>
              </a:ext>
            </a:extLst>
          </p:cNvPr>
          <p:cNvSpPr txBox="1"/>
          <p:nvPr/>
        </p:nvSpPr>
        <p:spPr>
          <a:xfrm>
            <a:off x="1600700" y="144291"/>
            <a:ext cx="156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Сьогодн</a:t>
            </a:r>
            <a:r>
              <a:rPr lang="uk-UA" sz="2000" b="1" dirty="0">
                <a:solidFill>
                  <a:schemeClr val="bg1"/>
                </a:solidFill>
              </a:rPr>
              <a:t>і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78378C4C-2306-4FC4-94CF-3A681443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00700" y="573107"/>
            <a:ext cx="1643013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000" b="1" smtClean="0">
                <a:solidFill>
                  <a:schemeClr val="bg1"/>
                </a:solidFill>
              </a:rPr>
              <a:pPr algn="ctr"/>
              <a:t>04.10.2020</a:t>
            </a:fld>
            <a:endParaRPr lang="ru-RU" sz="2000" b="1">
              <a:solidFill>
                <a:schemeClr val="bg1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62006" y="576371"/>
            <a:ext cx="8665945" cy="400110"/>
          </a:xfrm>
          <a:prstGeom prst="rect">
            <a:avLst/>
          </a:prstGeom>
          <a:solidFill>
            <a:srgbClr val="765A43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Вершини, ребра, грані</a:t>
            </a:r>
          </a:p>
        </p:txBody>
      </p:sp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986AC99F-1795-45A5-8E8C-85B41D580195}"/>
              </a:ext>
            </a:extLst>
          </p:cNvPr>
          <p:cNvSpPr/>
          <p:nvPr/>
        </p:nvSpPr>
        <p:spPr>
          <a:xfrm>
            <a:off x="3458817" y="1320118"/>
            <a:ext cx="8256106" cy="4784288"/>
          </a:xfrm>
          <a:prstGeom prst="roundRect">
            <a:avLst>
              <a:gd name="adj" fmla="val 14724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Transparency (</a:t>
            </a:r>
            <a:r>
              <a:rPr lang="uk-UA" sz="4000" b="1" dirty="0">
                <a:solidFill>
                  <a:schemeClr val="bg1"/>
                </a:solidFill>
              </a:rPr>
              <a:t>Прозорість)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Вмикає/вимикає показ прозорих ділянок, заданих накладеним на сіть матеріалом.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Допомагає у візуальній оцінці результатів накладання матеріалів при тонуванні об'єкта.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81E969-1D41-45D5-95C5-49B75EF3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1" y="2357288"/>
            <a:ext cx="2799674" cy="2943582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CEBA9E5-3D45-4DF0-A620-0717D434A595}"/>
              </a:ext>
            </a:extLst>
          </p:cNvPr>
          <p:cNvSpPr/>
          <p:nvPr/>
        </p:nvSpPr>
        <p:spPr>
          <a:xfrm>
            <a:off x="688864" y="4313384"/>
            <a:ext cx="2271768" cy="2881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4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2836</TotalTime>
  <Words>482</Words>
  <Application>Microsoft Office PowerPoint</Application>
  <PresentationFormat>Широкий екран</PresentationFormat>
  <Paragraphs>114</Paragraphs>
  <Slides>25</Slides>
  <Notes>2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Василь Цупа</cp:lastModifiedBy>
  <cp:revision>262</cp:revision>
  <dcterms:created xsi:type="dcterms:W3CDTF">2015-10-20T21:14:13Z</dcterms:created>
  <dcterms:modified xsi:type="dcterms:W3CDTF">2020-10-04T17:53:25Z</dcterms:modified>
</cp:coreProperties>
</file>