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525" r:id="rId3"/>
    <p:sldId id="422" r:id="rId4"/>
    <p:sldId id="1949" r:id="rId5"/>
    <p:sldId id="2091" r:id="rId6"/>
    <p:sldId id="2092" r:id="rId7"/>
    <p:sldId id="2131" r:id="rId8"/>
    <p:sldId id="2144" r:id="rId9"/>
    <p:sldId id="2145" r:id="rId10"/>
    <p:sldId id="2146" r:id="rId11"/>
    <p:sldId id="2147" r:id="rId12"/>
    <p:sldId id="2148" r:id="rId13"/>
    <p:sldId id="2149" r:id="rId14"/>
    <p:sldId id="2150" r:id="rId15"/>
    <p:sldId id="2151" r:id="rId16"/>
    <p:sldId id="2152" r:id="rId17"/>
    <p:sldId id="2153" r:id="rId18"/>
    <p:sldId id="2154" r:id="rId19"/>
    <p:sldId id="2155" r:id="rId20"/>
    <p:sldId id="2156" r:id="rId21"/>
    <p:sldId id="2157" r:id="rId22"/>
    <p:sldId id="2158" r:id="rId23"/>
    <p:sldId id="2160" r:id="rId24"/>
    <p:sldId id="2159" r:id="rId25"/>
    <p:sldId id="1881"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242"/>
    <a:srgbClr val="79BA1A"/>
    <a:srgbClr val="DEFF89"/>
    <a:srgbClr val="6D3D3E"/>
    <a:srgbClr val="A95F06"/>
    <a:srgbClr val="FFFFFF"/>
    <a:srgbClr val="843C0C"/>
    <a:srgbClr val="385723"/>
    <a:srgbClr val="83A351"/>
    <a:srgbClr val="756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Помір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Помір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Помір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Помір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Помір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ітли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8603FDC-E32A-4AB5-989C-0864C3EAD2B8}" styleName="Стиль із теми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3" autoAdjust="0"/>
    <p:restoredTop sz="94660"/>
  </p:normalViewPr>
  <p:slideViewPr>
    <p:cSldViewPr snapToGrid="0">
      <p:cViewPr varScale="1">
        <p:scale>
          <a:sx n="63" d="100"/>
          <a:sy n="63"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D86A0-1217-4E7B-9444-3CA2B7EAE60B}" type="datetimeFigureOut">
              <a:rPr lang="ru-RU" smtClean="0"/>
              <a:t>23.10.2023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782C8-2FDC-4492-87C1-335491D2FD94}" type="slidenum">
              <a:rPr lang="ru-RU" smtClean="0"/>
              <a:t>‹#›</a:t>
            </a:fld>
            <a:endParaRPr lang="ru-RU"/>
          </a:p>
        </p:txBody>
      </p:sp>
    </p:spTree>
    <p:extLst>
      <p:ext uri="{BB962C8B-B14F-4D97-AF65-F5344CB8AC3E}">
        <p14:creationId xmlns:p14="http://schemas.microsoft.com/office/powerpoint/2010/main" val="33430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6B782C8-2FDC-4492-87C1-335491D2FD94}" type="slidenum">
              <a:rPr lang="ru-RU" smtClean="0"/>
              <a:t>1</a:t>
            </a:fld>
            <a:endParaRPr lang="ru-RU" dirty="0"/>
          </a:p>
        </p:txBody>
      </p:sp>
    </p:spTree>
    <p:extLst>
      <p:ext uri="{BB962C8B-B14F-4D97-AF65-F5344CB8AC3E}">
        <p14:creationId xmlns:p14="http://schemas.microsoft.com/office/powerpoint/2010/main" val="413047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3426907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29ED74D-05D6-4FA5-A0FE-FCFB5667ECCF}" type="datetime4">
              <a:rPr lang="uk-UA" smtClean="0"/>
              <a:t>23 жовтня 2023 р.</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11411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5BA0754-E3B3-4AE5-8334-5A7D8D99D0DF}" type="datetime4">
              <a:rPr lang="uk-UA" smtClean="0"/>
              <a:t>23 жовтня 2023 р.</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74053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4B3D4D5-8B29-41CC-AD9F-D860F61E6732}" type="datetime4">
              <a:rPr lang="uk-UA" smtClean="0"/>
              <a:t>23 жовтня 2023 р.</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372198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D6C26BE-B476-4F10-92EF-5E8F098F3FFD}" type="datetime4">
              <a:rPr lang="uk-UA" smtClean="0"/>
              <a:t>23 жовтня 2023 р.</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21906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AE4AD0A-BC18-4447-81C4-B70106899EEB}" type="datetime4">
              <a:rPr lang="uk-UA" smtClean="0"/>
              <a:t>23 жовтня 2023 р.</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128827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0371C79-03A4-43EF-BF0B-2A1838ED8C3B}" type="datetime4">
              <a:rPr lang="uk-UA" smtClean="0"/>
              <a:t>23 жовтня 2023 р.</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317429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9FFCC2F-78EE-4DAB-AE28-7EE2FCCC9D7F}" type="datetime4">
              <a:rPr lang="uk-UA" smtClean="0"/>
              <a:t>23 жовтня 2023 р.</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266617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876C602-D7B2-436E-A38A-787D03AA4BB5}" type="datetime4">
              <a:rPr lang="uk-UA" smtClean="0"/>
              <a:t>23 жовтня 2023 р.</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92296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CF5C9-C2CE-4824-BBA2-613C7A3A53DD}" type="datetime4">
              <a:rPr lang="uk-UA" smtClean="0"/>
              <a:t>23 жовтня 2023 р.</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89686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95D204E-09AB-4BA8-9868-771DB87F4C88}" type="datetime4">
              <a:rPr lang="uk-UA" smtClean="0"/>
              <a:t>23 жовтня 2023 р.</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71719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28AD62B-D05C-4AD1-AE28-D2EA13C2ADAF}" type="datetime4">
              <a:rPr lang="uk-UA" smtClean="0"/>
              <a:t>23 жовтня 2023 р.</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1E02481-857D-442F-835B-10F8CC642375}" type="slidenum">
              <a:rPr lang="ru-RU" smtClean="0"/>
              <a:t>‹#›</a:t>
            </a:fld>
            <a:endParaRPr lang="ru-RU"/>
          </a:p>
        </p:txBody>
      </p:sp>
    </p:spTree>
    <p:extLst>
      <p:ext uri="{BB962C8B-B14F-4D97-AF65-F5344CB8AC3E}">
        <p14:creationId xmlns:p14="http://schemas.microsoft.com/office/powerpoint/2010/main" val="275842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E0679-F8D0-4550-BE94-D8E867DD5806}" type="datetime4">
              <a:rPr lang="uk-UA" smtClean="0"/>
              <a:t>23 жовтня 2023 р.</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02481-857D-442F-835B-10F8CC642375}" type="slidenum">
              <a:rPr lang="ru-RU" smtClean="0"/>
              <a:t>‹#›</a:t>
            </a:fld>
            <a:endParaRPr lang="ru-RU"/>
          </a:p>
        </p:txBody>
      </p:sp>
    </p:spTree>
    <p:extLst>
      <p:ext uri="{BB962C8B-B14F-4D97-AF65-F5344CB8AC3E}">
        <p14:creationId xmlns:p14="http://schemas.microsoft.com/office/powerpoint/2010/main" val="113377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hyperlink" Target="https://wordwall.net/uk/resource/6155264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18123" y="1155409"/>
            <a:ext cx="1662625" cy="461665"/>
          </a:xfrm>
          <a:prstGeom prst="rect">
            <a:avLst/>
          </a:prstGeom>
          <a:noFill/>
        </p:spPr>
        <p:txBody>
          <a:bodyPr wrap="square" rtlCol="0">
            <a:spAutoFit/>
          </a:bodyPr>
          <a:lstStyle/>
          <a:p>
            <a:pPr algn="ctr"/>
            <a:r>
              <a:rPr lang="ru-RU" sz="2400" b="1" dirty="0">
                <a:solidFill>
                  <a:schemeClr val="bg1"/>
                </a:solidFill>
              </a:rPr>
              <a:t>Сьогодн</a:t>
            </a:r>
            <a:r>
              <a:rPr lang="uk-UA" sz="2400" b="1" dirty="0">
                <a:solidFill>
                  <a:schemeClr val="bg1"/>
                </a:solidFill>
              </a:rPr>
              <a:t>і</a:t>
            </a:r>
            <a:endParaRPr lang="ru-RU" sz="2400" b="1" dirty="0">
              <a:solidFill>
                <a:schemeClr val="bg1"/>
              </a:solidFill>
            </a:endParaRPr>
          </a:p>
        </p:txBody>
      </p:sp>
      <p:sp>
        <p:nvSpPr>
          <p:cNvPr id="8" name="Дата 7"/>
          <p:cNvSpPr>
            <a:spLocks noGrp="1"/>
          </p:cNvSpPr>
          <p:nvPr>
            <p:ph type="dt" sz="half" idx="10"/>
          </p:nvPr>
        </p:nvSpPr>
        <p:spPr>
          <a:xfrm>
            <a:off x="1171157" y="1617074"/>
            <a:ext cx="1756555" cy="400110"/>
          </a:xfrm>
        </p:spPr>
        <p:txBody>
          <a:bodyPr/>
          <a:lstStyle/>
          <a:p>
            <a:pPr algn="ctr"/>
            <a:fld id="{45AB5365-D8A3-45F2-94D1-6DD1E6698E88}" type="datetime1">
              <a:rPr lang="uk-UA" sz="2400" b="1" smtClean="0">
                <a:solidFill>
                  <a:schemeClr val="bg1"/>
                </a:solidFill>
              </a:rPr>
              <a:pPr algn="ctr"/>
              <a:t>23.10.2023</a:t>
            </a:fld>
            <a:endParaRPr lang="ru-RU" sz="2400" b="1" dirty="0">
              <a:solidFill>
                <a:schemeClr val="bg1"/>
              </a:solidFill>
            </a:endParaRPr>
          </a:p>
        </p:txBody>
      </p:sp>
      <p:sp>
        <p:nvSpPr>
          <p:cNvPr id="5" name="TextBox 4">
            <a:extLst>
              <a:ext uri="{FF2B5EF4-FFF2-40B4-BE49-F238E27FC236}">
                <a16:creationId xmlns:a16="http://schemas.microsoft.com/office/drawing/2014/main" xmlns="" id="{68B8F9FE-FD7D-4D5E-A4F0-5CB7444DCCD6}"/>
              </a:ext>
            </a:extLst>
          </p:cNvPr>
          <p:cNvSpPr txBox="1"/>
          <p:nvPr/>
        </p:nvSpPr>
        <p:spPr>
          <a:xfrm>
            <a:off x="1218123" y="2644170"/>
            <a:ext cx="1581665" cy="1569660"/>
          </a:xfrm>
          <a:prstGeom prst="rect">
            <a:avLst/>
          </a:prstGeom>
          <a:noFill/>
        </p:spPr>
        <p:txBody>
          <a:bodyPr wrap="square" rtlCol="0">
            <a:spAutoFit/>
          </a:bodyPr>
          <a:lstStyle/>
          <a:p>
            <a:pPr algn="ctr"/>
            <a:r>
              <a:rPr lang="uk-UA" sz="4800" b="1" dirty="0">
                <a:solidFill>
                  <a:schemeClr val="bg1"/>
                </a:solidFill>
                <a:latin typeface="Monotype Corsiva" panose="03010101010201010101" pitchFamily="66" charset="0"/>
              </a:rPr>
              <a:t>Урок</a:t>
            </a:r>
          </a:p>
          <a:p>
            <a:pPr algn="ctr"/>
            <a:r>
              <a:rPr lang="uk-UA" sz="4800" b="1" dirty="0">
                <a:solidFill>
                  <a:schemeClr val="bg1"/>
                </a:solidFill>
                <a:latin typeface="Monotype Corsiva" panose="03010101010201010101" pitchFamily="66" charset="0"/>
              </a:rPr>
              <a:t>№</a:t>
            </a:r>
            <a:r>
              <a:rPr lang="en-US" sz="4800" b="1" dirty="0">
                <a:solidFill>
                  <a:schemeClr val="bg1"/>
                </a:solidFill>
                <a:latin typeface="Monotype Corsiva" panose="03010101010201010101" pitchFamily="66" charset="0"/>
              </a:rPr>
              <a:t>13</a:t>
            </a:r>
            <a:endParaRPr lang="ru-RU" sz="4800" b="1" dirty="0">
              <a:solidFill>
                <a:schemeClr val="bg1"/>
              </a:solidFill>
              <a:latin typeface="Monotype Corsiva" panose="03010101010201010101" pitchFamily="66" charset="0"/>
            </a:endParaRPr>
          </a:p>
        </p:txBody>
      </p:sp>
      <p:sp>
        <p:nvSpPr>
          <p:cNvPr id="7" name="TextBox 6">
            <a:extLst>
              <a:ext uri="{FF2B5EF4-FFF2-40B4-BE49-F238E27FC236}">
                <a16:creationId xmlns:a16="http://schemas.microsoft.com/office/drawing/2014/main" xmlns="" id="{9CBD5F42-DCD4-4828-A98A-C0B8D74F6F8F}"/>
              </a:ext>
            </a:extLst>
          </p:cNvPr>
          <p:cNvSpPr txBox="1"/>
          <p:nvPr/>
        </p:nvSpPr>
        <p:spPr>
          <a:xfrm>
            <a:off x="850106" y="368121"/>
            <a:ext cx="2402230" cy="400110"/>
          </a:xfrm>
          <a:prstGeom prst="rect">
            <a:avLst/>
          </a:prstGeom>
          <a:noFill/>
        </p:spPr>
        <p:txBody>
          <a:bodyPr wrap="square" rtlCol="0">
            <a:spAutoFit/>
          </a:bodyPr>
          <a:lstStyle/>
          <a:p>
            <a:pPr algn="ctr"/>
            <a:r>
              <a:rPr lang="uk-UA" sz="2000" b="1" dirty="0">
                <a:solidFill>
                  <a:schemeClr val="bg1"/>
                </a:solidFill>
              </a:rPr>
              <a:t>Інформатика</a:t>
            </a:r>
            <a:endParaRPr lang="ru-RU" sz="2000" b="1" dirty="0">
              <a:solidFill>
                <a:schemeClr val="bg1"/>
              </a:solidFill>
            </a:endParaRPr>
          </a:p>
        </p:txBody>
      </p:sp>
      <p:sp>
        <p:nvSpPr>
          <p:cNvPr id="2" name="TextBox 1">
            <a:extLst>
              <a:ext uri="{FF2B5EF4-FFF2-40B4-BE49-F238E27FC236}">
                <a16:creationId xmlns:a16="http://schemas.microsoft.com/office/drawing/2014/main" xmlns="" id="{2A4DECFB-A962-4566-9CF8-1E2DA91E71FB}"/>
              </a:ext>
            </a:extLst>
          </p:cNvPr>
          <p:cNvSpPr txBox="1"/>
          <p:nvPr/>
        </p:nvSpPr>
        <p:spPr>
          <a:xfrm>
            <a:off x="3252336" y="5831044"/>
            <a:ext cx="8622890" cy="658835"/>
          </a:xfrm>
          <a:prstGeom prst="rect">
            <a:avLst/>
          </a:prstGeom>
          <a:noFill/>
        </p:spPr>
        <p:txBody>
          <a:bodyPr wrap="square" rtlCol="0">
            <a:spAutoFit/>
          </a:bodyPr>
          <a:lstStyle/>
          <a:p>
            <a:pPr algn="ctr">
              <a:lnSpc>
                <a:spcPct val="107000"/>
              </a:lnSpc>
              <a:spcAft>
                <a:spcPts val="800"/>
              </a:spcAft>
            </a:pPr>
            <a:r>
              <a:rPr lang="uk-UA" sz="3600" b="1" dirty="0">
                <a:solidFill>
                  <a:srgbClr val="2F3242"/>
                </a:solidFill>
                <a:effectLst/>
                <a:latin typeface="Calibri" panose="020F0502020204030204" pitchFamily="34" charset="0"/>
                <a:ea typeface="Calibri" panose="020F0502020204030204" pitchFamily="34" charset="0"/>
                <a:cs typeface="Calibri" panose="020F0502020204030204" pitchFamily="34" charset="0"/>
              </a:rPr>
              <a:t>Фінансові розрахунки</a:t>
            </a:r>
            <a:endParaRPr lang="uk-UA" sz="6600" b="1" dirty="0">
              <a:solidFill>
                <a:srgbClr val="2F3242"/>
              </a:solidFill>
            </a:endParaRPr>
          </a:p>
        </p:txBody>
      </p:sp>
      <p:pic>
        <p:nvPicPr>
          <p:cNvPr id="4" name="Рисунок 3">
            <a:extLst>
              <a:ext uri="{FF2B5EF4-FFF2-40B4-BE49-F238E27FC236}">
                <a16:creationId xmlns:a16="http://schemas.microsoft.com/office/drawing/2014/main" xmlns="" id="{6CA82827-A06F-3B05-C440-84BEBEB3E2C7}"/>
              </a:ext>
            </a:extLst>
          </p:cNvPr>
          <p:cNvPicPr>
            <a:picLocks noChangeAspect="1"/>
          </p:cNvPicPr>
          <p:nvPr/>
        </p:nvPicPr>
        <p:blipFill>
          <a:blip r:embed="rId4"/>
          <a:stretch>
            <a:fillRect/>
          </a:stretch>
        </p:blipFill>
        <p:spPr>
          <a:xfrm>
            <a:off x="4207707" y="431521"/>
            <a:ext cx="6947607" cy="5288944"/>
          </a:xfrm>
          <a:prstGeom prst="rect">
            <a:avLst/>
          </a:prstGeom>
        </p:spPr>
      </p:pic>
    </p:spTree>
    <p:extLst>
      <p:ext uri="{BB962C8B-B14F-4D97-AF65-F5344CB8AC3E}">
        <p14:creationId xmlns:p14="http://schemas.microsoft.com/office/powerpoint/2010/main" val="103367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3"/>
            <a:ext cx="11891078" cy="2374098"/>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b="1" dirty="0">
                <a:solidFill>
                  <a:schemeClr val="accent6">
                    <a:lumMod val="50000"/>
                  </a:schemeClr>
                </a:solidFill>
              </a:rPr>
              <a:t>Для </a:t>
            </a:r>
            <a:r>
              <a:rPr lang="ru-RU" sz="2400" b="1" dirty="0" err="1">
                <a:solidFill>
                  <a:schemeClr val="accent6">
                    <a:lumMod val="50000"/>
                  </a:schemeClr>
                </a:solidFill>
              </a:rPr>
              <a:t>виконання</a:t>
            </a:r>
            <a:r>
              <a:rPr lang="ru-RU" sz="2400" b="1" dirty="0">
                <a:solidFill>
                  <a:schemeClr val="accent6">
                    <a:lumMod val="50000"/>
                  </a:schemeClr>
                </a:solidFill>
              </a:rPr>
              <a:t> </a:t>
            </a:r>
            <a:r>
              <a:rPr lang="ru-RU" sz="2400" b="1" dirty="0" err="1">
                <a:solidFill>
                  <a:schemeClr val="accent6">
                    <a:lumMod val="50000"/>
                  </a:schemeClr>
                </a:solidFill>
              </a:rPr>
              <a:t>обчислень</a:t>
            </a:r>
            <a:r>
              <a:rPr lang="ru-RU" sz="2400" b="1" dirty="0">
                <a:solidFill>
                  <a:schemeClr val="accent6">
                    <a:lumMod val="50000"/>
                  </a:schemeClr>
                </a:solidFill>
              </a:rPr>
              <a:t> за </a:t>
            </a:r>
            <a:r>
              <a:rPr lang="ru-RU" sz="2400" b="1" dirty="0" err="1">
                <a:solidFill>
                  <a:schemeClr val="accent6">
                    <a:lumMod val="50000"/>
                  </a:schemeClr>
                </a:solidFill>
              </a:rPr>
              <a:t>вищенаведеними</a:t>
            </a:r>
            <a:r>
              <a:rPr lang="ru-RU" sz="2400" b="1" dirty="0">
                <a:solidFill>
                  <a:schemeClr val="accent6">
                    <a:lumMod val="50000"/>
                  </a:schemeClr>
                </a:solidFill>
              </a:rPr>
              <a:t> формулами </a:t>
            </a:r>
            <a:r>
              <a:rPr lang="ru-RU" sz="2400" b="1" dirty="0" err="1">
                <a:solidFill>
                  <a:schemeClr val="accent6">
                    <a:lumMod val="50000"/>
                  </a:schemeClr>
                </a:solidFill>
              </a:rPr>
              <a:t>можна</a:t>
            </a:r>
            <a:r>
              <a:rPr lang="ru-RU" sz="2400" b="1" dirty="0">
                <a:solidFill>
                  <a:schemeClr val="accent6">
                    <a:lumMod val="50000"/>
                  </a:schemeClr>
                </a:solidFill>
              </a:rPr>
              <a:t> </a:t>
            </a:r>
            <a:r>
              <a:rPr lang="ru-RU" sz="2400" b="1" dirty="0" err="1">
                <a:solidFill>
                  <a:schemeClr val="accent6">
                    <a:lumMod val="50000"/>
                  </a:schemeClr>
                </a:solidFill>
              </a:rPr>
              <a:t>використати</a:t>
            </a:r>
            <a:r>
              <a:rPr lang="ru-RU" sz="2400" b="1" dirty="0">
                <a:solidFill>
                  <a:schemeClr val="accent6">
                    <a:lumMod val="50000"/>
                  </a:schemeClr>
                </a:solidFill>
              </a:rPr>
              <a:t> </a:t>
            </a:r>
            <a:r>
              <a:rPr lang="ru-RU" sz="2400" b="1" dirty="0" err="1">
                <a:solidFill>
                  <a:schemeClr val="accent6">
                    <a:lumMod val="50000"/>
                  </a:schemeClr>
                </a:solidFill>
              </a:rPr>
              <a:t>звичайний</a:t>
            </a:r>
            <a:r>
              <a:rPr lang="ru-RU" sz="2400" b="1" dirty="0">
                <a:solidFill>
                  <a:schemeClr val="accent6">
                    <a:lumMod val="50000"/>
                  </a:schemeClr>
                </a:solidFill>
              </a:rPr>
              <a:t> калькулятор, </a:t>
            </a:r>
            <a:r>
              <a:rPr lang="ru-RU" sz="2400" b="1" dirty="0" err="1">
                <a:solidFill>
                  <a:schemeClr val="accent6">
                    <a:lumMod val="50000"/>
                  </a:schemeClr>
                </a:solidFill>
              </a:rPr>
              <a:t>програму</a:t>
            </a:r>
            <a:r>
              <a:rPr lang="ru-RU" sz="2400" b="1" dirty="0">
                <a:solidFill>
                  <a:schemeClr val="accent6">
                    <a:lumMod val="50000"/>
                  </a:schemeClr>
                </a:solidFill>
              </a:rPr>
              <a:t> Калькулятор з набору </a:t>
            </a:r>
            <a:r>
              <a:rPr lang="ru-RU" sz="2400" b="1" dirty="0" err="1">
                <a:solidFill>
                  <a:schemeClr val="accent6">
                    <a:lumMod val="50000"/>
                  </a:schemeClr>
                </a:solidFill>
              </a:rPr>
              <a:t>програм</a:t>
            </a:r>
            <a:r>
              <a:rPr lang="ru-RU" sz="2400" b="1" dirty="0">
                <a:solidFill>
                  <a:schemeClr val="accent6">
                    <a:lumMod val="50000"/>
                  </a:schemeClr>
                </a:solidFill>
              </a:rPr>
              <a:t> </a:t>
            </a:r>
            <a:r>
              <a:rPr lang="ru-RU" sz="2400" b="1" dirty="0" err="1">
                <a:solidFill>
                  <a:schemeClr val="accent6">
                    <a:lumMod val="50000"/>
                  </a:schemeClr>
                </a:solidFill>
              </a:rPr>
              <a:t>Стандартні</a:t>
            </a:r>
            <a:r>
              <a:rPr lang="ru-RU" sz="2400" b="1" dirty="0">
                <a:solidFill>
                  <a:schemeClr val="accent6">
                    <a:lumMod val="50000"/>
                  </a:schemeClr>
                </a:solidFill>
              </a:rPr>
              <a:t>, </a:t>
            </a:r>
            <a:r>
              <a:rPr lang="ru-RU" sz="2400" b="1" dirty="0" err="1">
                <a:solidFill>
                  <a:schemeClr val="accent6">
                    <a:lumMod val="50000"/>
                  </a:schemeClr>
                </a:solidFill>
              </a:rPr>
              <a:t>що</a:t>
            </a:r>
            <a:r>
              <a:rPr lang="ru-RU" sz="2400" b="1" dirty="0">
                <a:solidFill>
                  <a:schemeClr val="accent6">
                    <a:lumMod val="50000"/>
                  </a:schemeClr>
                </a:solidFill>
              </a:rPr>
              <a:t> входить до складу ОС, </a:t>
            </a:r>
            <a:r>
              <a:rPr lang="ru-RU" sz="2400" b="1" dirty="0" err="1">
                <a:solidFill>
                  <a:schemeClr val="accent6">
                    <a:lumMod val="50000"/>
                  </a:schemeClr>
                </a:solidFill>
              </a:rPr>
              <a:t>різноманітні</a:t>
            </a:r>
            <a:r>
              <a:rPr lang="ru-RU" sz="2400" b="1" dirty="0">
                <a:solidFill>
                  <a:schemeClr val="accent6">
                    <a:lumMod val="50000"/>
                  </a:schemeClr>
                </a:solidFill>
              </a:rPr>
              <a:t> </a:t>
            </a:r>
            <a:r>
              <a:rPr lang="ru-RU" sz="2400" b="1" dirty="0" err="1">
                <a:solidFill>
                  <a:schemeClr val="accent6">
                    <a:lumMod val="50000"/>
                  </a:schemeClr>
                </a:solidFill>
              </a:rPr>
              <a:t>депозитні</a:t>
            </a:r>
            <a:r>
              <a:rPr lang="ru-RU" sz="2400" b="1" dirty="0">
                <a:solidFill>
                  <a:schemeClr val="accent6">
                    <a:lumMod val="50000"/>
                  </a:schemeClr>
                </a:solidFill>
              </a:rPr>
              <a:t> </a:t>
            </a:r>
            <a:r>
              <a:rPr lang="ru-RU" sz="2400" b="1" dirty="0" err="1">
                <a:solidFill>
                  <a:schemeClr val="accent6">
                    <a:lumMod val="50000"/>
                  </a:schemeClr>
                </a:solidFill>
              </a:rPr>
              <a:t>калькулятори</a:t>
            </a:r>
            <a:r>
              <a:rPr lang="ru-RU" sz="2400" b="1" dirty="0">
                <a:solidFill>
                  <a:schemeClr val="accent6">
                    <a:lumMod val="50000"/>
                  </a:schemeClr>
                </a:solidFill>
              </a:rPr>
              <a:t>, </a:t>
            </a:r>
            <a:r>
              <a:rPr lang="ru-RU" sz="2400" b="1" dirty="0" err="1">
                <a:solidFill>
                  <a:schemeClr val="accent6">
                    <a:lumMod val="50000"/>
                  </a:schemeClr>
                </a:solidFill>
              </a:rPr>
              <a:t>розташовані</a:t>
            </a:r>
            <a:r>
              <a:rPr lang="ru-RU" sz="2400" b="1" dirty="0">
                <a:solidFill>
                  <a:schemeClr val="accent6">
                    <a:lumMod val="50000"/>
                  </a:schemeClr>
                </a:solidFill>
              </a:rPr>
              <a:t> на </a:t>
            </a:r>
            <a:r>
              <a:rPr lang="ru-RU" sz="2400" b="1" dirty="0" err="1">
                <a:solidFill>
                  <a:schemeClr val="accent6">
                    <a:lumMod val="50000"/>
                  </a:schemeClr>
                </a:solidFill>
              </a:rPr>
              <a:t>спеціальних</a:t>
            </a:r>
            <a:r>
              <a:rPr lang="ru-RU" sz="2400" b="1" dirty="0">
                <a:solidFill>
                  <a:schemeClr val="accent6">
                    <a:lumMod val="50000"/>
                  </a:schemeClr>
                </a:solidFill>
              </a:rPr>
              <a:t> сайтах, </a:t>
            </a:r>
            <a:r>
              <a:rPr lang="ru-RU" sz="2400" b="1" dirty="0" err="1">
                <a:solidFill>
                  <a:schemeClr val="accent6">
                    <a:lumMod val="50000"/>
                  </a:schemeClr>
                </a:solidFill>
              </a:rPr>
              <a:t>табличні</a:t>
            </a:r>
            <a:r>
              <a:rPr lang="ru-RU" sz="2400" b="1" dirty="0">
                <a:solidFill>
                  <a:schemeClr val="accent6">
                    <a:lumMod val="50000"/>
                  </a:schemeClr>
                </a:solidFill>
              </a:rPr>
              <a:t> </a:t>
            </a:r>
            <a:r>
              <a:rPr lang="ru-RU" sz="2400" b="1" dirty="0" err="1">
                <a:solidFill>
                  <a:schemeClr val="accent6">
                    <a:lumMod val="50000"/>
                  </a:schemeClr>
                </a:solidFill>
              </a:rPr>
              <a:t>процесори</a:t>
            </a:r>
            <a:r>
              <a:rPr lang="ru-RU" sz="2400" b="1" dirty="0">
                <a:solidFill>
                  <a:schemeClr val="accent6">
                    <a:lumMod val="50000"/>
                  </a:schemeClr>
                </a:solidFill>
              </a:rPr>
              <a:t>. </a:t>
            </a:r>
            <a:r>
              <a:rPr lang="ru-RU" sz="2400" b="1" dirty="0" err="1">
                <a:solidFill>
                  <a:schemeClr val="accent6">
                    <a:lumMod val="50000"/>
                  </a:schemeClr>
                </a:solidFill>
              </a:rPr>
              <a:t>Розглянемо</a:t>
            </a:r>
            <a:r>
              <a:rPr lang="ru-RU" sz="2400" b="1" dirty="0">
                <a:solidFill>
                  <a:schemeClr val="accent6">
                    <a:lumMod val="50000"/>
                  </a:schemeClr>
                </a:solidFill>
              </a:rPr>
              <a:t> як приклад </a:t>
            </a:r>
            <a:r>
              <a:rPr lang="ru-RU" sz="2400" b="1" dirty="0" err="1">
                <a:solidFill>
                  <a:schemeClr val="accent6">
                    <a:lumMod val="50000"/>
                  </a:schemeClr>
                </a:solidFill>
              </a:rPr>
              <a:t>депозитний</a:t>
            </a:r>
            <a:r>
              <a:rPr lang="ru-RU" sz="2400" b="1" dirty="0">
                <a:solidFill>
                  <a:schemeClr val="accent6">
                    <a:lumMod val="50000"/>
                  </a:schemeClr>
                </a:solidFill>
              </a:rPr>
              <a:t> калькулятор, </a:t>
            </a:r>
            <a:r>
              <a:rPr lang="ru-RU" sz="2400" b="1" dirty="0" err="1">
                <a:solidFill>
                  <a:schemeClr val="accent6">
                    <a:lumMod val="50000"/>
                  </a:schemeClr>
                </a:solidFill>
              </a:rPr>
              <a:t>який</a:t>
            </a:r>
            <a:r>
              <a:rPr lang="ru-RU" sz="2400" b="1" dirty="0">
                <a:solidFill>
                  <a:schemeClr val="accent6">
                    <a:lumMod val="50000"/>
                  </a:schemeClr>
                </a:solidFill>
              </a:rPr>
              <a:t> </a:t>
            </a:r>
            <a:r>
              <a:rPr lang="ru-RU" sz="2400" b="1" dirty="0" err="1">
                <a:solidFill>
                  <a:schemeClr val="accent6">
                    <a:lumMod val="50000"/>
                  </a:schemeClr>
                </a:solidFill>
              </a:rPr>
              <a:t>розміщено</a:t>
            </a:r>
            <a:r>
              <a:rPr lang="ru-RU" sz="2400" b="1" dirty="0">
                <a:solidFill>
                  <a:schemeClr val="accent6">
                    <a:lumMod val="50000"/>
                  </a:schemeClr>
                </a:solidFill>
              </a:rPr>
              <a:t> на </a:t>
            </a:r>
            <a:r>
              <a:rPr lang="ru-RU" sz="2400" b="1" dirty="0" err="1">
                <a:solidFill>
                  <a:schemeClr val="accent6">
                    <a:lumMod val="50000"/>
                  </a:schemeClr>
                </a:solidFill>
              </a:rPr>
              <a:t>сайті</a:t>
            </a:r>
            <a:r>
              <a:rPr lang="ru-RU" sz="2400" b="1" dirty="0">
                <a:solidFill>
                  <a:schemeClr val="accent6">
                    <a:lumMod val="50000"/>
                  </a:schemeClr>
                </a:solidFill>
              </a:rPr>
              <a:t> </a:t>
            </a:r>
            <a:endParaRPr lang="en-US" sz="2400" b="1" dirty="0">
              <a:solidFill>
                <a:schemeClr val="accent6">
                  <a:lumMod val="50000"/>
                </a:schemeClr>
              </a:solidFill>
            </a:endParaRPr>
          </a:p>
          <a:p>
            <a:pPr algn="just"/>
            <a:r>
              <a:rPr lang="ru-RU" sz="2400" b="1" dirty="0">
                <a:solidFill>
                  <a:schemeClr val="accent6">
                    <a:lumMod val="50000"/>
                  </a:schemeClr>
                </a:solidFill>
              </a:rPr>
              <a:t>https://fin-calc.org.ua/ua/deposit/calculate</a:t>
            </a:r>
            <a:endParaRPr lang="uk-UA" sz="2400" b="1" i="1" dirty="0">
              <a:solidFill>
                <a:schemeClr val="accent6">
                  <a:lumMod val="50000"/>
                </a:schemeClr>
              </a:solidFill>
            </a:endParaRPr>
          </a:p>
        </p:txBody>
      </p:sp>
      <p:pic>
        <p:nvPicPr>
          <p:cNvPr id="3" name="Рисунок 2">
            <a:extLst>
              <a:ext uri="{FF2B5EF4-FFF2-40B4-BE49-F238E27FC236}">
                <a16:creationId xmlns:a16="http://schemas.microsoft.com/office/drawing/2014/main" xmlns="" id="{40F830AA-84AF-8E72-405A-9F814473B778}"/>
              </a:ext>
            </a:extLst>
          </p:cNvPr>
          <p:cNvPicPr>
            <a:picLocks noChangeAspect="1"/>
          </p:cNvPicPr>
          <p:nvPr/>
        </p:nvPicPr>
        <p:blipFill rotWithShape="1">
          <a:blip r:embed="rId2"/>
          <a:srcRect l="30314" t="12145" r="29686" b="8980"/>
          <a:stretch/>
        </p:blipFill>
        <p:spPr>
          <a:xfrm>
            <a:off x="2764009" y="3845937"/>
            <a:ext cx="2937544" cy="2896229"/>
          </a:xfrm>
          <a:prstGeom prst="rect">
            <a:avLst/>
          </a:prstGeom>
        </p:spPr>
      </p:pic>
      <p:pic>
        <p:nvPicPr>
          <p:cNvPr id="5" name="Рисунок 4">
            <a:extLst>
              <a:ext uri="{FF2B5EF4-FFF2-40B4-BE49-F238E27FC236}">
                <a16:creationId xmlns:a16="http://schemas.microsoft.com/office/drawing/2014/main" xmlns="" id="{2FC80813-1360-F8C8-6F8F-D3A5D72FC1DF}"/>
              </a:ext>
            </a:extLst>
          </p:cNvPr>
          <p:cNvPicPr>
            <a:picLocks noChangeAspect="1"/>
          </p:cNvPicPr>
          <p:nvPr/>
        </p:nvPicPr>
        <p:blipFill rotWithShape="1">
          <a:blip r:embed="rId3"/>
          <a:srcRect l="30250" t="12145" r="30313" b="12145"/>
          <a:stretch/>
        </p:blipFill>
        <p:spPr>
          <a:xfrm>
            <a:off x="6456237" y="3845937"/>
            <a:ext cx="2937544" cy="2819755"/>
          </a:xfrm>
          <a:prstGeom prst="rect">
            <a:avLst/>
          </a:prstGeom>
        </p:spPr>
      </p:pic>
    </p:spTree>
    <p:extLst>
      <p:ext uri="{BB962C8B-B14F-4D97-AF65-F5344CB8AC3E}">
        <p14:creationId xmlns:p14="http://schemas.microsoft.com/office/powerpoint/2010/main" val="151973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3"/>
            <a:ext cx="11891078" cy="1477627"/>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b="1" dirty="0">
                <a:solidFill>
                  <a:schemeClr val="accent6">
                    <a:lumMod val="50000"/>
                  </a:schemeClr>
                </a:solidFill>
              </a:rPr>
              <a:t>На вказаній веб-сторінці потрібно у відповідні поля ввести суму депозиту, термін депозиту і відсоткову ставку, вибрати перемикач, що визначає умови депозиту щодо капіталізації прибутку, і вибрати посилання ПОРАХУВАТИ</a:t>
            </a:r>
            <a:r>
              <a:rPr lang="en-US" sz="2000" b="1" dirty="0">
                <a:solidFill>
                  <a:schemeClr val="accent6">
                    <a:lumMod val="50000"/>
                  </a:schemeClr>
                </a:solidFill>
              </a:rPr>
              <a:t>.</a:t>
            </a:r>
            <a:r>
              <a:rPr lang="uk-UA" sz="2000" b="1" dirty="0">
                <a:solidFill>
                  <a:schemeClr val="accent6">
                    <a:lumMod val="50000"/>
                  </a:schemeClr>
                </a:solidFill>
              </a:rPr>
              <a:t> У результаті отримуємо </a:t>
            </a:r>
            <a:r>
              <a:rPr lang="uk-UA" sz="2000" b="1" i="1" dirty="0">
                <a:solidFill>
                  <a:schemeClr val="accent6">
                    <a:lumMod val="50000"/>
                  </a:schemeClr>
                </a:solidFill>
              </a:rPr>
              <a:t>Підсумкові значення</a:t>
            </a:r>
            <a:r>
              <a:rPr lang="uk-UA" sz="2000" b="1" dirty="0">
                <a:solidFill>
                  <a:schemeClr val="accent6">
                    <a:lumMod val="50000"/>
                  </a:schemeClr>
                </a:solidFill>
              </a:rPr>
              <a:t> — суму, яку вкладник отримає після закінчення терміну депозиту, а також прибуток вкладника за цей період. </a:t>
            </a:r>
            <a:endParaRPr lang="uk-UA" sz="2000" b="1" i="1" dirty="0">
              <a:solidFill>
                <a:schemeClr val="accent6">
                  <a:lumMod val="50000"/>
                </a:schemeClr>
              </a:solidFill>
            </a:endParaRPr>
          </a:p>
        </p:txBody>
      </p:sp>
      <p:pic>
        <p:nvPicPr>
          <p:cNvPr id="10" name="Рисунок 9">
            <a:extLst>
              <a:ext uri="{FF2B5EF4-FFF2-40B4-BE49-F238E27FC236}">
                <a16:creationId xmlns:a16="http://schemas.microsoft.com/office/drawing/2014/main" xmlns="" id="{83591893-767B-9EC3-880E-0A6C209F52FD}"/>
              </a:ext>
            </a:extLst>
          </p:cNvPr>
          <p:cNvPicPr>
            <a:picLocks noChangeAspect="1"/>
          </p:cNvPicPr>
          <p:nvPr/>
        </p:nvPicPr>
        <p:blipFill>
          <a:blip r:embed="rId2"/>
          <a:stretch>
            <a:fillRect/>
          </a:stretch>
        </p:blipFill>
        <p:spPr>
          <a:xfrm>
            <a:off x="347312" y="2904565"/>
            <a:ext cx="6281632" cy="3794327"/>
          </a:xfrm>
          <a:prstGeom prst="rect">
            <a:avLst/>
          </a:prstGeom>
        </p:spPr>
      </p:pic>
      <p:sp>
        <p:nvSpPr>
          <p:cNvPr id="11" name="Прямокутник 10">
            <a:extLst>
              <a:ext uri="{FF2B5EF4-FFF2-40B4-BE49-F238E27FC236}">
                <a16:creationId xmlns:a16="http://schemas.microsoft.com/office/drawing/2014/main" xmlns="" id="{AEC58D20-338A-AD6E-7A49-2F4876447F05}"/>
              </a:ext>
            </a:extLst>
          </p:cNvPr>
          <p:cNvSpPr/>
          <p:nvPr/>
        </p:nvSpPr>
        <p:spPr>
          <a:xfrm>
            <a:off x="537883" y="3544275"/>
            <a:ext cx="5871882" cy="65982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ln w="38100">
                <a:solidFill>
                  <a:srgbClr val="FF0000"/>
                </a:solidFill>
              </a:ln>
              <a:noFill/>
            </a:endParaRPr>
          </a:p>
        </p:txBody>
      </p:sp>
      <p:sp>
        <p:nvSpPr>
          <p:cNvPr id="12" name="Прямокутник 11">
            <a:extLst>
              <a:ext uri="{FF2B5EF4-FFF2-40B4-BE49-F238E27FC236}">
                <a16:creationId xmlns:a16="http://schemas.microsoft.com/office/drawing/2014/main" xmlns="" id="{2D0C2569-0B73-7BD9-8679-FC3C419C91AD}"/>
              </a:ext>
            </a:extLst>
          </p:cNvPr>
          <p:cNvSpPr/>
          <p:nvPr/>
        </p:nvSpPr>
        <p:spPr>
          <a:xfrm>
            <a:off x="5181600" y="6134304"/>
            <a:ext cx="1156447" cy="35858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4" name="Рисунок 13">
            <a:extLst>
              <a:ext uri="{FF2B5EF4-FFF2-40B4-BE49-F238E27FC236}">
                <a16:creationId xmlns:a16="http://schemas.microsoft.com/office/drawing/2014/main" xmlns="" id="{B5467A23-FA80-9389-9503-4E68005DA8CE}"/>
              </a:ext>
            </a:extLst>
          </p:cNvPr>
          <p:cNvPicPr>
            <a:picLocks noChangeAspect="1"/>
          </p:cNvPicPr>
          <p:nvPr/>
        </p:nvPicPr>
        <p:blipFill>
          <a:blip r:embed="rId3"/>
          <a:stretch>
            <a:fillRect/>
          </a:stretch>
        </p:blipFill>
        <p:spPr>
          <a:xfrm>
            <a:off x="7056701" y="3375987"/>
            <a:ext cx="4479895" cy="1477627"/>
          </a:xfrm>
          <a:prstGeom prst="rect">
            <a:avLst/>
          </a:prstGeom>
        </p:spPr>
      </p:pic>
      <p:pic>
        <p:nvPicPr>
          <p:cNvPr id="17" name="Рисунок 16">
            <a:extLst>
              <a:ext uri="{FF2B5EF4-FFF2-40B4-BE49-F238E27FC236}">
                <a16:creationId xmlns:a16="http://schemas.microsoft.com/office/drawing/2014/main" xmlns="" id="{0E795908-0F31-4E21-EC3D-FD411B8FF954}"/>
              </a:ext>
            </a:extLst>
          </p:cNvPr>
          <p:cNvPicPr>
            <a:picLocks noChangeAspect="1"/>
          </p:cNvPicPr>
          <p:nvPr/>
        </p:nvPicPr>
        <p:blipFill>
          <a:blip r:embed="rId4"/>
          <a:stretch>
            <a:fillRect/>
          </a:stretch>
        </p:blipFill>
        <p:spPr>
          <a:xfrm>
            <a:off x="7056701" y="5290072"/>
            <a:ext cx="4406531" cy="1061104"/>
          </a:xfrm>
          <a:prstGeom prst="rect">
            <a:avLst/>
          </a:prstGeom>
        </p:spPr>
      </p:pic>
    </p:spTree>
    <p:extLst>
      <p:ext uri="{BB962C8B-B14F-4D97-AF65-F5344CB8AC3E}">
        <p14:creationId xmlns:p14="http://schemas.microsoft.com/office/powerpoint/2010/main" val="257883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240447" y="1990267"/>
            <a:ext cx="3883993" cy="3912194"/>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accent6">
                    <a:lumMod val="50000"/>
                  </a:schemeClr>
                </a:solidFill>
              </a:rPr>
              <a:t>Крім того, дещо нижче на цій сторінці надаються розрахунки, як змінюється щомісячно сума депозиту в результаті капіталізації прибутку.</a:t>
            </a:r>
            <a:endParaRPr lang="uk-UA" sz="2400" b="1" i="1" dirty="0">
              <a:solidFill>
                <a:schemeClr val="accent6">
                  <a:lumMod val="50000"/>
                </a:schemeClr>
              </a:solidFill>
            </a:endParaRPr>
          </a:p>
        </p:txBody>
      </p:sp>
      <p:pic>
        <p:nvPicPr>
          <p:cNvPr id="4" name="Рисунок 3">
            <a:extLst>
              <a:ext uri="{FF2B5EF4-FFF2-40B4-BE49-F238E27FC236}">
                <a16:creationId xmlns:a16="http://schemas.microsoft.com/office/drawing/2014/main" xmlns="" id="{ABB37BE2-9805-887B-E1F9-F96109B81ADD}"/>
              </a:ext>
            </a:extLst>
          </p:cNvPr>
          <p:cNvPicPr>
            <a:picLocks noChangeAspect="1"/>
          </p:cNvPicPr>
          <p:nvPr/>
        </p:nvPicPr>
        <p:blipFill>
          <a:blip r:embed="rId2"/>
          <a:stretch>
            <a:fillRect/>
          </a:stretch>
        </p:blipFill>
        <p:spPr>
          <a:xfrm>
            <a:off x="4332896" y="1411075"/>
            <a:ext cx="7618657" cy="4902524"/>
          </a:xfrm>
          <a:prstGeom prst="rect">
            <a:avLst/>
          </a:prstGeom>
        </p:spPr>
      </p:pic>
    </p:spTree>
    <p:extLst>
      <p:ext uri="{BB962C8B-B14F-4D97-AF65-F5344CB8AC3E}">
        <p14:creationId xmlns:p14="http://schemas.microsoft.com/office/powerpoint/2010/main" val="12974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3"/>
            <a:ext cx="11891078" cy="1863109"/>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b="1" dirty="0">
                <a:solidFill>
                  <a:schemeClr val="accent6">
                    <a:lumMod val="50000"/>
                  </a:schemeClr>
                </a:solidFill>
              </a:rPr>
              <a:t>Наведені вище формули можна використовувати для фінансових розрахунків у табличному процесорі. На слайді подано таблицю з використанням формули для визначення кінцевої суми депозиту зі щорічною капіталізацією Зверніть увагу, що використана формула відрізняється від математичної формули, наведеної вище (кількість відсотків не ділиться на 100) Це пояснюється тим, що у клітинці з відсотками встановлено відсотковий формат, що приводить до автоматичного ділення числа в цій клітинці на 100.</a:t>
            </a:r>
            <a:endParaRPr lang="uk-UA" sz="2000" b="1" i="1" dirty="0">
              <a:solidFill>
                <a:schemeClr val="accent6">
                  <a:lumMod val="50000"/>
                </a:schemeClr>
              </a:solidFill>
            </a:endParaRPr>
          </a:p>
        </p:txBody>
      </p:sp>
      <p:pic>
        <p:nvPicPr>
          <p:cNvPr id="4" name="Рисунок 3">
            <a:extLst>
              <a:ext uri="{FF2B5EF4-FFF2-40B4-BE49-F238E27FC236}">
                <a16:creationId xmlns:a16="http://schemas.microsoft.com/office/drawing/2014/main" xmlns="" id="{1ECA86CD-29F7-E0D4-2FB4-D1C0CD25F2E0}"/>
              </a:ext>
            </a:extLst>
          </p:cNvPr>
          <p:cNvPicPr>
            <a:picLocks noChangeAspect="1"/>
          </p:cNvPicPr>
          <p:nvPr/>
        </p:nvPicPr>
        <p:blipFill>
          <a:blip r:embed="rId2"/>
          <a:stretch>
            <a:fillRect/>
          </a:stretch>
        </p:blipFill>
        <p:spPr>
          <a:xfrm>
            <a:off x="1322651" y="3399518"/>
            <a:ext cx="9546698" cy="3172442"/>
          </a:xfrm>
          <a:prstGeom prst="rect">
            <a:avLst/>
          </a:prstGeom>
        </p:spPr>
      </p:pic>
      <p:sp>
        <p:nvSpPr>
          <p:cNvPr id="5" name="Прямокутник 4">
            <a:extLst>
              <a:ext uri="{FF2B5EF4-FFF2-40B4-BE49-F238E27FC236}">
                <a16:creationId xmlns:a16="http://schemas.microsoft.com/office/drawing/2014/main" xmlns="" id="{BB73A2D8-5ECC-C6D6-37FF-68D070430D53}"/>
              </a:ext>
            </a:extLst>
          </p:cNvPr>
          <p:cNvSpPr/>
          <p:nvPr/>
        </p:nvSpPr>
        <p:spPr>
          <a:xfrm>
            <a:off x="4258235" y="3429000"/>
            <a:ext cx="2043953" cy="41685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7268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3"/>
            <a:ext cx="11891078" cy="1863109"/>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accent6">
                    <a:lumMod val="50000"/>
                  </a:schemeClr>
                </a:solidFill>
              </a:rPr>
              <a:t>У табличному процесорі можна виконувати фінансові розрахунки з використанням спеціальних фінансових функцій</a:t>
            </a:r>
            <a:r>
              <a:rPr lang="en-US" sz="2400" b="1" dirty="0">
                <a:solidFill>
                  <a:schemeClr val="accent6">
                    <a:lumMod val="50000"/>
                  </a:schemeClr>
                </a:solidFill>
              </a:rPr>
              <a:t>.</a:t>
            </a:r>
            <a:r>
              <a:rPr lang="uk-UA" sz="2400" b="1" dirty="0">
                <a:solidFill>
                  <a:schemeClr val="accent6">
                    <a:lumMod val="50000"/>
                  </a:schemeClr>
                </a:solidFill>
              </a:rPr>
              <a:t> Усі вони знаходяться в бібліотеці функцій в категорії Фінансові. Розглянемо використання кількох з них. Для обчислення річного прибутку по депозиту в </a:t>
            </a:r>
            <a:r>
              <a:rPr lang="en-US" sz="2400" b="1" dirty="0">
                <a:solidFill>
                  <a:schemeClr val="accent6">
                    <a:lumMod val="50000"/>
                  </a:schemeClr>
                </a:solidFill>
              </a:rPr>
              <a:t>Excel </a:t>
            </a:r>
            <a:r>
              <a:rPr lang="uk-UA" sz="2400" b="1" dirty="0">
                <a:solidFill>
                  <a:schemeClr val="accent6">
                    <a:lumMod val="50000"/>
                  </a:schemeClr>
                </a:solidFill>
              </a:rPr>
              <a:t>можна використати функцію </a:t>
            </a:r>
            <a:r>
              <a:rPr lang="en-US" sz="2400" b="1" i="1" dirty="0">
                <a:solidFill>
                  <a:schemeClr val="accent6">
                    <a:lumMod val="50000"/>
                  </a:schemeClr>
                </a:solidFill>
              </a:rPr>
              <a:t>EFFECT </a:t>
            </a:r>
            <a:r>
              <a:rPr lang="en-US" sz="2400" b="1" dirty="0">
                <a:solidFill>
                  <a:schemeClr val="accent6">
                    <a:lumMod val="50000"/>
                  </a:schemeClr>
                </a:solidFill>
              </a:rPr>
              <a:t>(</a:t>
            </a:r>
            <a:r>
              <a:rPr lang="uk-UA" sz="2400" b="1" dirty="0">
                <a:solidFill>
                  <a:schemeClr val="accent6">
                    <a:lumMod val="50000"/>
                  </a:schemeClr>
                </a:solidFill>
              </a:rPr>
              <a:t>у </a:t>
            </a:r>
            <a:r>
              <a:rPr lang="en-US" sz="2400" b="1" dirty="0">
                <a:solidFill>
                  <a:schemeClr val="accent6">
                    <a:lumMod val="50000"/>
                  </a:schemeClr>
                </a:solidFill>
              </a:rPr>
              <a:t>LibreOffice Calc — </a:t>
            </a:r>
            <a:r>
              <a:rPr lang="uk-UA" sz="2400" b="1" dirty="0">
                <a:solidFill>
                  <a:schemeClr val="accent6">
                    <a:lumMod val="50000"/>
                  </a:schemeClr>
                </a:solidFill>
              </a:rPr>
              <a:t>функцію </a:t>
            </a:r>
            <a:r>
              <a:rPr lang="en-US" sz="2400" b="1" dirty="0">
                <a:solidFill>
                  <a:schemeClr val="accent6">
                    <a:lumMod val="50000"/>
                  </a:schemeClr>
                </a:solidFill>
              </a:rPr>
              <a:t>EFFECT_ADD) </a:t>
            </a:r>
            <a:r>
              <a:rPr lang="uk-UA" sz="2400" b="1" dirty="0">
                <a:solidFill>
                  <a:schemeClr val="accent6">
                    <a:lumMod val="50000"/>
                  </a:schemeClr>
                </a:solidFill>
              </a:rPr>
              <a:t>Її загальний вигляд:</a:t>
            </a:r>
            <a:endParaRPr lang="uk-UA" sz="2400" b="1" i="1" dirty="0">
              <a:solidFill>
                <a:schemeClr val="accent6">
                  <a:lumMod val="50000"/>
                </a:schemeClr>
              </a:solidFill>
            </a:endParaRPr>
          </a:p>
        </p:txBody>
      </p:sp>
      <p:sp>
        <p:nvSpPr>
          <p:cNvPr id="9" name="TextBox 8">
            <a:extLst>
              <a:ext uri="{FF2B5EF4-FFF2-40B4-BE49-F238E27FC236}">
                <a16:creationId xmlns:a16="http://schemas.microsoft.com/office/drawing/2014/main" xmlns="" id="{3BE1A732-63CA-157B-54D0-80EB3C8859AF}"/>
              </a:ext>
            </a:extLst>
          </p:cNvPr>
          <p:cNvSpPr txBox="1"/>
          <p:nvPr/>
        </p:nvSpPr>
        <p:spPr>
          <a:xfrm>
            <a:off x="421341" y="3399518"/>
            <a:ext cx="11170023" cy="707886"/>
          </a:xfrm>
          <a:prstGeom prst="rect">
            <a:avLst/>
          </a:prstGeom>
          <a:noFill/>
        </p:spPr>
        <p:txBody>
          <a:bodyPr wrap="square">
            <a:spAutoFit/>
          </a:bodyPr>
          <a:lstStyle/>
          <a:p>
            <a:pPr algn="ctr"/>
            <a:r>
              <a:rPr lang="ru-RU" sz="4000" b="1" i="1" dirty="0"/>
              <a:t>EFFECT</a:t>
            </a:r>
            <a:r>
              <a:rPr lang="ru-RU" sz="4000" i="1" dirty="0"/>
              <a:t>(</a:t>
            </a:r>
            <a:r>
              <a:rPr lang="ru-RU" sz="4000" i="1" dirty="0" err="1"/>
              <a:t>річна_ставка;кількість_періодів</a:t>
            </a:r>
            <a:r>
              <a:rPr lang="ru-RU" sz="4000" i="1" dirty="0"/>
              <a:t>)</a:t>
            </a:r>
            <a:endParaRPr lang="uk-UA" sz="4000" i="1" dirty="0"/>
          </a:p>
        </p:txBody>
      </p:sp>
      <p:sp>
        <p:nvSpPr>
          <p:cNvPr id="11" name="TextBox 10">
            <a:extLst>
              <a:ext uri="{FF2B5EF4-FFF2-40B4-BE49-F238E27FC236}">
                <a16:creationId xmlns:a16="http://schemas.microsoft.com/office/drawing/2014/main" xmlns="" id="{90AD27D1-37A7-7989-B472-EE3A3B6FF635}"/>
              </a:ext>
            </a:extLst>
          </p:cNvPr>
          <p:cNvSpPr txBox="1"/>
          <p:nvPr/>
        </p:nvSpPr>
        <p:spPr>
          <a:xfrm>
            <a:off x="185215" y="4378240"/>
            <a:ext cx="11642273" cy="2062103"/>
          </a:xfrm>
          <a:prstGeom prst="rect">
            <a:avLst/>
          </a:prstGeom>
          <a:noFill/>
        </p:spPr>
        <p:txBody>
          <a:bodyPr wrap="square">
            <a:spAutoFit/>
          </a:bodyPr>
          <a:lstStyle/>
          <a:p>
            <a:r>
              <a:rPr lang="uk-UA" sz="3200" dirty="0"/>
              <a:t>де </a:t>
            </a:r>
            <a:r>
              <a:rPr lang="uk-UA" sz="3200" b="1" i="1" dirty="0" err="1"/>
              <a:t>річна_ставка</a:t>
            </a:r>
            <a:r>
              <a:rPr lang="uk-UA" sz="3200" dirty="0"/>
              <a:t> — річна відсоткова ставка; </a:t>
            </a:r>
            <a:endParaRPr lang="en-US" sz="3200" dirty="0"/>
          </a:p>
          <a:p>
            <a:r>
              <a:rPr lang="uk-UA" sz="3200" b="1" i="1" dirty="0" err="1"/>
              <a:t>кількість_періодів</a:t>
            </a:r>
            <a:r>
              <a:rPr lang="uk-UA" sz="3200" dirty="0"/>
              <a:t> — кількість періодів на рік; </a:t>
            </a:r>
            <a:endParaRPr lang="en-US" sz="3200" dirty="0"/>
          </a:p>
          <a:p>
            <a:r>
              <a:rPr lang="uk-UA" sz="3200" b="1" i="1" dirty="0"/>
              <a:t>період</a:t>
            </a:r>
            <a:r>
              <a:rPr lang="uk-UA" sz="3200" dirty="0"/>
              <a:t> — час, через який нарахований прибуток додається до вкладу (капіталізується).</a:t>
            </a:r>
          </a:p>
        </p:txBody>
      </p:sp>
    </p:spTree>
    <p:extLst>
      <p:ext uri="{BB962C8B-B14F-4D97-AF65-F5344CB8AC3E}">
        <p14:creationId xmlns:p14="http://schemas.microsoft.com/office/powerpoint/2010/main" val="428568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4"/>
            <a:ext cx="11891078" cy="885956"/>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accent6">
                    <a:lumMod val="50000"/>
                  </a:schemeClr>
                </a:solidFill>
              </a:rPr>
              <a:t>На слайді подано таблиці з використанням формули з функцією </a:t>
            </a:r>
            <a:r>
              <a:rPr lang="en-US" sz="2400" b="1" dirty="0">
                <a:solidFill>
                  <a:schemeClr val="accent6">
                    <a:lumMod val="50000"/>
                  </a:schemeClr>
                </a:solidFill>
              </a:rPr>
              <a:t>EFFECT </a:t>
            </a:r>
            <a:r>
              <a:rPr lang="uk-UA" sz="2400" b="1" dirty="0">
                <a:solidFill>
                  <a:schemeClr val="accent6">
                    <a:lumMod val="50000"/>
                  </a:schemeClr>
                </a:solidFill>
              </a:rPr>
              <a:t>для визначення кінцевої суми депозиту зі щомісячною капіталізацією</a:t>
            </a:r>
            <a:r>
              <a:rPr lang="en-US" sz="2400" b="1" dirty="0">
                <a:solidFill>
                  <a:schemeClr val="accent6">
                    <a:lumMod val="50000"/>
                  </a:schemeClr>
                </a:solidFill>
              </a:rPr>
              <a:t>.</a:t>
            </a:r>
            <a:endParaRPr lang="uk-UA" sz="2400" b="1" i="1" dirty="0">
              <a:solidFill>
                <a:schemeClr val="accent6">
                  <a:lumMod val="50000"/>
                </a:schemeClr>
              </a:solidFill>
            </a:endParaRPr>
          </a:p>
        </p:txBody>
      </p:sp>
      <p:pic>
        <p:nvPicPr>
          <p:cNvPr id="4" name="Рисунок 3">
            <a:extLst>
              <a:ext uri="{FF2B5EF4-FFF2-40B4-BE49-F238E27FC236}">
                <a16:creationId xmlns:a16="http://schemas.microsoft.com/office/drawing/2014/main" xmlns="" id="{72367F97-DA4F-A600-0E48-34065350B38D}"/>
              </a:ext>
            </a:extLst>
          </p:cNvPr>
          <p:cNvPicPr>
            <a:picLocks noChangeAspect="1"/>
          </p:cNvPicPr>
          <p:nvPr/>
        </p:nvPicPr>
        <p:blipFill>
          <a:blip r:embed="rId2"/>
          <a:stretch>
            <a:fillRect/>
          </a:stretch>
        </p:blipFill>
        <p:spPr>
          <a:xfrm>
            <a:off x="338067" y="2635623"/>
            <a:ext cx="11515865" cy="3785552"/>
          </a:xfrm>
          <a:prstGeom prst="rect">
            <a:avLst/>
          </a:prstGeom>
        </p:spPr>
      </p:pic>
      <p:sp>
        <p:nvSpPr>
          <p:cNvPr id="5" name="Прямокутник 4">
            <a:extLst>
              <a:ext uri="{FF2B5EF4-FFF2-40B4-BE49-F238E27FC236}">
                <a16:creationId xmlns:a16="http://schemas.microsoft.com/office/drawing/2014/main" xmlns="" id="{E28B5AD7-B2EB-B03C-8D13-FD24EE4204AF}"/>
              </a:ext>
            </a:extLst>
          </p:cNvPr>
          <p:cNvSpPr/>
          <p:nvPr/>
        </p:nvSpPr>
        <p:spPr>
          <a:xfrm>
            <a:off x="3998259" y="2626659"/>
            <a:ext cx="3783106" cy="47512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ln>
                <a:solidFill>
                  <a:srgbClr val="FF0000"/>
                </a:solidFill>
              </a:ln>
              <a:noFill/>
            </a:endParaRPr>
          </a:p>
        </p:txBody>
      </p:sp>
    </p:spTree>
    <p:extLst>
      <p:ext uri="{BB962C8B-B14F-4D97-AF65-F5344CB8AC3E}">
        <p14:creationId xmlns:p14="http://schemas.microsoft.com/office/powerpoint/2010/main" val="5074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3"/>
            <a:ext cx="11891078" cy="1576239"/>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accent6">
                    <a:lumMod val="50000"/>
                  </a:schemeClr>
                </a:solidFill>
              </a:rPr>
              <a:t>Ще один вид депозиту — це депозит із заданою річною відсотковою ставкою, який вкладник поповнює певною постійною сумою через кожний заданий період часу Для розрахунків по такому депозиту в </a:t>
            </a:r>
            <a:r>
              <a:rPr lang="en-US" sz="2400" b="1" dirty="0">
                <a:solidFill>
                  <a:schemeClr val="accent6">
                    <a:lumMod val="50000"/>
                  </a:schemeClr>
                </a:solidFill>
              </a:rPr>
              <a:t>Excel </a:t>
            </a:r>
            <a:r>
              <a:rPr lang="uk-UA" sz="2400" b="1" dirty="0">
                <a:solidFill>
                  <a:schemeClr val="accent6">
                    <a:lumMod val="50000"/>
                  </a:schemeClr>
                </a:solidFill>
              </a:rPr>
              <a:t>можна використати фінансову функцію </a:t>
            </a:r>
            <a:r>
              <a:rPr lang="en-US" sz="2400" b="1" dirty="0">
                <a:solidFill>
                  <a:schemeClr val="accent6">
                    <a:lumMod val="50000"/>
                  </a:schemeClr>
                </a:solidFill>
              </a:rPr>
              <a:t>FV (</a:t>
            </a:r>
            <a:r>
              <a:rPr lang="uk-UA" sz="2400" b="1" dirty="0">
                <a:solidFill>
                  <a:schemeClr val="accent6">
                    <a:lumMod val="50000"/>
                  </a:schemeClr>
                </a:solidFill>
              </a:rPr>
              <a:t>у </a:t>
            </a:r>
            <a:r>
              <a:rPr lang="en-US" sz="2400" b="1" dirty="0">
                <a:solidFill>
                  <a:schemeClr val="accent6">
                    <a:lumMod val="50000"/>
                  </a:schemeClr>
                </a:solidFill>
              </a:rPr>
              <a:t>LibreOffice Calc — </a:t>
            </a:r>
            <a:r>
              <a:rPr lang="uk-UA" sz="2400" b="1" dirty="0">
                <a:solidFill>
                  <a:schemeClr val="accent6">
                    <a:lumMod val="50000"/>
                  </a:schemeClr>
                </a:solidFill>
              </a:rPr>
              <a:t>функцію МЗ) Її загальний вигляд:</a:t>
            </a:r>
            <a:endParaRPr lang="uk-UA" sz="2400" b="1" i="1" dirty="0">
              <a:solidFill>
                <a:schemeClr val="accent6">
                  <a:lumMod val="50000"/>
                </a:schemeClr>
              </a:solidFill>
            </a:endParaRPr>
          </a:p>
        </p:txBody>
      </p:sp>
      <p:sp>
        <p:nvSpPr>
          <p:cNvPr id="9" name="TextBox 8">
            <a:extLst>
              <a:ext uri="{FF2B5EF4-FFF2-40B4-BE49-F238E27FC236}">
                <a16:creationId xmlns:a16="http://schemas.microsoft.com/office/drawing/2014/main" xmlns="" id="{3BE1A732-63CA-157B-54D0-80EB3C8859AF}"/>
              </a:ext>
            </a:extLst>
          </p:cNvPr>
          <p:cNvSpPr txBox="1"/>
          <p:nvPr/>
        </p:nvSpPr>
        <p:spPr>
          <a:xfrm>
            <a:off x="71718" y="2966024"/>
            <a:ext cx="11969485" cy="553998"/>
          </a:xfrm>
          <a:prstGeom prst="rect">
            <a:avLst/>
          </a:prstGeom>
          <a:noFill/>
        </p:spPr>
        <p:txBody>
          <a:bodyPr wrap="square">
            <a:spAutoFit/>
          </a:bodyPr>
          <a:lstStyle/>
          <a:p>
            <a:pPr algn="ctr"/>
            <a:r>
              <a:rPr lang="ru-RU" sz="3000" b="1" i="1" dirty="0"/>
              <a:t>FV</a:t>
            </a:r>
            <a:r>
              <a:rPr lang="ru-RU" sz="3000" i="1" dirty="0"/>
              <a:t>(</a:t>
            </a:r>
            <a:r>
              <a:rPr lang="ru-RU" sz="3000" i="1" dirty="0" err="1"/>
              <a:t>ставка;кількість_періодів;внески_за_період;початковий_внесок</a:t>
            </a:r>
            <a:r>
              <a:rPr lang="ru-RU" sz="3000" i="1" dirty="0"/>
              <a:t>)</a:t>
            </a:r>
            <a:endParaRPr lang="uk-UA" sz="3000" i="1" dirty="0"/>
          </a:p>
        </p:txBody>
      </p:sp>
      <p:sp>
        <p:nvSpPr>
          <p:cNvPr id="11" name="TextBox 10">
            <a:extLst>
              <a:ext uri="{FF2B5EF4-FFF2-40B4-BE49-F238E27FC236}">
                <a16:creationId xmlns:a16="http://schemas.microsoft.com/office/drawing/2014/main" xmlns="" id="{90AD27D1-37A7-7989-B472-EE3A3B6FF635}"/>
              </a:ext>
            </a:extLst>
          </p:cNvPr>
          <p:cNvSpPr txBox="1"/>
          <p:nvPr/>
        </p:nvSpPr>
        <p:spPr>
          <a:xfrm>
            <a:off x="150125" y="3644234"/>
            <a:ext cx="11642273" cy="3108543"/>
          </a:xfrm>
          <a:prstGeom prst="rect">
            <a:avLst/>
          </a:prstGeom>
          <a:noFill/>
        </p:spPr>
        <p:txBody>
          <a:bodyPr wrap="square">
            <a:spAutoFit/>
          </a:bodyPr>
          <a:lstStyle/>
          <a:p>
            <a:r>
              <a:rPr lang="uk-UA" sz="2800" b="1" i="1" dirty="0"/>
              <a:t>ставка</a:t>
            </a:r>
            <a:r>
              <a:rPr lang="uk-UA" sz="2800" dirty="0"/>
              <a:t> — відсоткова ставка за період; </a:t>
            </a:r>
            <a:endParaRPr lang="en-US" sz="2800" dirty="0"/>
          </a:p>
          <a:p>
            <a:r>
              <a:rPr lang="uk-UA" sz="2800" b="1" i="1" dirty="0"/>
              <a:t>період</a:t>
            </a:r>
            <a:r>
              <a:rPr lang="uk-UA" sz="2800" dirty="0"/>
              <a:t> — це час, через який вкладник поповнює вклад постійною сумою;</a:t>
            </a:r>
            <a:endParaRPr lang="en-US" sz="2800" dirty="0"/>
          </a:p>
          <a:p>
            <a:r>
              <a:rPr lang="uk-UA" sz="2800" b="1" i="1" dirty="0" err="1"/>
              <a:t>кількість_періодів</a:t>
            </a:r>
            <a:r>
              <a:rPr lang="uk-UA" sz="2800" b="1" i="1" dirty="0"/>
              <a:t> </a:t>
            </a:r>
            <a:r>
              <a:rPr lang="uk-UA" sz="2800" dirty="0"/>
              <a:t>— кількість періодів поповнення вкладу</a:t>
            </a:r>
            <a:r>
              <a:rPr lang="en-US" sz="2800" dirty="0"/>
              <a:t>;</a:t>
            </a:r>
          </a:p>
          <a:p>
            <a:r>
              <a:rPr lang="uk-UA" sz="2800" b="1" i="1" dirty="0" err="1"/>
              <a:t>внески_за_період</a:t>
            </a:r>
            <a:r>
              <a:rPr lang="uk-UA" sz="2800" b="1" i="1" dirty="0"/>
              <a:t> </a:t>
            </a:r>
            <a:r>
              <a:rPr lang="uk-UA" sz="2800" dirty="0"/>
              <a:t>— постійна сума поповнення вкладу </a:t>
            </a:r>
            <a:r>
              <a:rPr lang="en-US" sz="2800" dirty="0"/>
              <a:t>(</a:t>
            </a:r>
            <a:r>
              <a:rPr lang="uk-UA" sz="2800" dirty="0"/>
              <a:t>задається від’ємним числом, бо вкладник тимчасово віддає (вкладає) свої гроші</a:t>
            </a:r>
            <a:r>
              <a:rPr lang="en-US" sz="2800" dirty="0"/>
              <a:t>;</a:t>
            </a:r>
          </a:p>
          <a:p>
            <a:r>
              <a:rPr lang="uk-UA" sz="2800" b="1" i="1" dirty="0" err="1"/>
              <a:t>початковий_внесок</a:t>
            </a:r>
            <a:r>
              <a:rPr lang="uk-UA" sz="2800" b="1" i="1" dirty="0"/>
              <a:t> </a:t>
            </a:r>
            <a:r>
              <a:rPr lang="uk-UA" sz="2800" dirty="0"/>
              <a:t>— сума, яку вкладник вкладає, оформлюючи депозит, теж задається від’ємним числом.</a:t>
            </a:r>
          </a:p>
        </p:txBody>
      </p:sp>
    </p:spTree>
    <p:extLst>
      <p:ext uri="{BB962C8B-B14F-4D97-AF65-F5344CB8AC3E}">
        <p14:creationId xmlns:p14="http://schemas.microsoft.com/office/powerpoint/2010/main" val="28372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3"/>
            <a:ext cx="11891078" cy="2163427"/>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accent6">
                    <a:lumMod val="50000"/>
                  </a:schemeClr>
                </a:solidFill>
              </a:rPr>
              <a:t>Наприклад, якщо вкладник поклав 5000 грн під 8 % річних з поповненням щомісяця на постійну суму 1000 грн, то сума коштів, яку отримає вкладник через 3 роки, обчислюється за формулою </a:t>
            </a:r>
            <a:r>
              <a:rPr lang="uk-UA" sz="2400" b="1" i="1" dirty="0">
                <a:solidFill>
                  <a:schemeClr val="accent6">
                    <a:lumMod val="50000"/>
                  </a:schemeClr>
                </a:solidFill>
              </a:rPr>
              <a:t>=FV(8 %/12;36;-1000;-5000)</a:t>
            </a:r>
            <a:r>
              <a:rPr lang="uk-UA" sz="2400" b="1" dirty="0">
                <a:solidFill>
                  <a:schemeClr val="accent6">
                    <a:lumMod val="50000"/>
                  </a:schemeClr>
                </a:solidFill>
              </a:rPr>
              <a:t> та дорівнює 46 886,74 грн Таким чином, за 3 роки вкладник поклав 5000 + 1000*36 = 41 000 (грн), а отримав 46 886,74 грн, тим самим отримавши за 3 роки 5886,74 грн прибутку.</a:t>
            </a:r>
            <a:endParaRPr lang="uk-UA" sz="2400" b="1" i="1" dirty="0">
              <a:solidFill>
                <a:schemeClr val="accent6">
                  <a:lumMod val="50000"/>
                </a:schemeClr>
              </a:solidFill>
            </a:endParaRPr>
          </a:p>
        </p:txBody>
      </p:sp>
      <p:pic>
        <p:nvPicPr>
          <p:cNvPr id="3" name="Рисунок 2">
            <a:extLst>
              <a:ext uri="{FF2B5EF4-FFF2-40B4-BE49-F238E27FC236}">
                <a16:creationId xmlns:a16="http://schemas.microsoft.com/office/drawing/2014/main" xmlns="" id="{61476F63-9736-9D68-AECD-C236FFCBF4AA}"/>
              </a:ext>
            </a:extLst>
          </p:cNvPr>
          <p:cNvPicPr>
            <a:picLocks noChangeAspect="1"/>
          </p:cNvPicPr>
          <p:nvPr/>
        </p:nvPicPr>
        <p:blipFill rotWithShape="1">
          <a:blip r:embed="rId2"/>
          <a:srcRect t="5946" b="7187"/>
          <a:stretch/>
        </p:blipFill>
        <p:spPr>
          <a:xfrm>
            <a:off x="2877380" y="3637083"/>
            <a:ext cx="5849923" cy="2907152"/>
          </a:xfrm>
          <a:prstGeom prst="rect">
            <a:avLst/>
          </a:prstGeom>
        </p:spPr>
      </p:pic>
    </p:spTree>
    <p:extLst>
      <p:ext uri="{BB962C8B-B14F-4D97-AF65-F5344CB8AC3E}">
        <p14:creationId xmlns:p14="http://schemas.microsoft.com/office/powerpoint/2010/main" val="61841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A678532B-53FC-74D0-70DD-6FF9F21B9A46}"/>
              </a:ext>
            </a:extLst>
          </p:cNvPr>
          <p:cNvPicPr>
            <a:picLocks noChangeAspect="1"/>
          </p:cNvPicPr>
          <p:nvPr/>
        </p:nvPicPr>
        <p:blipFill>
          <a:blip r:embed="rId2"/>
          <a:stretch>
            <a:fillRect/>
          </a:stretch>
        </p:blipFill>
        <p:spPr>
          <a:xfrm>
            <a:off x="247205" y="2546484"/>
            <a:ext cx="11551221" cy="3512571"/>
          </a:xfrm>
          <a:prstGeom prst="rect">
            <a:avLst/>
          </a:prstGeom>
        </p:spPr>
      </p:pic>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4"/>
            <a:ext cx="11891078" cy="885956"/>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accent6">
                    <a:lumMod val="50000"/>
                  </a:schemeClr>
                </a:solidFill>
              </a:rPr>
              <a:t>На слайді подано таблиці для обчислення кінцевої суми депозиту із заданою річною ставкою і постійною сумою поповнення з використанням фінансової функції </a:t>
            </a:r>
            <a:r>
              <a:rPr lang="en-US" sz="2400" b="1" dirty="0">
                <a:solidFill>
                  <a:schemeClr val="accent6">
                    <a:lumMod val="50000"/>
                  </a:schemeClr>
                </a:solidFill>
              </a:rPr>
              <a:t>FV</a:t>
            </a:r>
            <a:endParaRPr lang="uk-UA" sz="2400" b="1" i="1" dirty="0">
              <a:solidFill>
                <a:schemeClr val="accent6">
                  <a:lumMod val="50000"/>
                </a:schemeClr>
              </a:solidFill>
            </a:endParaRPr>
          </a:p>
        </p:txBody>
      </p:sp>
      <p:sp>
        <p:nvSpPr>
          <p:cNvPr id="5" name="Прямокутник 4">
            <a:extLst>
              <a:ext uri="{FF2B5EF4-FFF2-40B4-BE49-F238E27FC236}">
                <a16:creationId xmlns:a16="http://schemas.microsoft.com/office/drawing/2014/main" xmlns="" id="{E28B5AD7-B2EB-B03C-8D13-FD24EE4204AF}"/>
              </a:ext>
            </a:extLst>
          </p:cNvPr>
          <p:cNvSpPr/>
          <p:nvPr/>
        </p:nvSpPr>
        <p:spPr>
          <a:xfrm>
            <a:off x="3000732" y="2558766"/>
            <a:ext cx="3783106" cy="47512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ln>
                <a:solidFill>
                  <a:srgbClr val="FF0000"/>
                </a:solidFill>
              </a:ln>
              <a:noFill/>
            </a:endParaRPr>
          </a:p>
        </p:txBody>
      </p:sp>
    </p:spTree>
    <p:extLst>
      <p:ext uri="{BB962C8B-B14F-4D97-AF65-F5344CB8AC3E}">
        <p14:creationId xmlns:p14="http://schemas.microsoft.com/office/powerpoint/2010/main" val="407787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3"/>
            <a:ext cx="11891078" cy="2401263"/>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b="1" dirty="0">
                <a:solidFill>
                  <a:schemeClr val="accent6">
                    <a:lumMod val="50000"/>
                  </a:schemeClr>
                </a:solidFill>
              </a:rPr>
              <a:t>Крім того що банк відкриває депозити вкладникам, виплачуючи їм прибуток за можливість використовувати їх гроші протягом певного часу, банк кредитує фірми й окремих людей. Кредити беруться, щоб започаткувати або розширити власний бізнес, зробити певні покупки, заплатити за навчання, здійснити подорож та ін. Видаючи кредит, банк, по суті, позичає гроші фірмі або конкретній людині на певний час під певні відсотки на рік. Позичальник повинен повернути банку позичену суму протягом періоду кредитування, а також заплатити банку додаткову суму, що визначається річними відсотками позики, за те, що він отримує можливість використовувати гроші банку.</a:t>
            </a:r>
            <a:endParaRPr lang="uk-UA" sz="2000" b="1" i="1" dirty="0">
              <a:solidFill>
                <a:schemeClr val="accent6">
                  <a:lumMod val="50000"/>
                </a:schemeClr>
              </a:solidFill>
            </a:endParaRPr>
          </a:p>
        </p:txBody>
      </p:sp>
      <p:pic>
        <p:nvPicPr>
          <p:cNvPr id="3" name="Рисунок 2">
            <a:extLst>
              <a:ext uri="{FF2B5EF4-FFF2-40B4-BE49-F238E27FC236}">
                <a16:creationId xmlns:a16="http://schemas.microsoft.com/office/drawing/2014/main" xmlns="" id="{CBA5372B-DE76-5C2E-3D97-7E54D5BD64A3}"/>
              </a:ext>
            </a:extLst>
          </p:cNvPr>
          <p:cNvPicPr>
            <a:picLocks noChangeAspect="1"/>
          </p:cNvPicPr>
          <p:nvPr/>
        </p:nvPicPr>
        <p:blipFill>
          <a:blip r:embed="rId2"/>
          <a:stretch>
            <a:fillRect/>
          </a:stretch>
        </p:blipFill>
        <p:spPr>
          <a:xfrm>
            <a:off x="440026" y="3791321"/>
            <a:ext cx="4264373" cy="2842915"/>
          </a:xfrm>
          <a:prstGeom prst="rect">
            <a:avLst/>
          </a:prstGeom>
        </p:spPr>
      </p:pic>
      <p:pic>
        <p:nvPicPr>
          <p:cNvPr id="4" name="Рисунок 3">
            <a:extLst>
              <a:ext uri="{FF2B5EF4-FFF2-40B4-BE49-F238E27FC236}">
                <a16:creationId xmlns:a16="http://schemas.microsoft.com/office/drawing/2014/main" xmlns="" id="{552E612B-2A84-E136-9252-2ED696B2D66B}"/>
              </a:ext>
            </a:extLst>
          </p:cNvPr>
          <p:cNvPicPr>
            <a:picLocks noChangeAspect="1"/>
          </p:cNvPicPr>
          <p:nvPr/>
        </p:nvPicPr>
        <p:blipFill>
          <a:blip r:embed="rId3"/>
          <a:stretch>
            <a:fillRect/>
          </a:stretch>
        </p:blipFill>
        <p:spPr>
          <a:xfrm>
            <a:off x="5761326" y="3791321"/>
            <a:ext cx="5628972" cy="2842915"/>
          </a:xfrm>
          <a:prstGeom prst="rect">
            <a:avLst/>
          </a:prstGeom>
        </p:spPr>
      </p:pic>
    </p:spTree>
    <p:extLst>
      <p:ext uri="{BB962C8B-B14F-4D97-AF65-F5344CB8AC3E}">
        <p14:creationId xmlns:p14="http://schemas.microsoft.com/office/powerpoint/2010/main" val="417154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Правила поведінки в кабінеті інформатики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pic>
        <p:nvPicPr>
          <p:cNvPr id="5" name="Рисунок 4">
            <a:extLst>
              <a:ext uri="{FF2B5EF4-FFF2-40B4-BE49-F238E27FC236}">
                <a16:creationId xmlns:a16="http://schemas.microsoft.com/office/drawing/2014/main" xmlns="" id="{24D98C64-D9CE-46F4-852E-0B4B0C3BA1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637" y="1421137"/>
            <a:ext cx="2971553" cy="2007863"/>
          </a:xfrm>
          <a:prstGeom prst="rect">
            <a:avLst/>
          </a:prstGeom>
        </p:spPr>
      </p:pic>
      <p:pic>
        <p:nvPicPr>
          <p:cNvPr id="6" name="Рисунок 5">
            <a:extLst>
              <a:ext uri="{FF2B5EF4-FFF2-40B4-BE49-F238E27FC236}">
                <a16:creationId xmlns:a16="http://schemas.microsoft.com/office/drawing/2014/main" xmlns="" id="{BA8622ED-BECA-4353-AC41-E11EDA8A37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7761" y="1212037"/>
            <a:ext cx="3590469" cy="2426062"/>
          </a:xfrm>
          <a:prstGeom prst="rect">
            <a:avLst/>
          </a:prstGeom>
        </p:spPr>
      </p:pic>
      <p:pic>
        <p:nvPicPr>
          <p:cNvPr id="7" name="Рисунок 6">
            <a:extLst>
              <a:ext uri="{FF2B5EF4-FFF2-40B4-BE49-F238E27FC236}">
                <a16:creationId xmlns:a16="http://schemas.microsoft.com/office/drawing/2014/main" xmlns="" id="{A0637DB8-CB9F-4553-8F89-473DF5AB79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6235" y="1140542"/>
            <a:ext cx="4147128" cy="2802194"/>
          </a:xfrm>
          <a:prstGeom prst="rect">
            <a:avLst/>
          </a:prstGeom>
        </p:spPr>
      </p:pic>
      <p:pic>
        <p:nvPicPr>
          <p:cNvPr id="9" name="Рисунок 8">
            <a:extLst>
              <a:ext uri="{FF2B5EF4-FFF2-40B4-BE49-F238E27FC236}">
                <a16:creationId xmlns:a16="http://schemas.microsoft.com/office/drawing/2014/main" xmlns="" id="{2322553A-247B-4B3C-A29D-FD01DA010C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771" r="15910" b="2459"/>
          <a:stretch/>
        </p:blipFill>
        <p:spPr>
          <a:xfrm>
            <a:off x="141252" y="3638099"/>
            <a:ext cx="3216840" cy="3196920"/>
          </a:xfrm>
          <a:prstGeom prst="rect">
            <a:avLst/>
          </a:prstGeom>
        </p:spPr>
      </p:pic>
      <p:pic>
        <p:nvPicPr>
          <p:cNvPr id="10" name="Рисунок 9">
            <a:extLst>
              <a:ext uri="{FF2B5EF4-FFF2-40B4-BE49-F238E27FC236}">
                <a16:creationId xmlns:a16="http://schemas.microsoft.com/office/drawing/2014/main" xmlns="" id="{E75A2060-AA5E-49A8-8A4D-330A8B192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2216" y="4048892"/>
            <a:ext cx="3699584" cy="2499790"/>
          </a:xfrm>
          <a:prstGeom prst="rect">
            <a:avLst/>
          </a:prstGeom>
        </p:spPr>
      </p:pic>
      <p:pic>
        <p:nvPicPr>
          <p:cNvPr id="11" name="Рисунок 10">
            <a:extLst>
              <a:ext uri="{FF2B5EF4-FFF2-40B4-BE49-F238E27FC236}">
                <a16:creationId xmlns:a16="http://schemas.microsoft.com/office/drawing/2014/main" xmlns="" id="{1210308B-4BDA-4773-AAA1-10098799D6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3829" y="3035299"/>
            <a:ext cx="4512650" cy="4019001"/>
          </a:xfrm>
          <a:prstGeom prst="rect">
            <a:avLst/>
          </a:prstGeom>
        </p:spPr>
      </p:pic>
    </p:spTree>
    <p:extLst>
      <p:ext uri="{BB962C8B-B14F-4D97-AF65-F5344CB8AC3E}">
        <p14:creationId xmlns:p14="http://schemas.microsoft.com/office/powerpoint/2010/main" val="12469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9090" y="1383054"/>
            <a:ext cx="3516440" cy="4785602"/>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a:solidFill>
                  <a:schemeClr val="accent6">
                    <a:lumMod val="50000"/>
                  </a:schemeClr>
                </a:solidFill>
              </a:rPr>
              <a:t>Повернення взятої суми кредиту і виплата банку відсотків за кредит може відбуватися за двома різними схемами. </a:t>
            </a:r>
            <a:r>
              <a:rPr lang="uk-UA" b="1" dirty="0">
                <a:solidFill>
                  <a:schemeClr val="accent6">
                    <a:lumMod val="50000"/>
                  </a:schemeClr>
                </a:solidFill>
              </a:rPr>
              <a:t>Стандартна схема передбачає, що сам кредит повертається щомісяця однаковими сумами, а додаткова сума визначається щомісячно як відсотки від залишку кредиту. На слайді наведено схему повернення кредиту 50 000 грн, узятого на 12 місяців під 15 % річних.</a:t>
            </a:r>
            <a:endParaRPr lang="uk-UA" b="1" i="1" dirty="0">
              <a:solidFill>
                <a:schemeClr val="accent6">
                  <a:lumMod val="50000"/>
                </a:schemeClr>
              </a:solidFill>
            </a:endParaRPr>
          </a:p>
        </p:txBody>
      </p:sp>
      <p:graphicFrame>
        <p:nvGraphicFramePr>
          <p:cNvPr id="5" name="Таблиця 4">
            <a:extLst>
              <a:ext uri="{FF2B5EF4-FFF2-40B4-BE49-F238E27FC236}">
                <a16:creationId xmlns:a16="http://schemas.microsoft.com/office/drawing/2014/main" xmlns="" id="{F3A885C9-5DEB-9C38-C097-09A6596E63A7}"/>
              </a:ext>
            </a:extLst>
          </p:cNvPr>
          <p:cNvGraphicFramePr>
            <a:graphicFrameLocks noGrp="1"/>
          </p:cNvGraphicFramePr>
          <p:nvPr>
            <p:extLst>
              <p:ext uri="{D42A27DB-BD31-4B8C-83A1-F6EECF244321}">
                <p14:modId xmlns:p14="http://schemas.microsoft.com/office/powerpoint/2010/main" val="705870851"/>
              </p:ext>
            </p:extLst>
          </p:nvPr>
        </p:nvGraphicFramePr>
        <p:xfrm>
          <a:off x="3780118" y="994738"/>
          <a:ext cx="8128002" cy="5736145"/>
        </p:xfrm>
        <a:graphic>
          <a:graphicData uri="http://schemas.openxmlformats.org/drawingml/2006/table">
            <a:tbl>
              <a:tblPr firstRow="1" bandRow="1">
                <a:tableStyleId>{21E4AEA4-8DFA-4A89-87EB-49C32662AFE0}</a:tableStyleId>
              </a:tblPr>
              <a:tblGrid>
                <a:gridCol w="890494">
                  <a:extLst>
                    <a:ext uri="{9D8B030D-6E8A-4147-A177-3AD203B41FA5}">
                      <a16:colId xmlns:a16="http://schemas.microsoft.com/office/drawing/2014/main" xmlns="" val="1410134356"/>
                    </a:ext>
                  </a:extLst>
                </a:gridCol>
                <a:gridCol w="1818840">
                  <a:extLst>
                    <a:ext uri="{9D8B030D-6E8A-4147-A177-3AD203B41FA5}">
                      <a16:colId xmlns:a16="http://schemas.microsoft.com/office/drawing/2014/main" xmlns="" val="7523826"/>
                    </a:ext>
                  </a:extLst>
                </a:gridCol>
                <a:gridCol w="1354667">
                  <a:extLst>
                    <a:ext uri="{9D8B030D-6E8A-4147-A177-3AD203B41FA5}">
                      <a16:colId xmlns:a16="http://schemas.microsoft.com/office/drawing/2014/main" xmlns="" val="187822964"/>
                    </a:ext>
                  </a:extLst>
                </a:gridCol>
                <a:gridCol w="1354667">
                  <a:extLst>
                    <a:ext uri="{9D8B030D-6E8A-4147-A177-3AD203B41FA5}">
                      <a16:colId xmlns:a16="http://schemas.microsoft.com/office/drawing/2014/main" xmlns="" val="3565116505"/>
                    </a:ext>
                  </a:extLst>
                </a:gridCol>
                <a:gridCol w="1354667">
                  <a:extLst>
                    <a:ext uri="{9D8B030D-6E8A-4147-A177-3AD203B41FA5}">
                      <a16:colId xmlns:a16="http://schemas.microsoft.com/office/drawing/2014/main" xmlns="" val="99374396"/>
                    </a:ext>
                  </a:extLst>
                </a:gridCol>
                <a:gridCol w="1354667">
                  <a:extLst>
                    <a:ext uri="{9D8B030D-6E8A-4147-A177-3AD203B41FA5}">
                      <a16:colId xmlns:a16="http://schemas.microsoft.com/office/drawing/2014/main" xmlns="" val="2253713492"/>
                    </a:ext>
                  </a:extLst>
                </a:gridCol>
              </a:tblGrid>
              <a:tr h="596866">
                <a:tc>
                  <a:txBody>
                    <a:bodyPr/>
                    <a:lstStyle/>
                    <a:p>
                      <a:pPr algn="ctr"/>
                      <a:r>
                        <a:rPr lang="uk-UA" dirty="0">
                          <a:solidFill>
                            <a:schemeClr val="tx1"/>
                          </a:solidFill>
                        </a:rPr>
                        <a:t>Місяць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Заборгованість за кредитом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Погашення кредиту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Відсотки за кредитом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Комісії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Виплати в місяць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60135697"/>
                  </a:ext>
                </a:extLst>
              </a:tr>
              <a:tr h="392005">
                <a:tc>
                  <a:txBody>
                    <a:bodyPr/>
                    <a:lstStyle/>
                    <a:p>
                      <a:pPr algn="ctr"/>
                      <a:r>
                        <a:rPr lang="uk-UA" sz="17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625,00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4791,70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61736330"/>
                  </a:ext>
                </a:extLst>
              </a:tr>
              <a:tr h="392005">
                <a:tc>
                  <a:txBody>
                    <a:bodyPr/>
                    <a:lstStyle/>
                    <a:p>
                      <a:pPr algn="ctr"/>
                      <a:r>
                        <a:rPr lang="uk-UA" sz="17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45833,30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700" b="0" i="0" u="none" strike="noStrike" kern="1200" cap="none" spc="0" normalizeH="0" baseline="0" noProof="0" dirty="0">
                          <a:ln>
                            <a:noFill/>
                          </a:ln>
                          <a:solidFill>
                            <a:prstClr val="black"/>
                          </a:solidFill>
                          <a:effectLst/>
                          <a:uLnTx/>
                          <a:uFillTx/>
                          <a:latin typeface="+mn-lt"/>
                          <a:ea typeface="+mn-ea"/>
                          <a:cs typeface="+mn-cs"/>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573,00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4739,70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6822561"/>
                  </a:ext>
                </a:extLst>
              </a:tr>
              <a:tr h="392005">
                <a:tc>
                  <a:txBody>
                    <a:bodyPr/>
                    <a:lstStyle/>
                    <a:p>
                      <a:pPr algn="ctr"/>
                      <a:r>
                        <a:rPr lang="uk-UA" sz="17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41666,60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520,90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4687,60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99829206"/>
                  </a:ext>
                </a:extLst>
              </a:tr>
              <a:tr h="392005">
                <a:tc>
                  <a:txBody>
                    <a:bodyPr/>
                    <a:lstStyle/>
                    <a:p>
                      <a:pPr algn="ctr"/>
                      <a:r>
                        <a:rPr lang="uk-UA" sz="17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37499,90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468,80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4635,50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62799760"/>
                  </a:ext>
                </a:extLst>
              </a:tr>
              <a:tr h="392005">
                <a:tc>
                  <a:txBody>
                    <a:bodyPr/>
                    <a:lstStyle/>
                    <a:p>
                      <a:pPr algn="ctr"/>
                      <a:r>
                        <a:rPr lang="uk-UA" sz="17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33333,20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4583,40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5632873"/>
                  </a:ext>
                </a:extLst>
              </a:tr>
              <a:tr h="392005">
                <a:tc>
                  <a:txBody>
                    <a:bodyPr/>
                    <a:lstStyle/>
                    <a:p>
                      <a:pPr algn="ctr"/>
                      <a:r>
                        <a:rPr lang="uk-UA" sz="17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29166,50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364,60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4531,30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9871833"/>
                  </a:ext>
                </a:extLst>
              </a:tr>
              <a:tr h="392005">
                <a:tc>
                  <a:txBody>
                    <a:bodyPr/>
                    <a:lstStyle/>
                    <a:p>
                      <a:pPr algn="ctr"/>
                      <a:r>
                        <a:rPr lang="uk-UA" sz="17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24999,80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312,50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4479,20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72981172"/>
                  </a:ext>
                </a:extLst>
              </a:tr>
              <a:tr h="392005">
                <a:tc>
                  <a:txBody>
                    <a:bodyPr/>
                    <a:lstStyle/>
                    <a:p>
                      <a:pPr algn="ctr"/>
                      <a:r>
                        <a:rPr lang="uk-UA" sz="17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20833,10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260,50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4427,20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3484847"/>
                  </a:ext>
                </a:extLst>
              </a:tr>
              <a:tr h="392005">
                <a:tc>
                  <a:txBody>
                    <a:bodyPr/>
                    <a:lstStyle/>
                    <a:p>
                      <a:pPr algn="ctr"/>
                      <a:r>
                        <a:rPr lang="uk-UA" sz="17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16666,40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208,40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4375,10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125050"/>
                  </a:ext>
                </a:extLst>
              </a:tr>
              <a:tr h="392005">
                <a:tc>
                  <a:txBody>
                    <a:bodyPr/>
                    <a:lstStyle/>
                    <a:p>
                      <a:pPr algn="ctr"/>
                      <a:r>
                        <a:rPr lang="uk-UA" sz="17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12499,70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156,30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4323,00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8681393"/>
                  </a:ext>
                </a:extLst>
              </a:tr>
              <a:tr h="392005">
                <a:tc>
                  <a:txBody>
                    <a:bodyPr/>
                    <a:lstStyle/>
                    <a:p>
                      <a:pPr algn="ctr"/>
                      <a:r>
                        <a:rPr lang="uk-UA" sz="17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8333,00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104,20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4270,90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6567616"/>
                  </a:ext>
                </a:extLst>
              </a:tr>
              <a:tr h="392005">
                <a:tc>
                  <a:txBody>
                    <a:bodyPr/>
                    <a:lstStyle/>
                    <a:p>
                      <a:pPr algn="ctr"/>
                      <a:r>
                        <a:rPr lang="uk-UA" sz="17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52,10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4218,40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8288404"/>
                  </a:ext>
                </a:extLst>
              </a:tr>
              <a:tr h="392005">
                <a:tc>
                  <a:txBody>
                    <a:bodyPr/>
                    <a:lstStyle/>
                    <a:p>
                      <a:pPr algn="ctr"/>
                      <a:r>
                        <a:rPr lang="uk-UA" sz="1800" b="1">
                          <a:solidFill>
                            <a:schemeClr val="tx1"/>
                          </a:solidFill>
                        </a:rPr>
                        <a:t>Разом</a:t>
                      </a:r>
                      <a:endParaRPr lang="uk-UA"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uk-UA"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b="1" dirty="0">
                          <a:solidFill>
                            <a:schemeClr val="tx1"/>
                          </a:solidFill>
                        </a:rPr>
                        <a:t>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b="1" dirty="0">
                          <a:solidFill>
                            <a:schemeClr val="tx1"/>
                          </a:solidFill>
                        </a:rPr>
                        <a:t>4063,00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b="1"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b="1" dirty="0">
                          <a:solidFill>
                            <a:schemeClr val="tx1"/>
                          </a:solidFill>
                        </a:rPr>
                        <a:t>54063,00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3493645"/>
                  </a:ext>
                </a:extLst>
              </a:tr>
            </a:tbl>
          </a:graphicData>
        </a:graphic>
      </p:graphicFrame>
    </p:spTree>
    <p:extLst>
      <p:ext uri="{BB962C8B-B14F-4D97-AF65-F5344CB8AC3E}">
        <p14:creationId xmlns:p14="http://schemas.microsoft.com/office/powerpoint/2010/main" val="6481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9090" y="1383054"/>
            <a:ext cx="3516440" cy="4785602"/>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a:solidFill>
                  <a:schemeClr val="accent6">
                    <a:lumMod val="50000"/>
                  </a:schemeClr>
                </a:solidFill>
              </a:rPr>
              <a:t>Як видно з таблиці, сам кредит повертається кожного місяця однаковими сумами (за винятком останнього місяця), а додаткові суми (відсотки за кредитом) щомісяця змінюються, а саме зменшуються, бо кожного місяця зменшується сума залишку кредиту. І тому сума повернення частини кредиту разом з відсотками щомісяця зменшується. Узявши кредит </a:t>
            </a:r>
          </a:p>
          <a:p>
            <a:r>
              <a:rPr lang="uk-UA" sz="1600" b="1" dirty="0">
                <a:solidFill>
                  <a:schemeClr val="accent6">
                    <a:lumMod val="50000"/>
                  </a:schemeClr>
                </a:solidFill>
              </a:rPr>
              <a:t>50 000 грн на вказаних вище умовах, позичальник повертає за рік банку 54 063 грн, тобто ще додатково сплачує банку 4063 грн за те, що банк позичив йому вказану суму.</a:t>
            </a:r>
            <a:endParaRPr lang="uk-UA" sz="1600" b="1" i="1" dirty="0">
              <a:solidFill>
                <a:schemeClr val="accent6">
                  <a:lumMod val="50000"/>
                </a:schemeClr>
              </a:solidFill>
            </a:endParaRPr>
          </a:p>
        </p:txBody>
      </p:sp>
      <p:graphicFrame>
        <p:nvGraphicFramePr>
          <p:cNvPr id="5" name="Таблиця 4">
            <a:extLst>
              <a:ext uri="{FF2B5EF4-FFF2-40B4-BE49-F238E27FC236}">
                <a16:creationId xmlns:a16="http://schemas.microsoft.com/office/drawing/2014/main" xmlns="" id="{F3A885C9-5DEB-9C38-C097-09A6596E63A7}"/>
              </a:ext>
            </a:extLst>
          </p:cNvPr>
          <p:cNvGraphicFramePr>
            <a:graphicFrameLocks noGrp="1"/>
          </p:cNvGraphicFramePr>
          <p:nvPr>
            <p:extLst>
              <p:ext uri="{D42A27DB-BD31-4B8C-83A1-F6EECF244321}">
                <p14:modId xmlns:p14="http://schemas.microsoft.com/office/powerpoint/2010/main" val="2909299811"/>
              </p:ext>
            </p:extLst>
          </p:nvPr>
        </p:nvGraphicFramePr>
        <p:xfrm>
          <a:off x="3780118" y="994738"/>
          <a:ext cx="8128002" cy="5736145"/>
        </p:xfrm>
        <a:graphic>
          <a:graphicData uri="http://schemas.openxmlformats.org/drawingml/2006/table">
            <a:tbl>
              <a:tblPr firstRow="1" bandRow="1">
                <a:tableStyleId>{21E4AEA4-8DFA-4A89-87EB-49C32662AFE0}</a:tableStyleId>
              </a:tblPr>
              <a:tblGrid>
                <a:gridCol w="890494">
                  <a:extLst>
                    <a:ext uri="{9D8B030D-6E8A-4147-A177-3AD203B41FA5}">
                      <a16:colId xmlns:a16="http://schemas.microsoft.com/office/drawing/2014/main" xmlns="" val="1410134356"/>
                    </a:ext>
                  </a:extLst>
                </a:gridCol>
                <a:gridCol w="1818840">
                  <a:extLst>
                    <a:ext uri="{9D8B030D-6E8A-4147-A177-3AD203B41FA5}">
                      <a16:colId xmlns:a16="http://schemas.microsoft.com/office/drawing/2014/main" xmlns="" val="7523826"/>
                    </a:ext>
                  </a:extLst>
                </a:gridCol>
                <a:gridCol w="1354667">
                  <a:extLst>
                    <a:ext uri="{9D8B030D-6E8A-4147-A177-3AD203B41FA5}">
                      <a16:colId xmlns:a16="http://schemas.microsoft.com/office/drawing/2014/main" xmlns="" val="187822964"/>
                    </a:ext>
                  </a:extLst>
                </a:gridCol>
                <a:gridCol w="1354667">
                  <a:extLst>
                    <a:ext uri="{9D8B030D-6E8A-4147-A177-3AD203B41FA5}">
                      <a16:colId xmlns:a16="http://schemas.microsoft.com/office/drawing/2014/main" xmlns="" val="3565116505"/>
                    </a:ext>
                  </a:extLst>
                </a:gridCol>
                <a:gridCol w="1354667">
                  <a:extLst>
                    <a:ext uri="{9D8B030D-6E8A-4147-A177-3AD203B41FA5}">
                      <a16:colId xmlns:a16="http://schemas.microsoft.com/office/drawing/2014/main" xmlns="" val="99374396"/>
                    </a:ext>
                  </a:extLst>
                </a:gridCol>
                <a:gridCol w="1354667">
                  <a:extLst>
                    <a:ext uri="{9D8B030D-6E8A-4147-A177-3AD203B41FA5}">
                      <a16:colId xmlns:a16="http://schemas.microsoft.com/office/drawing/2014/main" xmlns="" val="2253713492"/>
                    </a:ext>
                  </a:extLst>
                </a:gridCol>
              </a:tblGrid>
              <a:tr h="596866">
                <a:tc>
                  <a:txBody>
                    <a:bodyPr/>
                    <a:lstStyle/>
                    <a:p>
                      <a:pPr algn="ctr"/>
                      <a:r>
                        <a:rPr lang="uk-UA" dirty="0">
                          <a:solidFill>
                            <a:schemeClr val="tx1"/>
                          </a:solidFill>
                        </a:rPr>
                        <a:t>Місяць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Заборгованість за кредитом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Погашення кредиту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Відсотки за кредитом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Комісії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Виплати в місяць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60135697"/>
                  </a:ext>
                </a:extLst>
              </a:tr>
              <a:tr h="392005">
                <a:tc>
                  <a:txBody>
                    <a:bodyPr/>
                    <a:lstStyle/>
                    <a:p>
                      <a:pPr algn="ctr"/>
                      <a:r>
                        <a:rPr lang="uk-UA" sz="17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625,00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4791,70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61736330"/>
                  </a:ext>
                </a:extLst>
              </a:tr>
              <a:tr h="392005">
                <a:tc>
                  <a:txBody>
                    <a:bodyPr/>
                    <a:lstStyle/>
                    <a:p>
                      <a:pPr algn="ctr"/>
                      <a:r>
                        <a:rPr lang="uk-UA" sz="17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45833,30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700" b="0" i="0" u="none" strike="noStrike" kern="1200" cap="none" spc="0" normalizeH="0" baseline="0" noProof="0" dirty="0">
                          <a:ln>
                            <a:noFill/>
                          </a:ln>
                          <a:solidFill>
                            <a:prstClr val="black"/>
                          </a:solidFill>
                          <a:effectLst/>
                          <a:uLnTx/>
                          <a:uFillTx/>
                          <a:latin typeface="+mn-lt"/>
                          <a:ea typeface="+mn-ea"/>
                          <a:cs typeface="+mn-cs"/>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573,00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4739,70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6822561"/>
                  </a:ext>
                </a:extLst>
              </a:tr>
              <a:tr h="392005">
                <a:tc>
                  <a:txBody>
                    <a:bodyPr/>
                    <a:lstStyle/>
                    <a:p>
                      <a:pPr algn="ctr"/>
                      <a:r>
                        <a:rPr lang="uk-UA" sz="17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41666,60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520,90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4687,60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99829206"/>
                  </a:ext>
                </a:extLst>
              </a:tr>
              <a:tr h="392005">
                <a:tc>
                  <a:txBody>
                    <a:bodyPr/>
                    <a:lstStyle/>
                    <a:p>
                      <a:pPr algn="ctr"/>
                      <a:r>
                        <a:rPr lang="uk-UA" sz="17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37499,90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468,80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4635,50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62799760"/>
                  </a:ext>
                </a:extLst>
              </a:tr>
              <a:tr h="392005">
                <a:tc>
                  <a:txBody>
                    <a:bodyPr/>
                    <a:lstStyle/>
                    <a:p>
                      <a:pPr algn="ctr"/>
                      <a:r>
                        <a:rPr lang="uk-UA" sz="17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33333,20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4583,40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5632873"/>
                  </a:ext>
                </a:extLst>
              </a:tr>
              <a:tr h="392005">
                <a:tc>
                  <a:txBody>
                    <a:bodyPr/>
                    <a:lstStyle/>
                    <a:p>
                      <a:pPr algn="ctr"/>
                      <a:r>
                        <a:rPr lang="uk-UA" sz="17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29166,50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364,60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4531,30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9871833"/>
                  </a:ext>
                </a:extLst>
              </a:tr>
              <a:tr h="392005">
                <a:tc>
                  <a:txBody>
                    <a:bodyPr/>
                    <a:lstStyle/>
                    <a:p>
                      <a:pPr algn="ctr"/>
                      <a:r>
                        <a:rPr lang="uk-UA" sz="17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24999,80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312,50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4479,20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72981172"/>
                  </a:ext>
                </a:extLst>
              </a:tr>
              <a:tr h="392005">
                <a:tc>
                  <a:txBody>
                    <a:bodyPr/>
                    <a:lstStyle/>
                    <a:p>
                      <a:pPr algn="ctr"/>
                      <a:r>
                        <a:rPr lang="uk-UA" sz="17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20833,10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260,50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4427,20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3484847"/>
                  </a:ext>
                </a:extLst>
              </a:tr>
              <a:tr h="392005">
                <a:tc>
                  <a:txBody>
                    <a:bodyPr/>
                    <a:lstStyle/>
                    <a:p>
                      <a:pPr algn="ctr"/>
                      <a:r>
                        <a:rPr lang="uk-UA" sz="17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16666,40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208,40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4375,10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125050"/>
                  </a:ext>
                </a:extLst>
              </a:tr>
              <a:tr h="392005">
                <a:tc>
                  <a:txBody>
                    <a:bodyPr/>
                    <a:lstStyle/>
                    <a:p>
                      <a:pPr algn="ctr"/>
                      <a:r>
                        <a:rPr lang="uk-UA" sz="17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12499,70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156,30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4323,00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8681393"/>
                  </a:ext>
                </a:extLst>
              </a:tr>
              <a:tr h="392005">
                <a:tc>
                  <a:txBody>
                    <a:bodyPr/>
                    <a:lstStyle/>
                    <a:p>
                      <a:pPr algn="ctr"/>
                      <a:r>
                        <a:rPr lang="uk-UA" sz="17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8333,00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104,20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4270,90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6567616"/>
                  </a:ext>
                </a:extLst>
              </a:tr>
              <a:tr h="392005">
                <a:tc>
                  <a:txBody>
                    <a:bodyPr/>
                    <a:lstStyle/>
                    <a:p>
                      <a:pPr algn="ctr"/>
                      <a:r>
                        <a:rPr lang="uk-UA" sz="17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4166,70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52,10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4218,40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8288404"/>
                  </a:ext>
                </a:extLst>
              </a:tr>
              <a:tr h="392005">
                <a:tc>
                  <a:txBody>
                    <a:bodyPr/>
                    <a:lstStyle/>
                    <a:p>
                      <a:pPr algn="ctr"/>
                      <a:r>
                        <a:rPr lang="uk-UA" sz="1800" b="1">
                          <a:solidFill>
                            <a:schemeClr val="tx1"/>
                          </a:solidFill>
                        </a:rPr>
                        <a:t>Разом</a:t>
                      </a:r>
                      <a:endParaRPr lang="uk-UA"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uk-UA"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b="1" dirty="0">
                          <a:solidFill>
                            <a:schemeClr val="tx1"/>
                          </a:solidFill>
                        </a:rPr>
                        <a:t>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b="1" dirty="0">
                          <a:solidFill>
                            <a:schemeClr val="tx1"/>
                          </a:solidFill>
                        </a:rPr>
                        <a:t>4063,00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b="1"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b="1" dirty="0">
                          <a:solidFill>
                            <a:schemeClr val="tx1"/>
                          </a:solidFill>
                        </a:rPr>
                        <a:t>54063,00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3493645"/>
                  </a:ext>
                </a:extLst>
              </a:tr>
            </a:tbl>
          </a:graphicData>
        </a:graphic>
      </p:graphicFrame>
      <p:sp>
        <p:nvSpPr>
          <p:cNvPr id="3" name="Прямокутник 2">
            <a:extLst>
              <a:ext uri="{FF2B5EF4-FFF2-40B4-BE49-F238E27FC236}">
                <a16:creationId xmlns:a16="http://schemas.microsoft.com/office/drawing/2014/main" xmlns="" id="{DBBB6DA0-5724-0873-814C-FE4BD242096B}"/>
              </a:ext>
            </a:extLst>
          </p:cNvPr>
          <p:cNvSpPr/>
          <p:nvPr/>
        </p:nvSpPr>
        <p:spPr>
          <a:xfrm>
            <a:off x="6660776" y="1694329"/>
            <a:ext cx="1057836" cy="46192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кутник 5">
            <a:extLst>
              <a:ext uri="{FF2B5EF4-FFF2-40B4-BE49-F238E27FC236}">
                <a16:creationId xmlns:a16="http://schemas.microsoft.com/office/drawing/2014/main" xmlns="" id="{C42FC9A9-9119-DB3C-6424-650F04515105}"/>
              </a:ext>
            </a:extLst>
          </p:cNvPr>
          <p:cNvSpPr/>
          <p:nvPr/>
        </p:nvSpPr>
        <p:spPr>
          <a:xfrm>
            <a:off x="5011271" y="1694329"/>
            <a:ext cx="1084729" cy="2510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кутник 6">
            <a:extLst>
              <a:ext uri="{FF2B5EF4-FFF2-40B4-BE49-F238E27FC236}">
                <a16:creationId xmlns:a16="http://schemas.microsoft.com/office/drawing/2014/main" xmlns="" id="{F4E7A840-88D8-DAB9-2559-2262CA0B9A53}"/>
              </a:ext>
            </a:extLst>
          </p:cNvPr>
          <p:cNvSpPr/>
          <p:nvPr/>
        </p:nvSpPr>
        <p:spPr>
          <a:xfrm>
            <a:off x="10668000" y="6350684"/>
            <a:ext cx="1084729" cy="32518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кутник 8">
            <a:extLst>
              <a:ext uri="{FF2B5EF4-FFF2-40B4-BE49-F238E27FC236}">
                <a16:creationId xmlns:a16="http://schemas.microsoft.com/office/drawing/2014/main" xmlns="" id="{C608856F-7995-F1E6-FB8A-14AE30DBF82A}"/>
              </a:ext>
            </a:extLst>
          </p:cNvPr>
          <p:cNvSpPr/>
          <p:nvPr/>
        </p:nvSpPr>
        <p:spPr>
          <a:xfrm>
            <a:off x="7987553" y="6387770"/>
            <a:ext cx="1084729" cy="2510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5840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3"/>
            <a:ext cx="11891078" cy="643909"/>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accent6">
                    <a:lumMod val="50000"/>
                  </a:schemeClr>
                </a:solidFill>
              </a:rPr>
              <a:t>Друга схема повернення кредиту і відсотків за кредитування — </a:t>
            </a:r>
            <a:r>
              <a:rPr lang="uk-UA" sz="2400" b="1" i="1" dirty="0" err="1">
                <a:solidFill>
                  <a:schemeClr val="accent6">
                    <a:lumMod val="50000"/>
                  </a:schemeClr>
                </a:solidFill>
              </a:rPr>
              <a:t>ануїтетна</a:t>
            </a:r>
            <a:r>
              <a:rPr lang="uk-UA" sz="2400" b="1" i="1" dirty="0">
                <a:solidFill>
                  <a:schemeClr val="accent6">
                    <a:lumMod val="50000"/>
                  </a:schemeClr>
                </a:solidFill>
              </a:rPr>
              <a:t>.</a:t>
            </a:r>
          </a:p>
        </p:txBody>
      </p:sp>
      <p:pic>
        <p:nvPicPr>
          <p:cNvPr id="5" name="Рисунок 4">
            <a:extLst>
              <a:ext uri="{FF2B5EF4-FFF2-40B4-BE49-F238E27FC236}">
                <a16:creationId xmlns:a16="http://schemas.microsoft.com/office/drawing/2014/main" xmlns="" id="{6BE2E370-C05B-4D65-5D30-BE92C2F5463A}"/>
              </a:ext>
            </a:extLst>
          </p:cNvPr>
          <p:cNvPicPr>
            <a:picLocks noChangeAspect="1"/>
          </p:cNvPicPr>
          <p:nvPr/>
        </p:nvPicPr>
        <p:blipFill rotWithShape="1">
          <a:blip r:embed="rId2">
            <a:extLst>
              <a:ext uri="{28A0092B-C50C-407E-A947-70E740481C1C}">
                <a14:useLocalDpi xmlns:a14="http://schemas.microsoft.com/office/drawing/2010/main" val="0"/>
              </a:ext>
            </a:extLst>
          </a:blip>
          <a:srcRect r="31808"/>
          <a:stretch/>
        </p:blipFill>
        <p:spPr>
          <a:xfrm>
            <a:off x="-30792" y="2104815"/>
            <a:ext cx="9713843" cy="5464972"/>
          </a:xfrm>
          <a:prstGeom prst="rect">
            <a:avLst/>
          </a:prstGeom>
        </p:spPr>
      </p:pic>
      <p:sp>
        <p:nvSpPr>
          <p:cNvPr id="6" name="TextBox 5">
            <a:extLst>
              <a:ext uri="{FF2B5EF4-FFF2-40B4-BE49-F238E27FC236}">
                <a16:creationId xmlns:a16="http://schemas.microsoft.com/office/drawing/2014/main" xmlns="" id="{0405AF77-5448-583D-B2F4-3BF65A5B8953}"/>
              </a:ext>
            </a:extLst>
          </p:cNvPr>
          <p:cNvSpPr txBox="1"/>
          <p:nvPr/>
        </p:nvSpPr>
        <p:spPr>
          <a:xfrm>
            <a:off x="346863" y="2875021"/>
            <a:ext cx="9366980" cy="2800767"/>
          </a:xfrm>
          <a:prstGeom prst="rect">
            <a:avLst/>
          </a:prstGeom>
          <a:noFill/>
        </p:spPr>
        <p:txBody>
          <a:bodyPr wrap="square">
            <a:spAutoFit/>
          </a:bodyPr>
          <a:lstStyle/>
          <a:p>
            <a:r>
              <a:rPr lang="uk-UA" sz="4400" b="1" dirty="0">
                <a:solidFill>
                  <a:srgbClr val="FF0000"/>
                </a:solidFill>
              </a:rPr>
              <a:t>Ануїтет </a:t>
            </a:r>
            <a:r>
              <a:rPr lang="uk-UA" sz="4400" b="1" dirty="0"/>
              <a:t>(лат </a:t>
            </a:r>
            <a:r>
              <a:rPr lang="en-US" sz="4400" b="1" dirty="0" err="1"/>
              <a:t>annutas</a:t>
            </a:r>
            <a:r>
              <a:rPr lang="en-US" sz="4400" b="1" dirty="0"/>
              <a:t> — </a:t>
            </a:r>
            <a:r>
              <a:rPr lang="uk-UA" sz="4400" b="1" dirty="0"/>
              <a:t>щорічний платіж) — послідовність грошових платежів через однакові інтервали часу однаковими сумами.</a:t>
            </a:r>
          </a:p>
        </p:txBody>
      </p:sp>
      <p:pic>
        <p:nvPicPr>
          <p:cNvPr id="7" name="Рисунок 6">
            <a:extLst>
              <a:ext uri="{FF2B5EF4-FFF2-40B4-BE49-F238E27FC236}">
                <a16:creationId xmlns:a16="http://schemas.microsoft.com/office/drawing/2014/main" xmlns="" id="{672439ED-44BE-5A29-26EB-CDE1EF4C5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2857" y="2104815"/>
            <a:ext cx="1875942" cy="4245772"/>
          </a:xfrm>
          <a:prstGeom prst="rect">
            <a:avLst/>
          </a:prstGeom>
        </p:spPr>
      </p:pic>
    </p:spTree>
    <p:extLst>
      <p:ext uri="{BB962C8B-B14F-4D97-AF65-F5344CB8AC3E}">
        <p14:creationId xmlns:p14="http://schemas.microsoft.com/office/powerpoint/2010/main" val="268003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41160" y="1192306"/>
            <a:ext cx="3516440" cy="5506586"/>
          </a:xfrm>
          <a:prstGeom prst="roundRect">
            <a:avLst>
              <a:gd name="adj" fmla="val 11568"/>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a:solidFill>
                  <a:schemeClr val="accent6">
                    <a:lumMod val="50000"/>
                  </a:schemeClr>
                </a:solidFill>
              </a:rPr>
              <a:t>Суть цієї схеми полягає в тому, що позичальник повинен повертати банку щомісяця одну й ту саму суму, одна частина якої є частиною самого кредиту, а друга — виплата відсотків за кредитування. </a:t>
            </a:r>
            <a:r>
              <a:rPr lang="uk-UA" b="1" dirty="0">
                <a:solidFill>
                  <a:schemeClr val="accent6">
                    <a:lumMod val="50000"/>
                  </a:schemeClr>
                </a:solidFill>
              </a:rPr>
              <a:t>Як видно з таблиці, узятий кредит разом з відсотками повертається кожного місяця однаковими сумами (за винятком останнього місяця) Узявши кредит 50 000 грн на вказаних вище умовах, позичальник повертає за рік банку 54 154,97 грн, тобто ще додатково сплачує банку 4154,97 грн за те, що банк позичив йому вказану суму.</a:t>
            </a:r>
          </a:p>
        </p:txBody>
      </p:sp>
      <p:graphicFrame>
        <p:nvGraphicFramePr>
          <p:cNvPr id="5" name="Таблиця 4">
            <a:extLst>
              <a:ext uri="{FF2B5EF4-FFF2-40B4-BE49-F238E27FC236}">
                <a16:creationId xmlns:a16="http://schemas.microsoft.com/office/drawing/2014/main" xmlns="" id="{F3A885C9-5DEB-9C38-C097-09A6596E63A7}"/>
              </a:ext>
            </a:extLst>
          </p:cNvPr>
          <p:cNvGraphicFramePr>
            <a:graphicFrameLocks noGrp="1"/>
          </p:cNvGraphicFramePr>
          <p:nvPr>
            <p:extLst>
              <p:ext uri="{D42A27DB-BD31-4B8C-83A1-F6EECF244321}">
                <p14:modId xmlns:p14="http://schemas.microsoft.com/office/powerpoint/2010/main" val="2130686126"/>
              </p:ext>
            </p:extLst>
          </p:nvPr>
        </p:nvGraphicFramePr>
        <p:xfrm>
          <a:off x="3780118" y="994738"/>
          <a:ext cx="8128002" cy="5736145"/>
        </p:xfrm>
        <a:graphic>
          <a:graphicData uri="http://schemas.openxmlformats.org/drawingml/2006/table">
            <a:tbl>
              <a:tblPr firstRow="1" bandRow="1">
                <a:tableStyleId>{21E4AEA4-8DFA-4A89-87EB-49C32662AFE0}</a:tableStyleId>
              </a:tblPr>
              <a:tblGrid>
                <a:gridCol w="890494">
                  <a:extLst>
                    <a:ext uri="{9D8B030D-6E8A-4147-A177-3AD203B41FA5}">
                      <a16:colId xmlns:a16="http://schemas.microsoft.com/office/drawing/2014/main" xmlns="" val="1410134356"/>
                    </a:ext>
                  </a:extLst>
                </a:gridCol>
                <a:gridCol w="1818840">
                  <a:extLst>
                    <a:ext uri="{9D8B030D-6E8A-4147-A177-3AD203B41FA5}">
                      <a16:colId xmlns:a16="http://schemas.microsoft.com/office/drawing/2014/main" xmlns="" val="7523826"/>
                    </a:ext>
                  </a:extLst>
                </a:gridCol>
                <a:gridCol w="1354667">
                  <a:extLst>
                    <a:ext uri="{9D8B030D-6E8A-4147-A177-3AD203B41FA5}">
                      <a16:colId xmlns:a16="http://schemas.microsoft.com/office/drawing/2014/main" xmlns="" val="187822964"/>
                    </a:ext>
                  </a:extLst>
                </a:gridCol>
                <a:gridCol w="1354667">
                  <a:extLst>
                    <a:ext uri="{9D8B030D-6E8A-4147-A177-3AD203B41FA5}">
                      <a16:colId xmlns:a16="http://schemas.microsoft.com/office/drawing/2014/main" xmlns="" val="3565116505"/>
                    </a:ext>
                  </a:extLst>
                </a:gridCol>
                <a:gridCol w="1354667">
                  <a:extLst>
                    <a:ext uri="{9D8B030D-6E8A-4147-A177-3AD203B41FA5}">
                      <a16:colId xmlns:a16="http://schemas.microsoft.com/office/drawing/2014/main" xmlns="" val="99374396"/>
                    </a:ext>
                  </a:extLst>
                </a:gridCol>
                <a:gridCol w="1354667">
                  <a:extLst>
                    <a:ext uri="{9D8B030D-6E8A-4147-A177-3AD203B41FA5}">
                      <a16:colId xmlns:a16="http://schemas.microsoft.com/office/drawing/2014/main" xmlns="" val="2253713492"/>
                    </a:ext>
                  </a:extLst>
                </a:gridCol>
              </a:tblGrid>
              <a:tr h="596866">
                <a:tc>
                  <a:txBody>
                    <a:bodyPr/>
                    <a:lstStyle/>
                    <a:p>
                      <a:pPr algn="ctr"/>
                      <a:r>
                        <a:rPr lang="uk-UA" dirty="0">
                          <a:solidFill>
                            <a:schemeClr val="tx1"/>
                          </a:solidFill>
                        </a:rPr>
                        <a:t>Місяць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Заборгованість за кредитом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Погашення кредиту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Відсотки за кредитом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Комісії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a:solidFill>
                            <a:schemeClr val="tx1"/>
                          </a:solidFill>
                        </a:rPr>
                        <a:t>Виплати в місяць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60135697"/>
                  </a:ext>
                </a:extLst>
              </a:tr>
              <a:tr h="392005">
                <a:tc>
                  <a:txBody>
                    <a:bodyPr/>
                    <a:lstStyle/>
                    <a:p>
                      <a:pPr algn="ctr"/>
                      <a:r>
                        <a:rPr lang="uk-UA" sz="17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3887,92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625,00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4512,92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61736330"/>
                  </a:ext>
                </a:extLst>
              </a:tr>
              <a:tr h="392005">
                <a:tc>
                  <a:txBody>
                    <a:bodyPr/>
                    <a:lstStyle/>
                    <a:p>
                      <a:pPr algn="ctr"/>
                      <a:r>
                        <a:rPr lang="uk-UA" sz="17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46112,08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700" b="0" i="0" u="none" strike="noStrike" kern="1200" cap="none" spc="0" normalizeH="0" baseline="0" noProof="0" dirty="0">
                          <a:ln>
                            <a:noFill/>
                          </a:ln>
                          <a:solidFill>
                            <a:prstClr val="black"/>
                          </a:solidFill>
                          <a:effectLst/>
                          <a:uLnTx/>
                          <a:uFillTx/>
                          <a:latin typeface="+mn-lt"/>
                          <a:ea typeface="+mn-ea"/>
                          <a:cs typeface="+mn-cs"/>
                        </a:rPr>
                        <a:t>3936,52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576,40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4512,92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6822561"/>
                  </a:ext>
                </a:extLst>
              </a:tr>
              <a:tr h="392005">
                <a:tc>
                  <a:txBody>
                    <a:bodyPr/>
                    <a:lstStyle/>
                    <a:p>
                      <a:pPr algn="ctr"/>
                      <a:r>
                        <a:rPr lang="uk-UA" sz="17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42175,56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3985,73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527,19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4512,92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99829206"/>
                  </a:ext>
                </a:extLst>
              </a:tr>
              <a:tr h="392005">
                <a:tc>
                  <a:txBody>
                    <a:bodyPr/>
                    <a:lstStyle/>
                    <a:p>
                      <a:pPr algn="ctr"/>
                      <a:r>
                        <a:rPr lang="uk-UA" sz="17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38189,83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4035,55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477,37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4512,92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62799760"/>
                  </a:ext>
                </a:extLst>
              </a:tr>
              <a:tr h="392005">
                <a:tc>
                  <a:txBody>
                    <a:bodyPr/>
                    <a:lstStyle/>
                    <a:p>
                      <a:pPr algn="ctr"/>
                      <a:r>
                        <a:rPr lang="uk-UA" sz="17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34154,28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4085,99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426,93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4512,92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5632873"/>
                  </a:ext>
                </a:extLst>
              </a:tr>
              <a:tr h="392005">
                <a:tc>
                  <a:txBody>
                    <a:bodyPr/>
                    <a:lstStyle/>
                    <a:p>
                      <a:pPr algn="ctr"/>
                      <a:r>
                        <a:rPr lang="uk-UA" sz="17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30068,29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4137,07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375,85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4512,92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9871833"/>
                  </a:ext>
                </a:extLst>
              </a:tr>
              <a:tr h="392005">
                <a:tc>
                  <a:txBody>
                    <a:bodyPr/>
                    <a:lstStyle/>
                    <a:p>
                      <a:pPr algn="ctr"/>
                      <a:r>
                        <a:rPr lang="uk-UA" sz="17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25931,22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4188,78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324,14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4512,92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72981172"/>
                  </a:ext>
                </a:extLst>
              </a:tr>
              <a:tr h="392005">
                <a:tc>
                  <a:txBody>
                    <a:bodyPr/>
                    <a:lstStyle/>
                    <a:p>
                      <a:pPr algn="ctr"/>
                      <a:r>
                        <a:rPr lang="uk-UA" sz="17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21742,44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4241,14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271,78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4512,92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3484847"/>
                  </a:ext>
                </a:extLst>
              </a:tr>
              <a:tr h="392005">
                <a:tc>
                  <a:txBody>
                    <a:bodyPr/>
                    <a:lstStyle/>
                    <a:p>
                      <a:pPr algn="ctr"/>
                      <a:r>
                        <a:rPr lang="uk-UA" sz="17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17501,30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4294,15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218,77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4512,92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125050"/>
                  </a:ext>
                </a:extLst>
              </a:tr>
              <a:tr h="392005">
                <a:tc>
                  <a:txBody>
                    <a:bodyPr/>
                    <a:lstStyle/>
                    <a:p>
                      <a:pPr algn="ctr"/>
                      <a:r>
                        <a:rPr lang="uk-UA" sz="17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13207,15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4347,83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165,09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4512,92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8681393"/>
                  </a:ext>
                </a:extLst>
              </a:tr>
              <a:tr h="392005">
                <a:tc>
                  <a:txBody>
                    <a:bodyPr/>
                    <a:lstStyle/>
                    <a:p>
                      <a:pPr algn="ctr"/>
                      <a:r>
                        <a:rPr lang="uk-UA" sz="17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8859,32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4402,18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110,74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4512,92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6567616"/>
                  </a:ext>
                </a:extLst>
              </a:tr>
              <a:tr h="392005">
                <a:tc>
                  <a:txBody>
                    <a:bodyPr/>
                    <a:lstStyle/>
                    <a:p>
                      <a:pPr algn="ctr"/>
                      <a:r>
                        <a:rPr lang="uk-UA" sz="17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4457,14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4457,14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55,71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dirty="0">
                          <a:solidFill>
                            <a:schemeClr val="tx1"/>
                          </a:solidFill>
                        </a:rPr>
                        <a:t>4512,92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68288404"/>
                  </a:ext>
                </a:extLst>
              </a:tr>
              <a:tr h="392005">
                <a:tc>
                  <a:txBody>
                    <a:bodyPr/>
                    <a:lstStyle/>
                    <a:p>
                      <a:pPr algn="ctr"/>
                      <a:r>
                        <a:rPr lang="uk-UA" sz="1800" b="1">
                          <a:solidFill>
                            <a:schemeClr val="tx1"/>
                          </a:solidFill>
                        </a:rPr>
                        <a:t>Разом</a:t>
                      </a:r>
                      <a:endParaRPr lang="uk-UA"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uk-UA" sz="17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b="1" dirty="0">
                          <a:solidFill>
                            <a:schemeClr val="tx1"/>
                          </a:solidFill>
                        </a:rPr>
                        <a:t>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b="1" dirty="0">
                          <a:solidFill>
                            <a:schemeClr val="tx1"/>
                          </a:solidFill>
                        </a:rPr>
                        <a:t>4154,97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b="1" dirty="0">
                          <a:solidFill>
                            <a:schemeClr val="tx1"/>
                          </a:solidFill>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700" b="1" dirty="0">
                          <a:solidFill>
                            <a:schemeClr val="tx1"/>
                          </a:solidFill>
                        </a:rPr>
                        <a:t>54154,97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3493645"/>
                  </a:ext>
                </a:extLst>
              </a:tr>
            </a:tbl>
          </a:graphicData>
        </a:graphic>
      </p:graphicFrame>
      <p:sp>
        <p:nvSpPr>
          <p:cNvPr id="3" name="Прямокутник 2">
            <a:extLst>
              <a:ext uri="{FF2B5EF4-FFF2-40B4-BE49-F238E27FC236}">
                <a16:creationId xmlns:a16="http://schemas.microsoft.com/office/drawing/2014/main" xmlns="" id="{66AE3D53-E209-2C79-9F3F-15DE2D7DE6E8}"/>
              </a:ext>
            </a:extLst>
          </p:cNvPr>
          <p:cNvSpPr/>
          <p:nvPr/>
        </p:nvSpPr>
        <p:spPr>
          <a:xfrm>
            <a:off x="10685929" y="1649506"/>
            <a:ext cx="1093695" cy="466409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Прямокутник 3">
            <a:extLst>
              <a:ext uri="{FF2B5EF4-FFF2-40B4-BE49-F238E27FC236}">
                <a16:creationId xmlns:a16="http://schemas.microsoft.com/office/drawing/2014/main" xmlns="" id="{4C2C7502-7948-7FFF-D17F-812411D30EA4}"/>
              </a:ext>
            </a:extLst>
          </p:cNvPr>
          <p:cNvSpPr/>
          <p:nvPr/>
        </p:nvSpPr>
        <p:spPr>
          <a:xfrm>
            <a:off x="5038165" y="1649506"/>
            <a:ext cx="1057835" cy="32272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кутник 5">
            <a:extLst>
              <a:ext uri="{FF2B5EF4-FFF2-40B4-BE49-F238E27FC236}">
                <a16:creationId xmlns:a16="http://schemas.microsoft.com/office/drawing/2014/main" xmlns="" id="{C6002473-261C-BCF6-10BA-4925239DDB9B}"/>
              </a:ext>
            </a:extLst>
          </p:cNvPr>
          <p:cNvSpPr/>
          <p:nvPr/>
        </p:nvSpPr>
        <p:spPr>
          <a:xfrm>
            <a:off x="10703858" y="6360876"/>
            <a:ext cx="1057835" cy="32272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кутник 6">
            <a:extLst>
              <a:ext uri="{FF2B5EF4-FFF2-40B4-BE49-F238E27FC236}">
                <a16:creationId xmlns:a16="http://schemas.microsoft.com/office/drawing/2014/main" xmlns="" id="{407F8D41-C8A7-E3E6-74D0-B017DDA16F5C}"/>
              </a:ext>
            </a:extLst>
          </p:cNvPr>
          <p:cNvSpPr/>
          <p:nvPr/>
        </p:nvSpPr>
        <p:spPr>
          <a:xfrm>
            <a:off x="7987553" y="6360876"/>
            <a:ext cx="1057835" cy="32272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71111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3"/>
            <a:ext cx="11891078" cy="2383062"/>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b="1" dirty="0">
                <a:solidFill>
                  <a:schemeClr val="accent6">
                    <a:lumMod val="50000"/>
                  </a:schemeClr>
                </a:solidFill>
              </a:rPr>
              <a:t>Схема повернення кредиту (стандартна чи </a:t>
            </a:r>
            <a:r>
              <a:rPr lang="uk-UA" sz="2000" b="1" dirty="0" err="1">
                <a:solidFill>
                  <a:schemeClr val="accent6">
                    <a:lumMod val="50000"/>
                  </a:schemeClr>
                </a:solidFill>
              </a:rPr>
              <a:t>ануїтетна</a:t>
            </a:r>
            <a:r>
              <a:rPr lang="uk-UA" sz="2000" b="1" dirty="0">
                <a:solidFill>
                  <a:schemeClr val="accent6">
                    <a:lumMod val="50000"/>
                  </a:schemeClr>
                </a:solidFill>
              </a:rPr>
              <a:t>) визначається банком як одна з умов кредитування. Розрахувати схему повернення кредиту можна, наприклад, використавши один з кредитних калькуляторів за посиланням </a:t>
            </a:r>
            <a:r>
              <a:rPr lang="en-US" sz="2000" b="1" dirty="0">
                <a:solidFill>
                  <a:schemeClr val="accent6">
                    <a:lumMod val="50000"/>
                  </a:schemeClr>
                </a:solidFill>
              </a:rPr>
              <a:t>https://fin-calc.org.ua/ua/credit/calculate. </a:t>
            </a:r>
            <a:r>
              <a:rPr lang="uk-UA" sz="2000" b="1" dirty="0">
                <a:solidFill>
                  <a:schemeClr val="accent6">
                    <a:lumMod val="50000"/>
                  </a:schemeClr>
                </a:solidFill>
              </a:rPr>
              <a:t>У відповідні поля потрібно ввести термін кредитування, суму кредиту і відсоткову ставку, вибрати перемикач, що визначає схему нарахування відсотків, увести відсотки комісії, якщо банк включає їх як одну з умов кредитування, і вибрати посилання ПОРАХУВАТИ У результаті отримуємо Підсумкові значення — загальну суму, яку потрібно повернути банку за весь термін кредиту, у тому числі суму відсотків за кредит. </a:t>
            </a:r>
            <a:endParaRPr lang="uk-UA" sz="2000" b="1" i="1" dirty="0">
              <a:solidFill>
                <a:schemeClr val="accent6">
                  <a:lumMod val="50000"/>
                </a:schemeClr>
              </a:solidFill>
            </a:endParaRPr>
          </a:p>
        </p:txBody>
      </p:sp>
      <p:pic>
        <p:nvPicPr>
          <p:cNvPr id="6" name="Рисунок 5">
            <a:extLst>
              <a:ext uri="{FF2B5EF4-FFF2-40B4-BE49-F238E27FC236}">
                <a16:creationId xmlns:a16="http://schemas.microsoft.com/office/drawing/2014/main" xmlns="" id="{AA46B7D7-977A-2629-6D16-22A5C080BF70}"/>
              </a:ext>
            </a:extLst>
          </p:cNvPr>
          <p:cNvPicPr>
            <a:picLocks noChangeAspect="1"/>
          </p:cNvPicPr>
          <p:nvPr/>
        </p:nvPicPr>
        <p:blipFill>
          <a:blip r:embed="rId2"/>
          <a:stretch>
            <a:fillRect/>
          </a:stretch>
        </p:blipFill>
        <p:spPr>
          <a:xfrm>
            <a:off x="150125" y="3923324"/>
            <a:ext cx="4801016" cy="2621507"/>
          </a:xfrm>
          <a:prstGeom prst="rect">
            <a:avLst/>
          </a:prstGeom>
        </p:spPr>
      </p:pic>
      <p:pic>
        <p:nvPicPr>
          <p:cNvPr id="9" name="Рисунок 8">
            <a:extLst>
              <a:ext uri="{FF2B5EF4-FFF2-40B4-BE49-F238E27FC236}">
                <a16:creationId xmlns:a16="http://schemas.microsoft.com/office/drawing/2014/main" xmlns="" id="{C02CDD99-D04B-BEBE-2A46-FFFC52A3548C}"/>
              </a:ext>
            </a:extLst>
          </p:cNvPr>
          <p:cNvPicPr>
            <a:picLocks noChangeAspect="1"/>
          </p:cNvPicPr>
          <p:nvPr/>
        </p:nvPicPr>
        <p:blipFill>
          <a:blip r:embed="rId3"/>
          <a:stretch>
            <a:fillRect/>
          </a:stretch>
        </p:blipFill>
        <p:spPr>
          <a:xfrm>
            <a:off x="4951141" y="4600385"/>
            <a:ext cx="3561022" cy="1456203"/>
          </a:xfrm>
          <a:prstGeom prst="rect">
            <a:avLst/>
          </a:prstGeom>
        </p:spPr>
      </p:pic>
      <p:pic>
        <p:nvPicPr>
          <p:cNvPr id="11" name="Рисунок 10">
            <a:extLst>
              <a:ext uri="{FF2B5EF4-FFF2-40B4-BE49-F238E27FC236}">
                <a16:creationId xmlns:a16="http://schemas.microsoft.com/office/drawing/2014/main" xmlns="" id="{78942A66-80D4-6D1B-F86B-9E336DB578C7}"/>
              </a:ext>
            </a:extLst>
          </p:cNvPr>
          <p:cNvPicPr>
            <a:picLocks noChangeAspect="1"/>
          </p:cNvPicPr>
          <p:nvPr/>
        </p:nvPicPr>
        <p:blipFill>
          <a:blip r:embed="rId4"/>
          <a:stretch>
            <a:fillRect/>
          </a:stretch>
        </p:blipFill>
        <p:spPr>
          <a:xfrm>
            <a:off x="8383286" y="4600385"/>
            <a:ext cx="3657917" cy="1463167"/>
          </a:xfrm>
          <a:prstGeom prst="rect">
            <a:avLst/>
          </a:prstGeom>
        </p:spPr>
      </p:pic>
      <p:pic>
        <p:nvPicPr>
          <p:cNvPr id="12" name="Рисунок 11">
            <a:extLst>
              <a:ext uri="{FF2B5EF4-FFF2-40B4-BE49-F238E27FC236}">
                <a16:creationId xmlns:a16="http://schemas.microsoft.com/office/drawing/2014/main" xmlns="" id="{CF5A8344-FD30-5BF2-ECBD-67B1E6AB02AD}"/>
              </a:ext>
            </a:extLst>
          </p:cNvPr>
          <p:cNvPicPr>
            <a:picLocks noChangeAspect="1"/>
          </p:cNvPicPr>
          <p:nvPr/>
        </p:nvPicPr>
        <p:blipFill>
          <a:blip r:embed="rId2"/>
          <a:stretch>
            <a:fillRect/>
          </a:stretch>
        </p:blipFill>
        <p:spPr>
          <a:xfrm>
            <a:off x="150125" y="3919471"/>
            <a:ext cx="4801016" cy="2621507"/>
          </a:xfrm>
          <a:prstGeom prst="rect">
            <a:avLst/>
          </a:prstGeom>
        </p:spPr>
      </p:pic>
      <p:pic>
        <p:nvPicPr>
          <p:cNvPr id="13" name="Рисунок 12">
            <a:extLst>
              <a:ext uri="{FF2B5EF4-FFF2-40B4-BE49-F238E27FC236}">
                <a16:creationId xmlns:a16="http://schemas.microsoft.com/office/drawing/2014/main" xmlns="" id="{CB79E478-971D-746F-F3DF-9D6A067B4FFB}"/>
              </a:ext>
            </a:extLst>
          </p:cNvPr>
          <p:cNvPicPr>
            <a:picLocks noChangeAspect="1"/>
          </p:cNvPicPr>
          <p:nvPr/>
        </p:nvPicPr>
        <p:blipFill>
          <a:blip r:embed="rId3"/>
          <a:stretch>
            <a:fillRect/>
          </a:stretch>
        </p:blipFill>
        <p:spPr>
          <a:xfrm>
            <a:off x="4951141" y="4596532"/>
            <a:ext cx="3561022" cy="1456203"/>
          </a:xfrm>
          <a:prstGeom prst="rect">
            <a:avLst/>
          </a:prstGeom>
        </p:spPr>
      </p:pic>
      <p:pic>
        <p:nvPicPr>
          <p:cNvPr id="14" name="Рисунок 13">
            <a:extLst>
              <a:ext uri="{FF2B5EF4-FFF2-40B4-BE49-F238E27FC236}">
                <a16:creationId xmlns:a16="http://schemas.microsoft.com/office/drawing/2014/main" xmlns="" id="{ED55D55E-5294-895C-505D-32EB7C374E4F}"/>
              </a:ext>
            </a:extLst>
          </p:cNvPr>
          <p:cNvPicPr>
            <a:picLocks noChangeAspect="1"/>
          </p:cNvPicPr>
          <p:nvPr/>
        </p:nvPicPr>
        <p:blipFill>
          <a:blip r:embed="rId4"/>
          <a:stretch>
            <a:fillRect/>
          </a:stretch>
        </p:blipFill>
        <p:spPr>
          <a:xfrm>
            <a:off x="8383286" y="4596532"/>
            <a:ext cx="3657917" cy="1463167"/>
          </a:xfrm>
          <a:prstGeom prst="rect">
            <a:avLst/>
          </a:prstGeom>
        </p:spPr>
      </p:pic>
    </p:spTree>
    <p:extLst>
      <p:ext uri="{BB962C8B-B14F-4D97-AF65-F5344CB8AC3E}">
        <p14:creationId xmlns:p14="http://schemas.microsoft.com/office/powerpoint/2010/main" val="112937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Домашнє завдання</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mc:AlternateContent xmlns:mc="http://schemas.openxmlformats.org/markup-compatibility/2006" xmlns:a14="http://schemas.microsoft.com/office/drawing/2010/main">
        <mc:Choice Requires="a14">
          <p:sp>
            <p:nvSpPr>
              <p:cNvPr id="9" name="Прямокутник: округлені кути 8">
                <a:extLst>
                  <a:ext uri="{FF2B5EF4-FFF2-40B4-BE49-F238E27FC236}">
                    <a16:creationId xmlns:a16="http://schemas.microsoft.com/office/drawing/2014/main" xmlns="" id="{4B22F16E-028A-4B1C-8F9B-AE2DF4A0D241}"/>
                  </a:ext>
                </a:extLst>
              </p:cNvPr>
              <p:cNvSpPr/>
              <p:nvPr/>
            </p:nvSpPr>
            <p:spPr>
              <a:xfrm>
                <a:off x="3375257" y="1703293"/>
                <a:ext cx="8665945" cy="4437531"/>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3000" b="1" dirty="0">
                    <a:solidFill>
                      <a:schemeClr val="accent6">
                        <a:lumMod val="50000"/>
                      </a:schemeClr>
                    </a:solidFill>
                  </a:rPr>
                  <a:t>1. Опрацювати конспект.</a:t>
                </a:r>
              </a:p>
              <a:p>
                <a:r>
                  <a:rPr lang="uk-UA" sz="3000" b="1" dirty="0">
                    <a:solidFill>
                      <a:schemeClr val="accent6">
                        <a:lumMod val="50000"/>
                      </a:schemeClr>
                    </a:solidFill>
                  </a:rPr>
                  <a:t>2. Торговельна компанія купила </a:t>
                </a:r>
                <a14:m>
                  <m:oMath xmlns:m="http://schemas.openxmlformats.org/officeDocument/2006/math">
                    <m:sSub>
                      <m:sSubPr>
                        <m:ctrlPr>
                          <a:rPr lang="en-US" sz="3000" b="1" i="1" dirty="0" smtClean="0">
                            <a:solidFill>
                              <a:schemeClr val="accent6">
                                <a:lumMod val="50000"/>
                              </a:schemeClr>
                            </a:solidFill>
                            <a:latin typeface="Cambria Math" panose="02040503050406030204" pitchFamily="18" charset="0"/>
                          </a:rPr>
                        </m:ctrlPr>
                      </m:sSubPr>
                      <m:e>
                        <m:r>
                          <a:rPr lang="en-US" sz="3000" b="1" i="1" dirty="0" smtClean="0">
                            <a:solidFill>
                              <a:schemeClr val="accent6">
                                <a:lumMod val="50000"/>
                              </a:schemeClr>
                            </a:solidFill>
                            <a:latin typeface="Cambria Math" panose="02040503050406030204" pitchFamily="18" charset="0"/>
                          </a:rPr>
                          <m:t>𝒙</m:t>
                        </m:r>
                      </m:e>
                      <m:sub>
                        <m:r>
                          <a:rPr lang="en-US" sz="3000" b="1" i="1" dirty="0" smtClean="0">
                            <a:solidFill>
                              <a:schemeClr val="accent6">
                                <a:lumMod val="50000"/>
                              </a:schemeClr>
                            </a:solidFill>
                            <a:latin typeface="Cambria Math" panose="02040503050406030204" pitchFamily="18" charset="0"/>
                          </a:rPr>
                          <m:t>𝟏</m:t>
                        </m:r>
                      </m:sub>
                    </m:sSub>
                  </m:oMath>
                </a14:m>
                <a:r>
                  <a:rPr lang="en-US" sz="3000" b="1" dirty="0">
                    <a:solidFill>
                      <a:schemeClr val="accent6">
                        <a:lumMod val="50000"/>
                      </a:schemeClr>
                    </a:solidFill>
                  </a:rPr>
                  <a:t> </a:t>
                </a:r>
                <a:r>
                  <a:rPr lang="uk-UA" sz="3000" b="1" dirty="0">
                    <a:solidFill>
                      <a:schemeClr val="accent6">
                        <a:lumMod val="50000"/>
                      </a:schemeClr>
                    </a:solidFill>
                  </a:rPr>
                  <a:t>столів за ціною </a:t>
                </a:r>
                <a14:m>
                  <m:oMath xmlns:m="http://schemas.openxmlformats.org/officeDocument/2006/math">
                    <m:sSub>
                      <m:sSubPr>
                        <m:ctrlPr>
                          <a:rPr lang="uk-UA" sz="3000" b="1" i="1" smtClean="0">
                            <a:solidFill>
                              <a:schemeClr val="accent6">
                                <a:lumMod val="50000"/>
                              </a:schemeClr>
                            </a:solidFill>
                            <a:latin typeface="Cambria Math" panose="02040503050406030204" pitchFamily="18" charset="0"/>
                          </a:rPr>
                        </m:ctrlPr>
                      </m:sSubPr>
                      <m:e>
                        <m:r>
                          <a:rPr lang="en-US" sz="3000" b="1" i="1" smtClean="0">
                            <a:solidFill>
                              <a:schemeClr val="accent6">
                                <a:lumMod val="50000"/>
                              </a:schemeClr>
                            </a:solidFill>
                            <a:latin typeface="Cambria Math" panose="02040503050406030204" pitchFamily="18" charset="0"/>
                          </a:rPr>
                          <m:t>𝒑</m:t>
                        </m:r>
                      </m:e>
                      <m:sub>
                        <m:r>
                          <a:rPr lang="en-US" sz="3000" b="1" i="1" smtClean="0">
                            <a:solidFill>
                              <a:schemeClr val="accent6">
                                <a:lumMod val="50000"/>
                              </a:schemeClr>
                            </a:solidFill>
                            <a:latin typeface="Cambria Math" panose="02040503050406030204" pitchFamily="18" charset="0"/>
                          </a:rPr>
                          <m:t>𝟏</m:t>
                        </m:r>
                      </m:sub>
                    </m:sSub>
                  </m:oMath>
                </a14:m>
                <a:r>
                  <a:rPr lang="en-US" sz="3000" b="1" dirty="0">
                    <a:solidFill>
                      <a:schemeClr val="accent6">
                        <a:lumMod val="50000"/>
                      </a:schemeClr>
                    </a:solidFill>
                  </a:rPr>
                  <a:t> </a:t>
                </a:r>
                <a:r>
                  <a:rPr lang="uk-UA" sz="3000" b="1" dirty="0">
                    <a:solidFill>
                      <a:schemeClr val="accent6">
                        <a:lumMod val="50000"/>
                      </a:schemeClr>
                    </a:solidFill>
                  </a:rPr>
                  <a:t>грн за стіл і </a:t>
                </a:r>
                <a14:m>
                  <m:oMath xmlns:m="http://schemas.openxmlformats.org/officeDocument/2006/math">
                    <m:sSub>
                      <m:sSubPr>
                        <m:ctrlPr>
                          <a:rPr lang="en-US" sz="3000" b="1" i="1" dirty="0">
                            <a:solidFill>
                              <a:srgbClr val="70AD47">
                                <a:lumMod val="50000"/>
                              </a:srgbClr>
                            </a:solidFill>
                            <a:latin typeface="Cambria Math" panose="02040503050406030204" pitchFamily="18" charset="0"/>
                          </a:rPr>
                        </m:ctrlPr>
                      </m:sSubPr>
                      <m:e>
                        <m:r>
                          <a:rPr lang="en-US" sz="3000" b="1" i="1" dirty="0">
                            <a:solidFill>
                              <a:srgbClr val="70AD47">
                                <a:lumMod val="50000"/>
                              </a:srgbClr>
                            </a:solidFill>
                            <a:latin typeface="Cambria Math" panose="02040503050406030204" pitchFamily="18" charset="0"/>
                          </a:rPr>
                          <m:t>𝒙</m:t>
                        </m:r>
                      </m:e>
                      <m:sub>
                        <m:r>
                          <a:rPr lang="en-US" sz="3000" b="1" i="1" dirty="0" smtClean="0">
                            <a:solidFill>
                              <a:srgbClr val="70AD47">
                                <a:lumMod val="50000"/>
                              </a:srgbClr>
                            </a:solidFill>
                            <a:latin typeface="Cambria Math" panose="02040503050406030204" pitchFamily="18" charset="0"/>
                          </a:rPr>
                          <m:t>𝟐</m:t>
                        </m:r>
                      </m:sub>
                    </m:sSub>
                  </m:oMath>
                </a14:m>
                <a:r>
                  <a:rPr lang="en-US" sz="3000" b="1" dirty="0">
                    <a:solidFill>
                      <a:schemeClr val="accent6">
                        <a:lumMod val="50000"/>
                      </a:schemeClr>
                    </a:solidFill>
                  </a:rPr>
                  <a:t> </a:t>
                </a:r>
                <a:r>
                  <a:rPr lang="uk-UA" sz="3000" b="1" dirty="0">
                    <a:solidFill>
                      <a:schemeClr val="accent6">
                        <a:lumMod val="50000"/>
                      </a:schemeClr>
                    </a:solidFill>
                  </a:rPr>
                  <a:t>шаф за ціною </a:t>
                </a:r>
                <a14:m>
                  <m:oMath xmlns:m="http://schemas.openxmlformats.org/officeDocument/2006/math">
                    <m:sSub>
                      <m:sSubPr>
                        <m:ctrlPr>
                          <a:rPr lang="uk-UA" sz="3000" b="1" i="1">
                            <a:solidFill>
                              <a:srgbClr val="70AD47">
                                <a:lumMod val="50000"/>
                              </a:srgbClr>
                            </a:solidFill>
                            <a:latin typeface="Cambria Math" panose="02040503050406030204" pitchFamily="18" charset="0"/>
                          </a:rPr>
                        </m:ctrlPr>
                      </m:sSubPr>
                      <m:e>
                        <m:r>
                          <a:rPr lang="en-US" sz="3000" b="1" i="1">
                            <a:solidFill>
                              <a:srgbClr val="70AD47">
                                <a:lumMod val="50000"/>
                              </a:srgbClr>
                            </a:solidFill>
                            <a:latin typeface="Cambria Math" panose="02040503050406030204" pitchFamily="18" charset="0"/>
                          </a:rPr>
                          <m:t>𝒑</m:t>
                        </m:r>
                      </m:e>
                      <m:sub>
                        <m:r>
                          <a:rPr lang="en-US" sz="3000" b="1" i="1" smtClean="0">
                            <a:solidFill>
                              <a:srgbClr val="70AD47">
                                <a:lumMod val="50000"/>
                              </a:srgbClr>
                            </a:solidFill>
                            <a:latin typeface="Cambria Math" panose="02040503050406030204" pitchFamily="18" charset="0"/>
                          </a:rPr>
                          <m:t>𝟐</m:t>
                        </m:r>
                      </m:sub>
                    </m:sSub>
                  </m:oMath>
                </a14:m>
                <a:r>
                  <a:rPr lang="en-US" sz="3000" b="1" dirty="0">
                    <a:solidFill>
                      <a:schemeClr val="accent6">
                        <a:lumMod val="50000"/>
                      </a:schemeClr>
                    </a:solidFill>
                  </a:rPr>
                  <a:t> </a:t>
                </a:r>
                <a:r>
                  <a:rPr lang="uk-UA" sz="3000" b="1" dirty="0">
                    <a:solidFill>
                      <a:schemeClr val="accent6">
                        <a:lumMod val="50000"/>
                      </a:schemeClr>
                    </a:solidFill>
                  </a:rPr>
                  <a:t>грн за шафу</a:t>
                </a:r>
                <a:r>
                  <a:rPr lang="en-US" sz="3000" b="1" dirty="0">
                    <a:solidFill>
                      <a:schemeClr val="accent6">
                        <a:lumMod val="50000"/>
                      </a:schemeClr>
                    </a:solidFill>
                  </a:rPr>
                  <a:t>. </a:t>
                </a:r>
                <a:r>
                  <a:rPr lang="uk-UA" sz="3000" b="1" dirty="0">
                    <a:solidFill>
                      <a:schemeClr val="accent6">
                        <a:lumMod val="50000"/>
                      </a:schemeClr>
                    </a:solidFill>
                  </a:rPr>
                  <a:t>Компанія продала ці меблі, одержавши від продажу столів </a:t>
                </a:r>
                <a14:m>
                  <m:oMath xmlns:m="http://schemas.openxmlformats.org/officeDocument/2006/math">
                    <m:sSub>
                      <m:sSubPr>
                        <m:ctrlPr>
                          <a:rPr lang="uk-UA" sz="3000" b="1" i="1">
                            <a:solidFill>
                              <a:srgbClr val="70AD47">
                                <a:lumMod val="50000"/>
                              </a:srgbClr>
                            </a:solidFill>
                            <a:latin typeface="Cambria Math" panose="02040503050406030204" pitchFamily="18" charset="0"/>
                          </a:rPr>
                        </m:ctrlPr>
                      </m:sSubPr>
                      <m:e>
                        <m:r>
                          <a:rPr lang="en-US" sz="3000" b="1" i="1" smtClean="0">
                            <a:solidFill>
                              <a:srgbClr val="70AD47">
                                <a:lumMod val="50000"/>
                              </a:srgbClr>
                            </a:solidFill>
                            <a:latin typeface="Cambria Math" panose="02040503050406030204" pitchFamily="18" charset="0"/>
                          </a:rPr>
                          <m:t>𝒄</m:t>
                        </m:r>
                      </m:e>
                      <m:sub>
                        <m:r>
                          <a:rPr lang="en-US" sz="3000" b="1" i="1">
                            <a:solidFill>
                              <a:srgbClr val="70AD47">
                                <a:lumMod val="50000"/>
                              </a:srgbClr>
                            </a:solidFill>
                            <a:latin typeface="Cambria Math" panose="02040503050406030204" pitchFamily="18" charset="0"/>
                          </a:rPr>
                          <m:t>𝟏</m:t>
                        </m:r>
                      </m:sub>
                    </m:sSub>
                  </m:oMath>
                </a14:m>
                <a:r>
                  <a:rPr lang="en-US" sz="3000" b="1" dirty="0">
                    <a:solidFill>
                      <a:schemeClr val="accent6">
                        <a:lumMod val="50000"/>
                      </a:schemeClr>
                    </a:solidFill>
                  </a:rPr>
                  <a:t> % </a:t>
                </a:r>
                <a:r>
                  <a:rPr lang="uk-UA" sz="3000" b="1" dirty="0">
                    <a:solidFill>
                      <a:schemeClr val="accent6">
                        <a:lumMod val="50000"/>
                      </a:schemeClr>
                    </a:solidFill>
                  </a:rPr>
                  <a:t>прибутку, а від продажу шаф </a:t>
                </a:r>
                <a14:m>
                  <m:oMath xmlns:m="http://schemas.openxmlformats.org/officeDocument/2006/math">
                    <m:sSub>
                      <m:sSubPr>
                        <m:ctrlPr>
                          <a:rPr lang="uk-UA" sz="3000" b="1" i="1">
                            <a:solidFill>
                              <a:srgbClr val="70AD47">
                                <a:lumMod val="50000"/>
                              </a:srgbClr>
                            </a:solidFill>
                            <a:latin typeface="Cambria Math" panose="02040503050406030204" pitchFamily="18" charset="0"/>
                          </a:rPr>
                        </m:ctrlPr>
                      </m:sSubPr>
                      <m:e>
                        <m:r>
                          <a:rPr lang="en-US" sz="3000" b="1" i="1" smtClean="0">
                            <a:solidFill>
                              <a:srgbClr val="70AD47">
                                <a:lumMod val="50000"/>
                              </a:srgbClr>
                            </a:solidFill>
                            <a:latin typeface="Cambria Math" panose="02040503050406030204" pitchFamily="18" charset="0"/>
                          </a:rPr>
                          <m:t>𝒄</m:t>
                        </m:r>
                      </m:e>
                      <m:sub>
                        <m:r>
                          <a:rPr lang="en-US" sz="3000" b="1" i="1" smtClean="0">
                            <a:solidFill>
                              <a:srgbClr val="70AD47">
                                <a:lumMod val="50000"/>
                              </a:srgbClr>
                            </a:solidFill>
                            <a:latin typeface="Cambria Math" panose="02040503050406030204" pitchFamily="18" charset="0"/>
                          </a:rPr>
                          <m:t>𝟐</m:t>
                        </m:r>
                      </m:sub>
                    </m:sSub>
                  </m:oMath>
                </a14:m>
                <a:r>
                  <a:rPr lang="en-US" sz="3000" b="1" dirty="0">
                    <a:solidFill>
                      <a:schemeClr val="accent6">
                        <a:lumMod val="50000"/>
                      </a:schemeClr>
                    </a:solidFill>
                  </a:rPr>
                  <a:t> % </a:t>
                </a:r>
                <a:r>
                  <a:rPr lang="uk-UA" sz="3000" b="1" dirty="0">
                    <a:solidFill>
                      <a:schemeClr val="accent6">
                        <a:lumMod val="50000"/>
                      </a:schemeClr>
                    </a:solidFill>
                  </a:rPr>
                  <a:t>прибутку</a:t>
                </a:r>
                <a:r>
                  <a:rPr lang="en-US" sz="3000" b="1" dirty="0">
                    <a:solidFill>
                      <a:schemeClr val="accent6">
                        <a:lumMod val="50000"/>
                      </a:schemeClr>
                    </a:solidFill>
                  </a:rPr>
                  <a:t>.</a:t>
                </a:r>
                <a:r>
                  <a:rPr lang="uk-UA" sz="3000" b="1" dirty="0">
                    <a:solidFill>
                      <a:schemeClr val="accent6">
                        <a:lumMod val="50000"/>
                      </a:schemeClr>
                    </a:solidFill>
                  </a:rPr>
                  <a:t> </a:t>
                </a:r>
                <a:endParaRPr lang="en-US" sz="3000" b="1" dirty="0">
                  <a:solidFill>
                    <a:schemeClr val="accent6">
                      <a:lumMod val="50000"/>
                    </a:schemeClr>
                  </a:solidFill>
                </a:endParaRPr>
              </a:p>
              <a:p>
                <a:r>
                  <a:rPr lang="uk-UA" sz="3000" b="1" dirty="0">
                    <a:solidFill>
                      <a:schemeClr val="accent6">
                        <a:lumMod val="50000"/>
                      </a:schemeClr>
                    </a:solidFill>
                  </a:rPr>
                  <a:t>Складіть електронну</a:t>
                </a:r>
                <a:r>
                  <a:rPr lang="en-US" sz="3000" b="1" dirty="0">
                    <a:solidFill>
                      <a:schemeClr val="accent6">
                        <a:lumMod val="50000"/>
                      </a:schemeClr>
                    </a:solidFill>
                  </a:rPr>
                  <a:t> </a:t>
                </a:r>
                <a:r>
                  <a:rPr lang="uk-UA" sz="3000" b="1" dirty="0">
                    <a:solidFill>
                      <a:schemeClr val="accent6">
                        <a:lumMod val="50000"/>
                      </a:schemeClr>
                    </a:solidFill>
                  </a:rPr>
                  <a:t>таблицю для визначення прибутку компанії від продажу всіх меблів</a:t>
                </a:r>
                <a:r>
                  <a:rPr lang="en-US" sz="3000" b="1" dirty="0">
                    <a:solidFill>
                      <a:schemeClr val="accent6">
                        <a:lumMod val="50000"/>
                      </a:schemeClr>
                    </a:solidFill>
                  </a:rPr>
                  <a:t>.</a:t>
                </a:r>
                <a:endParaRPr lang="uk-UA" sz="3000" b="1" dirty="0">
                  <a:solidFill>
                    <a:schemeClr val="accent6">
                      <a:lumMod val="50000"/>
                    </a:schemeClr>
                  </a:solidFill>
                </a:endParaRPr>
              </a:p>
            </p:txBody>
          </p:sp>
        </mc:Choice>
        <mc:Fallback xmlns="">
          <p:sp>
            <p:nvSpPr>
              <p:cNvPr id="9" name="Прямокутник: округлені кути 8">
                <a:extLst>
                  <a:ext uri="{FF2B5EF4-FFF2-40B4-BE49-F238E27FC236}">
                    <a16:creationId xmlns:a16="http://schemas.microsoft.com/office/drawing/2014/main" id="{4B22F16E-028A-4B1C-8F9B-AE2DF4A0D241}"/>
                  </a:ext>
                </a:extLst>
              </p:cNvPr>
              <p:cNvSpPr>
                <a:spLocks noRot="1" noChangeAspect="1" noMove="1" noResize="1" noEditPoints="1" noAdjustHandles="1" noChangeArrowheads="1" noChangeShapeType="1" noTextEdit="1"/>
              </p:cNvSpPr>
              <p:nvPr/>
            </p:nvSpPr>
            <p:spPr>
              <a:xfrm>
                <a:off x="3375257" y="1703293"/>
                <a:ext cx="8665945" cy="4437531"/>
              </a:xfrm>
              <a:prstGeom prst="roundRect">
                <a:avLst/>
              </a:prstGeom>
              <a:blipFill>
                <a:blip r:embed="rId2"/>
                <a:stretch>
                  <a:fillRect/>
                </a:stretch>
              </a:blipFill>
              <a:ln w="57150">
                <a:solidFill>
                  <a:srgbClr val="79BA1A"/>
                </a:solidFill>
              </a:ln>
            </p:spPr>
            <p:txBody>
              <a:bodyPr/>
              <a:lstStyle/>
              <a:p>
                <a:r>
                  <a:rPr lang="uk-UA">
                    <a:noFill/>
                  </a:rPr>
                  <a:t> </a:t>
                </a:r>
              </a:p>
            </p:txBody>
          </p:sp>
        </mc:Fallback>
      </mc:AlternateContent>
      <p:pic>
        <p:nvPicPr>
          <p:cNvPr id="3" name="Рисунок 2">
            <a:extLst>
              <a:ext uri="{FF2B5EF4-FFF2-40B4-BE49-F238E27FC236}">
                <a16:creationId xmlns:a16="http://schemas.microsoft.com/office/drawing/2014/main" xmlns="" id="{88029451-32D1-1607-A4C3-B62897AB6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019" y="987768"/>
            <a:ext cx="5547149" cy="5547149"/>
          </a:xfrm>
          <a:prstGeom prst="rect">
            <a:avLst/>
          </a:prstGeom>
        </p:spPr>
      </p:pic>
    </p:spTree>
    <p:extLst>
      <p:ext uri="{BB962C8B-B14F-4D97-AF65-F5344CB8AC3E}">
        <p14:creationId xmlns:p14="http://schemas.microsoft.com/office/powerpoint/2010/main" val="117231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Повідомлення теми і мети уроку</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6" name="Прямокутник: округлені кути 5">
            <a:extLst>
              <a:ext uri="{FF2B5EF4-FFF2-40B4-BE49-F238E27FC236}">
                <a16:creationId xmlns:a16="http://schemas.microsoft.com/office/drawing/2014/main" xmlns="" id="{E2A5ED55-1A96-482C-8018-A77A944EB088}"/>
              </a:ext>
            </a:extLst>
          </p:cNvPr>
          <p:cNvSpPr/>
          <p:nvPr/>
        </p:nvSpPr>
        <p:spPr>
          <a:xfrm>
            <a:off x="2275253" y="1480983"/>
            <a:ext cx="7906543" cy="689418"/>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chemeClr val="accent6">
                    <a:lumMod val="50000"/>
                  </a:schemeClr>
                </a:solidFill>
              </a:rPr>
              <a:t>Сьогодні на уроці ми з вами дізнаємось:</a:t>
            </a:r>
          </a:p>
        </p:txBody>
      </p:sp>
      <p:sp>
        <p:nvSpPr>
          <p:cNvPr id="9" name="Прямокутник: округлені кути 8">
            <a:extLst>
              <a:ext uri="{FF2B5EF4-FFF2-40B4-BE49-F238E27FC236}">
                <a16:creationId xmlns:a16="http://schemas.microsoft.com/office/drawing/2014/main" xmlns="" id="{CC0243BA-5DAF-44BA-A5D5-620F7E542E64}"/>
              </a:ext>
            </a:extLst>
          </p:cNvPr>
          <p:cNvSpPr/>
          <p:nvPr/>
        </p:nvSpPr>
        <p:spPr>
          <a:xfrm>
            <a:off x="919871" y="2643250"/>
            <a:ext cx="10410738" cy="972337"/>
          </a:xfrm>
          <a:prstGeom prst="roundRect">
            <a:avLst/>
          </a:prstGeom>
          <a:solidFill>
            <a:srgbClr val="F9F95D"/>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chemeClr val="accent2">
                    <a:lumMod val="50000"/>
                  </a:schemeClr>
                </a:solidFill>
              </a:rPr>
              <a:t>дізнаємось які фінансові розрахунки можна виконувати у табличному процесорі Excel</a:t>
            </a:r>
          </a:p>
        </p:txBody>
      </p:sp>
      <p:sp>
        <p:nvSpPr>
          <p:cNvPr id="2" name="Прямокутник: округлені кути 1">
            <a:extLst>
              <a:ext uri="{FF2B5EF4-FFF2-40B4-BE49-F238E27FC236}">
                <a16:creationId xmlns:a16="http://schemas.microsoft.com/office/drawing/2014/main" xmlns="" id="{9C855399-0668-672E-A7A6-BFD86B0AF264}"/>
              </a:ext>
            </a:extLst>
          </p:cNvPr>
          <p:cNvSpPr/>
          <p:nvPr/>
        </p:nvSpPr>
        <p:spPr>
          <a:xfrm>
            <a:off x="901148" y="5341262"/>
            <a:ext cx="10410738" cy="972337"/>
          </a:xfrm>
          <a:prstGeom prst="roundRect">
            <a:avLst/>
          </a:prstGeom>
          <a:solidFill>
            <a:srgbClr val="F9F95D"/>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chemeClr val="accent2">
                    <a:lumMod val="50000"/>
                  </a:schemeClr>
                </a:solidFill>
              </a:rPr>
              <a:t>з’ясуємо які є види депозитів та кредитів</a:t>
            </a:r>
          </a:p>
        </p:txBody>
      </p:sp>
      <p:sp>
        <p:nvSpPr>
          <p:cNvPr id="3" name="Прямокутник: округлені кути 2">
            <a:extLst>
              <a:ext uri="{FF2B5EF4-FFF2-40B4-BE49-F238E27FC236}">
                <a16:creationId xmlns:a16="http://schemas.microsoft.com/office/drawing/2014/main" xmlns="" id="{34207866-965E-4279-4B2D-D8C8D964126D}"/>
              </a:ext>
            </a:extLst>
          </p:cNvPr>
          <p:cNvSpPr/>
          <p:nvPr/>
        </p:nvSpPr>
        <p:spPr>
          <a:xfrm>
            <a:off x="901148" y="3992256"/>
            <a:ext cx="10410738" cy="972337"/>
          </a:xfrm>
          <a:prstGeom prst="roundRect">
            <a:avLst/>
          </a:prstGeom>
          <a:solidFill>
            <a:srgbClr val="F9F95D"/>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chemeClr val="accent2">
                    <a:lumMod val="50000"/>
                  </a:schemeClr>
                </a:solidFill>
              </a:rPr>
              <a:t>ознайомимось із вбудованими фінансовими функціями у табличному процесорі Excel</a:t>
            </a:r>
          </a:p>
        </p:txBody>
      </p:sp>
    </p:spTree>
    <p:extLst>
      <p:ext uri="{BB962C8B-B14F-4D97-AF65-F5344CB8AC3E}">
        <p14:creationId xmlns:p14="http://schemas.microsoft.com/office/powerpoint/2010/main" val="410708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p:cNvSpPr/>
          <p:nvPr/>
        </p:nvSpPr>
        <p:spPr>
          <a:xfrm>
            <a:off x="3379304" y="418954"/>
            <a:ext cx="8634650"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uk-UA" sz="2000" b="1" dirty="0">
                <a:solidFill>
                  <a:schemeClr val="bg1"/>
                </a:solidFill>
              </a:rPr>
              <a:t>Online </a:t>
            </a:r>
            <a:r>
              <a:rPr lang="uk-UA" altLang="uk-UA" sz="2000" b="1" dirty="0">
                <a:solidFill>
                  <a:schemeClr val="bg1"/>
                </a:solidFill>
              </a:rPr>
              <a:t>завдання</a:t>
            </a:r>
            <a:endParaRPr lang="en-US" altLang="uk-UA" sz="2000" b="1" dirty="0">
              <a:solidFill>
                <a:schemeClr val="bg1"/>
              </a:solidFill>
            </a:endParaRPr>
          </a:p>
        </p:txBody>
      </p:sp>
      <p:pic>
        <p:nvPicPr>
          <p:cNvPr id="5" name="Рисунок 4">
            <a:extLst>
              <a:ext uri="{FF2B5EF4-FFF2-40B4-BE49-F238E27FC236}">
                <a16:creationId xmlns:a16="http://schemas.microsoft.com/office/drawing/2014/main" xmlns="" id="{A0166A2E-11B6-9924-13BC-3EA377A2E6BD}"/>
              </a:ext>
            </a:extLst>
          </p:cNvPr>
          <p:cNvPicPr>
            <a:picLocks noChangeAspect="1"/>
          </p:cNvPicPr>
          <p:nvPr/>
        </p:nvPicPr>
        <p:blipFill rotWithShape="1">
          <a:blip r:embed="rId3">
            <a:extLst>
              <a:ext uri="{28A0092B-C50C-407E-A947-70E740481C1C}">
                <a14:useLocalDpi xmlns:a14="http://schemas.microsoft.com/office/drawing/2010/main" val="0"/>
              </a:ext>
            </a:extLst>
          </a:blip>
          <a:srcRect l="4910"/>
          <a:stretch/>
        </p:blipFill>
        <p:spPr>
          <a:xfrm>
            <a:off x="8775700" y="1041399"/>
            <a:ext cx="3238254" cy="5657441"/>
          </a:xfrm>
          <a:prstGeom prst="rect">
            <a:avLst/>
          </a:prstGeom>
        </p:spPr>
      </p:pic>
      <p:pic>
        <p:nvPicPr>
          <p:cNvPr id="7" name="Рисунок 6">
            <a:hlinkClick r:id="rId4"/>
            <a:extLst>
              <a:ext uri="{FF2B5EF4-FFF2-40B4-BE49-F238E27FC236}">
                <a16:creationId xmlns:a16="http://schemas.microsoft.com/office/drawing/2014/main" xmlns="" id="{AE1BDFF9-2805-3F10-36E3-965C7681E7D9}"/>
              </a:ext>
            </a:extLst>
          </p:cNvPr>
          <p:cNvPicPr>
            <a:picLocks noChangeAspect="1"/>
          </p:cNvPicPr>
          <p:nvPr/>
        </p:nvPicPr>
        <p:blipFill rotWithShape="1">
          <a:blip r:embed="rId5">
            <a:extLst>
              <a:ext uri="{28A0092B-C50C-407E-A947-70E740481C1C}">
                <a14:useLocalDpi xmlns:a14="http://schemas.microsoft.com/office/drawing/2010/main" val="0"/>
              </a:ext>
            </a:extLst>
          </a:blip>
          <a:srcRect l="14597" t="13192" r="17996" b="19677"/>
          <a:stretch/>
        </p:blipFill>
        <p:spPr>
          <a:xfrm>
            <a:off x="78833" y="1236249"/>
            <a:ext cx="5155954" cy="5545552"/>
          </a:xfrm>
          <a:prstGeom prst="rect">
            <a:avLst/>
          </a:prstGeom>
        </p:spPr>
      </p:pic>
      <p:sp>
        <p:nvSpPr>
          <p:cNvPr id="9" name="Дата 1">
            <a:extLst>
              <a:ext uri="{FF2B5EF4-FFF2-40B4-BE49-F238E27FC236}">
                <a16:creationId xmlns:a16="http://schemas.microsoft.com/office/drawing/2014/main" xmlns="" id="{AD4BB2F5-94AD-B733-5DCD-86B17E4F8DE1}"/>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10" name="TextBox 9">
            <a:extLst>
              <a:ext uri="{FF2B5EF4-FFF2-40B4-BE49-F238E27FC236}">
                <a16:creationId xmlns:a16="http://schemas.microsoft.com/office/drawing/2014/main" xmlns="" id="{1CBD6050-452F-1002-8DC6-F690CE395B25}"/>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pic>
        <p:nvPicPr>
          <p:cNvPr id="3" name="Рисунок 2">
            <a:extLst>
              <a:ext uri="{FF2B5EF4-FFF2-40B4-BE49-F238E27FC236}">
                <a16:creationId xmlns:a16="http://schemas.microsoft.com/office/drawing/2014/main" xmlns="" id="{4C66321F-D5A9-9B4B-F3B5-B630CD6505AC}"/>
              </a:ext>
            </a:extLst>
          </p:cNvPr>
          <p:cNvPicPr>
            <a:picLocks noChangeAspect="1"/>
          </p:cNvPicPr>
          <p:nvPr/>
        </p:nvPicPr>
        <p:blipFill rotWithShape="1">
          <a:blip r:embed="rId6">
            <a:extLst>
              <a:ext uri="{28A0092B-C50C-407E-A947-70E740481C1C}">
                <a14:useLocalDpi xmlns:a14="http://schemas.microsoft.com/office/drawing/2010/main" val="0"/>
              </a:ext>
            </a:extLst>
          </a:blip>
          <a:srcRect b="7826"/>
          <a:stretch/>
        </p:blipFill>
        <p:spPr>
          <a:xfrm>
            <a:off x="5435865" y="2387195"/>
            <a:ext cx="3138757" cy="4394606"/>
          </a:xfrm>
          <a:prstGeom prst="rect">
            <a:avLst/>
          </a:prstGeom>
        </p:spPr>
      </p:pic>
      <p:sp>
        <p:nvSpPr>
          <p:cNvPr id="15" name="Бульбашка прямої мови: прямокутна з округленими кутами 14">
            <a:extLst>
              <a:ext uri="{FF2B5EF4-FFF2-40B4-BE49-F238E27FC236}">
                <a16:creationId xmlns:a16="http://schemas.microsoft.com/office/drawing/2014/main" xmlns="" id="{40C535D8-E54A-66BB-B01B-D0A4914AA87E}"/>
              </a:ext>
            </a:extLst>
          </p:cNvPr>
          <p:cNvSpPr/>
          <p:nvPr/>
        </p:nvSpPr>
        <p:spPr>
          <a:xfrm>
            <a:off x="4863699" y="975176"/>
            <a:ext cx="3912001" cy="1291263"/>
          </a:xfrm>
          <a:prstGeom prst="wedgeRoundRectCallout">
            <a:avLst>
              <a:gd name="adj1" fmla="val -7355"/>
              <a:gd name="adj2" fmla="val 74448"/>
              <a:gd name="adj3" fmla="val 16667"/>
            </a:avLst>
          </a:prstGeom>
          <a:solidFill>
            <a:srgbClr val="F2606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i="0" dirty="0" err="1">
                <a:solidFill>
                  <a:schemeClr val="bg1"/>
                </a:solidFill>
                <a:effectLst>
                  <a:outerShdw blurRad="38100" dist="38100" dir="2700000" algn="tl">
                    <a:srgbClr val="000000">
                      <a:alpha val="43137"/>
                    </a:srgbClr>
                  </a:outerShdw>
                </a:effectLst>
              </a:rPr>
              <a:t>Відскануй</a:t>
            </a:r>
            <a:r>
              <a:rPr lang="uk-UA" sz="2400" b="1" i="0" dirty="0">
                <a:solidFill>
                  <a:schemeClr val="bg1"/>
                </a:solidFill>
                <a:effectLst>
                  <a:outerShdw blurRad="38100" dist="38100" dir="2700000" algn="tl">
                    <a:srgbClr val="000000">
                      <a:alpha val="43137"/>
                    </a:srgbClr>
                  </a:outerShdw>
                </a:effectLst>
              </a:rPr>
              <a:t> </a:t>
            </a:r>
            <a:r>
              <a:rPr lang="en-US" sz="2400" b="1" i="0" dirty="0">
                <a:solidFill>
                  <a:schemeClr val="bg1"/>
                </a:solidFill>
                <a:effectLst>
                  <a:outerShdw blurRad="38100" dist="38100" dir="2700000" algn="tl">
                    <a:srgbClr val="000000">
                      <a:alpha val="43137"/>
                    </a:srgbClr>
                  </a:outerShdw>
                </a:effectLst>
              </a:rPr>
              <a:t>QR</a:t>
            </a:r>
            <a:r>
              <a:rPr lang="uk-UA" sz="2400" b="1" i="0" dirty="0">
                <a:solidFill>
                  <a:schemeClr val="bg1"/>
                </a:solidFill>
                <a:effectLst>
                  <a:outerShdw blurRad="38100" dist="38100" dir="2700000" algn="tl">
                    <a:srgbClr val="000000">
                      <a:alpha val="43137"/>
                    </a:srgbClr>
                  </a:outerShdw>
                </a:effectLst>
              </a:rPr>
              <a:t>-код або натисни </a:t>
            </a:r>
            <a:r>
              <a:rPr lang="uk-UA" sz="2400" b="1" dirty="0">
                <a:solidFill>
                  <a:schemeClr val="bg1"/>
                </a:solidFill>
                <a:effectLst>
                  <a:outerShdw blurRad="38100" dist="38100" dir="2700000" algn="tl">
                    <a:srgbClr val="000000">
                      <a:alpha val="43137"/>
                    </a:srgbClr>
                  </a:outerShdw>
                </a:effectLst>
              </a:rPr>
              <a:t>жовтий круг</a:t>
            </a:r>
            <a:r>
              <a:rPr lang="uk-UA" sz="2400" b="1" i="0" dirty="0">
                <a:solidFill>
                  <a:schemeClr val="bg1"/>
                </a:solidFill>
                <a:effectLst>
                  <a:outerShdw blurRad="38100" dist="38100" dir="2700000" algn="tl">
                    <a:srgbClr val="000000">
                      <a:alpha val="43137"/>
                    </a:srgbClr>
                  </a:outerShdw>
                </a:effectLst>
              </a:rPr>
              <a:t>!</a:t>
            </a:r>
            <a:endParaRPr lang="uk-UA" sz="2400" b="1" dirty="0">
              <a:solidFill>
                <a:schemeClr val="bg1"/>
              </a:solidFill>
              <a:effectLst>
                <a:outerShdw blurRad="38100" dist="38100" dir="2700000" algn="tl">
                  <a:srgbClr val="000000">
                    <a:alpha val="43137"/>
                  </a:srgbClr>
                </a:outerShdw>
              </a:effectLst>
            </a:endParaRPr>
          </a:p>
        </p:txBody>
      </p:sp>
      <p:pic>
        <p:nvPicPr>
          <p:cNvPr id="4" name="Рисунок 3">
            <a:extLst>
              <a:ext uri="{FF2B5EF4-FFF2-40B4-BE49-F238E27FC236}">
                <a16:creationId xmlns:a16="http://schemas.microsoft.com/office/drawing/2014/main" xmlns="" id="{58DAE03B-7EBC-771F-BA76-66A62F1117AA}"/>
              </a:ext>
            </a:extLst>
          </p:cNvPr>
          <p:cNvPicPr>
            <a:picLocks noChangeAspect="1"/>
          </p:cNvPicPr>
          <p:nvPr/>
        </p:nvPicPr>
        <p:blipFill>
          <a:blip r:embed="rId7"/>
          <a:stretch>
            <a:fillRect/>
          </a:stretch>
        </p:blipFill>
        <p:spPr>
          <a:xfrm>
            <a:off x="9577345" y="1454649"/>
            <a:ext cx="1454798" cy="1449915"/>
          </a:xfrm>
          <a:prstGeom prst="rect">
            <a:avLst/>
          </a:prstGeom>
        </p:spPr>
      </p:pic>
    </p:spTree>
    <p:extLst>
      <p:ext uri="{BB962C8B-B14F-4D97-AF65-F5344CB8AC3E}">
        <p14:creationId xmlns:p14="http://schemas.microsoft.com/office/powerpoint/2010/main" val="265339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4"/>
            <a:ext cx="11891078" cy="1941452"/>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accent6">
                    <a:lumMod val="50000"/>
                  </a:schemeClr>
                </a:solidFill>
              </a:rPr>
              <a:t>Якщо людина хоче зібрати гроші, наприклад, для подорожі, або для певної покупки, або для оплати подальшого навчання, то це можна зробити кількома способами. Можна просто відкладати гроші та зберігати їх удома. А можна покласти гроші в банк на депозитний рахунок (депозит) або інвестувати гроші в цінні папери або в діяльність певної фірми з метою отримати прибуток.</a:t>
            </a:r>
            <a:endParaRPr lang="uk-UA" sz="2400" b="1" i="1" dirty="0">
              <a:solidFill>
                <a:schemeClr val="accent6">
                  <a:lumMod val="50000"/>
                </a:schemeClr>
              </a:solidFill>
            </a:endParaRPr>
          </a:p>
        </p:txBody>
      </p:sp>
      <p:pic>
        <p:nvPicPr>
          <p:cNvPr id="7" name="Рисунок 6">
            <a:extLst>
              <a:ext uri="{FF2B5EF4-FFF2-40B4-BE49-F238E27FC236}">
                <a16:creationId xmlns:a16="http://schemas.microsoft.com/office/drawing/2014/main" xmlns="" id="{5716AA2B-8629-EC19-02C6-281FA3EA5144}"/>
              </a:ext>
            </a:extLst>
          </p:cNvPr>
          <p:cNvPicPr>
            <a:picLocks noChangeAspect="1"/>
          </p:cNvPicPr>
          <p:nvPr/>
        </p:nvPicPr>
        <p:blipFill>
          <a:blip r:embed="rId2"/>
          <a:stretch>
            <a:fillRect/>
          </a:stretch>
        </p:blipFill>
        <p:spPr>
          <a:xfrm>
            <a:off x="672958" y="3343224"/>
            <a:ext cx="2584110" cy="3230138"/>
          </a:xfrm>
          <a:prstGeom prst="rect">
            <a:avLst/>
          </a:prstGeom>
        </p:spPr>
      </p:pic>
      <p:pic>
        <p:nvPicPr>
          <p:cNvPr id="9" name="Рисунок 8">
            <a:extLst>
              <a:ext uri="{FF2B5EF4-FFF2-40B4-BE49-F238E27FC236}">
                <a16:creationId xmlns:a16="http://schemas.microsoft.com/office/drawing/2014/main" xmlns="" id="{8C5AA27C-BE34-456D-798F-1F098E6E2DC8}"/>
              </a:ext>
            </a:extLst>
          </p:cNvPr>
          <p:cNvPicPr>
            <a:picLocks noChangeAspect="1"/>
          </p:cNvPicPr>
          <p:nvPr/>
        </p:nvPicPr>
        <p:blipFill>
          <a:blip r:embed="rId3"/>
          <a:stretch>
            <a:fillRect/>
          </a:stretch>
        </p:blipFill>
        <p:spPr>
          <a:xfrm>
            <a:off x="3903272" y="3465576"/>
            <a:ext cx="3804958" cy="2848023"/>
          </a:xfrm>
          <a:prstGeom prst="rect">
            <a:avLst/>
          </a:prstGeom>
        </p:spPr>
      </p:pic>
      <p:pic>
        <p:nvPicPr>
          <p:cNvPr id="10" name="Рисунок 9">
            <a:extLst>
              <a:ext uri="{FF2B5EF4-FFF2-40B4-BE49-F238E27FC236}">
                <a16:creationId xmlns:a16="http://schemas.microsoft.com/office/drawing/2014/main" xmlns="" id="{093FEA67-5E64-81DE-758C-8FF1E1A9981F}"/>
              </a:ext>
            </a:extLst>
          </p:cNvPr>
          <p:cNvPicPr>
            <a:picLocks noChangeAspect="1"/>
          </p:cNvPicPr>
          <p:nvPr/>
        </p:nvPicPr>
        <p:blipFill>
          <a:blip r:embed="rId4"/>
          <a:stretch>
            <a:fillRect/>
          </a:stretch>
        </p:blipFill>
        <p:spPr>
          <a:xfrm>
            <a:off x="7984470" y="3650975"/>
            <a:ext cx="3963790" cy="2614637"/>
          </a:xfrm>
          <a:prstGeom prst="rect">
            <a:avLst/>
          </a:prstGeom>
        </p:spPr>
      </p:pic>
    </p:spTree>
    <p:extLst>
      <p:ext uri="{BB962C8B-B14F-4D97-AF65-F5344CB8AC3E}">
        <p14:creationId xmlns:p14="http://schemas.microsoft.com/office/powerpoint/2010/main" val="413563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Діаграми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pic>
        <p:nvPicPr>
          <p:cNvPr id="5" name="Рисунок 4">
            <a:extLst>
              <a:ext uri="{FF2B5EF4-FFF2-40B4-BE49-F238E27FC236}">
                <a16:creationId xmlns:a16="http://schemas.microsoft.com/office/drawing/2014/main" xmlns="" id="{5AB915B4-BD0D-129E-5B7D-BBFB699B5E23}"/>
              </a:ext>
            </a:extLst>
          </p:cNvPr>
          <p:cNvPicPr>
            <a:picLocks noChangeAspect="1"/>
          </p:cNvPicPr>
          <p:nvPr/>
        </p:nvPicPr>
        <p:blipFill rotWithShape="1">
          <a:blip r:embed="rId2">
            <a:extLst>
              <a:ext uri="{28A0092B-C50C-407E-A947-70E740481C1C}">
                <a14:useLocalDpi xmlns:a14="http://schemas.microsoft.com/office/drawing/2010/main" val="0"/>
              </a:ext>
            </a:extLst>
          </a:blip>
          <a:srcRect r="31808"/>
          <a:stretch/>
        </p:blipFill>
        <p:spPr>
          <a:xfrm>
            <a:off x="0" y="1082438"/>
            <a:ext cx="9713843" cy="6465524"/>
          </a:xfrm>
          <a:prstGeom prst="rect">
            <a:avLst/>
          </a:prstGeom>
        </p:spPr>
      </p:pic>
      <p:sp>
        <p:nvSpPr>
          <p:cNvPr id="6" name="TextBox 5">
            <a:extLst>
              <a:ext uri="{FF2B5EF4-FFF2-40B4-BE49-F238E27FC236}">
                <a16:creationId xmlns:a16="http://schemas.microsoft.com/office/drawing/2014/main" xmlns="" id="{F6E2F6A0-4A02-B42D-6DAD-E7A5D9E67808}"/>
              </a:ext>
            </a:extLst>
          </p:cNvPr>
          <p:cNvSpPr txBox="1"/>
          <p:nvPr/>
        </p:nvSpPr>
        <p:spPr>
          <a:xfrm>
            <a:off x="346863" y="2241702"/>
            <a:ext cx="9366980" cy="2800767"/>
          </a:xfrm>
          <a:prstGeom prst="rect">
            <a:avLst/>
          </a:prstGeom>
          <a:noFill/>
        </p:spPr>
        <p:txBody>
          <a:bodyPr wrap="square">
            <a:spAutoFit/>
          </a:bodyPr>
          <a:lstStyle/>
          <a:p>
            <a:r>
              <a:rPr lang="uk-UA" sz="4400" b="1" dirty="0">
                <a:solidFill>
                  <a:srgbClr val="FF0000"/>
                </a:solidFill>
              </a:rPr>
              <a:t>Інвестиція </a:t>
            </a:r>
            <a:r>
              <a:rPr lang="uk-UA" sz="4400" b="1" dirty="0"/>
              <a:t>(лат </a:t>
            </a:r>
            <a:r>
              <a:rPr lang="en-US" sz="4400" b="1" dirty="0"/>
              <a:t>invest — </a:t>
            </a:r>
            <a:r>
              <a:rPr lang="uk-UA" sz="4400" b="1" dirty="0"/>
              <a:t>вкладення коштів) — це придбання цінних паперів, обладнання, будівель та іншого з метою отримати прибуток.</a:t>
            </a:r>
          </a:p>
        </p:txBody>
      </p:sp>
      <p:pic>
        <p:nvPicPr>
          <p:cNvPr id="7" name="Рисунок 6">
            <a:extLst>
              <a:ext uri="{FF2B5EF4-FFF2-40B4-BE49-F238E27FC236}">
                <a16:creationId xmlns:a16="http://schemas.microsoft.com/office/drawing/2014/main" xmlns="" id="{5D8393CF-C40C-D2C9-2F04-EE479ED17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5304" y="1082438"/>
            <a:ext cx="2456620" cy="5560005"/>
          </a:xfrm>
          <a:prstGeom prst="rect">
            <a:avLst/>
          </a:prstGeom>
        </p:spPr>
      </p:pic>
    </p:spTree>
    <p:extLst>
      <p:ext uri="{BB962C8B-B14F-4D97-AF65-F5344CB8AC3E}">
        <p14:creationId xmlns:p14="http://schemas.microsoft.com/office/powerpoint/2010/main" val="179981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4"/>
            <a:ext cx="11891078" cy="1636652"/>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accent6">
                    <a:lumMod val="50000"/>
                  </a:schemeClr>
                </a:solidFill>
              </a:rPr>
              <a:t>На покладені на депозит кошти банк виплачує певні відсотки за один рік тримання коштів на рахунку, що збільшує вкладені кошти, і тим самим вкладник отримує прибуток. Банки пропонують різні види депозитів з різними умовами нарахування відсотків.</a:t>
            </a:r>
            <a:endParaRPr lang="uk-UA" sz="2400" b="1" i="1" dirty="0">
              <a:solidFill>
                <a:schemeClr val="accent6">
                  <a:lumMod val="50000"/>
                </a:schemeClr>
              </a:solidFill>
            </a:endParaRPr>
          </a:p>
        </p:txBody>
      </p:sp>
      <p:pic>
        <p:nvPicPr>
          <p:cNvPr id="5" name="Рисунок 4">
            <a:extLst>
              <a:ext uri="{FF2B5EF4-FFF2-40B4-BE49-F238E27FC236}">
                <a16:creationId xmlns:a16="http://schemas.microsoft.com/office/drawing/2014/main" xmlns="" id="{6100FA77-8D9E-C268-3B69-B080872031C7}"/>
              </a:ext>
            </a:extLst>
          </p:cNvPr>
          <p:cNvPicPr>
            <a:picLocks noChangeAspect="1"/>
          </p:cNvPicPr>
          <p:nvPr/>
        </p:nvPicPr>
        <p:blipFill>
          <a:blip r:embed="rId2"/>
          <a:stretch>
            <a:fillRect/>
          </a:stretch>
        </p:blipFill>
        <p:spPr>
          <a:xfrm>
            <a:off x="905435" y="3223289"/>
            <a:ext cx="4267201" cy="3292593"/>
          </a:xfrm>
          <a:prstGeom prst="rect">
            <a:avLst/>
          </a:prstGeom>
        </p:spPr>
      </p:pic>
      <p:pic>
        <p:nvPicPr>
          <p:cNvPr id="6" name="Рисунок 5">
            <a:extLst>
              <a:ext uri="{FF2B5EF4-FFF2-40B4-BE49-F238E27FC236}">
                <a16:creationId xmlns:a16="http://schemas.microsoft.com/office/drawing/2014/main" xmlns="" id="{EDFDCAFB-F1EF-9B5B-03EC-1A7E307E379F}"/>
              </a:ext>
            </a:extLst>
          </p:cNvPr>
          <p:cNvPicPr>
            <a:picLocks noChangeAspect="1"/>
          </p:cNvPicPr>
          <p:nvPr/>
        </p:nvPicPr>
        <p:blipFill rotWithShape="1">
          <a:blip r:embed="rId3"/>
          <a:srcRect b="19057"/>
          <a:stretch/>
        </p:blipFill>
        <p:spPr>
          <a:xfrm>
            <a:off x="6472516" y="3223289"/>
            <a:ext cx="4653529" cy="3292593"/>
          </a:xfrm>
          <a:prstGeom prst="rect">
            <a:avLst/>
          </a:prstGeom>
        </p:spPr>
      </p:pic>
    </p:spTree>
    <p:extLst>
      <p:ext uri="{BB962C8B-B14F-4D97-AF65-F5344CB8AC3E}">
        <p14:creationId xmlns:p14="http://schemas.microsoft.com/office/powerpoint/2010/main" val="406648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3"/>
            <a:ext cx="11891078" cy="3754661"/>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accent6">
                    <a:lumMod val="50000"/>
                  </a:schemeClr>
                </a:solidFill>
              </a:rPr>
              <a:t>Один з видів депозитів — </a:t>
            </a:r>
            <a:r>
              <a:rPr lang="uk-UA" sz="2400" b="1" i="1" dirty="0">
                <a:solidFill>
                  <a:schemeClr val="accent6">
                    <a:lumMod val="50000"/>
                  </a:schemeClr>
                </a:solidFill>
              </a:rPr>
              <a:t>депозит з нарахуванням відсотків у кінці строку депозиту. </a:t>
            </a:r>
            <a:r>
              <a:rPr lang="uk-UA" sz="2400" b="1" dirty="0">
                <a:solidFill>
                  <a:schemeClr val="accent6">
                    <a:lumMod val="50000"/>
                  </a:schemeClr>
                </a:solidFill>
              </a:rPr>
              <a:t>У таких депозитах, якщо вкладник поклав на один рік </a:t>
            </a:r>
            <a:r>
              <a:rPr lang="en-US" sz="2400" b="1" i="1" dirty="0">
                <a:solidFill>
                  <a:schemeClr val="accent6">
                    <a:lumMod val="50000"/>
                  </a:schemeClr>
                </a:solidFill>
              </a:rPr>
              <a:t>x</a:t>
            </a:r>
            <a:r>
              <a:rPr lang="en-US" sz="2400" b="1" dirty="0">
                <a:solidFill>
                  <a:schemeClr val="accent6">
                    <a:lumMod val="50000"/>
                  </a:schemeClr>
                </a:solidFill>
              </a:rPr>
              <a:t> </a:t>
            </a:r>
            <a:r>
              <a:rPr lang="uk-UA" sz="2400" b="1" dirty="0">
                <a:solidFill>
                  <a:schemeClr val="accent6">
                    <a:lumMod val="50000"/>
                  </a:schemeClr>
                </a:solidFill>
              </a:rPr>
              <a:t>гривень під </a:t>
            </a:r>
            <a:r>
              <a:rPr lang="en-US" sz="2400" b="1" i="1" dirty="0">
                <a:solidFill>
                  <a:schemeClr val="accent6">
                    <a:lumMod val="50000"/>
                  </a:schemeClr>
                </a:solidFill>
              </a:rPr>
              <a:t>p</a:t>
            </a:r>
            <a:r>
              <a:rPr lang="en-US" sz="2400" b="1" dirty="0">
                <a:solidFill>
                  <a:schemeClr val="accent6">
                    <a:lumMod val="50000"/>
                  </a:schemeClr>
                </a:solidFill>
              </a:rPr>
              <a:t> </a:t>
            </a:r>
            <a:r>
              <a:rPr lang="uk-UA" sz="2400" b="1" dirty="0">
                <a:solidFill>
                  <a:schemeClr val="accent6">
                    <a:lumMod val="50000"/>
                  </a:schemeClr>
                </a:solidFill>
              </a:rPr>
              <a:t>відсотків річних </a:t>
            </a:r>
            <a:r>
              <a:rPr lang="uk-UA" sz="2400" b="1" i="1" dirty="0">
                <a:solidFill>
                  <a:schemeClr val="accent6">
                    <a:lumMod val="50000"/>
                  </a:schemeClr>
                </a:solidFill>
              </a:rPr>
              <a:t>(річна відсоткова ставка)</a:t>
            </a:r>
            <a:r>
              <a:rPr lang="uk-UA" sz="2400" b="1" dirty="0">
                <a:solidFill>
                  <a:schemeClr val="accent6">
                    <a:lumMod val="50000"/>
                  </a:schemeClr>
                </a:solidFill>
              </a:rPr>
              <a:t>, то через рік він може забрати в банку гроші, які він вклав рік тому </a:t>
            </a:r>
            <a:r>
              <a:rPr lang="uk-UA" sz="2400" b="1" i="1" dirty="0">
                <a:solidFill>
                  <a:schemeClr val="accent6">
                    <a:lumMod val="50000"/>
                  </a:schemeClr>
                </a:solidFill>
              </a:rPr>
              <a:t>(</a:t>
            </a:r>
            <a:r>
              <a:rPr lang="en-US" sz="2400" b="1" i="1" dirty="0">
                <a:solidFill>
                  <a:schemeClr val="accent6">
                    <a:lumMod val="50000"/>
                  </a:schemeClr>
                </a:solidFill>
              </a:rPr>
              <a:t>x </a:t>
            </a:r>
            <a:r>
              <a:rPr lang="uk-UA" sz="2400" b="1" i="1" dirty="0">
                <a:solidFill>
                  <a:schemeClr val="accent6">
                    <a:lumMod val="50000"/>
                  </a:schemeClr>
                </a:solidFill>
              </a:rPr>
              <a:t>грн)</a:t>
            </a:r>
            <a:r>
              <a:rPr lang="uk-UA" sz="2400" b="1" dirty="0">
                <a:solidFill>
                  <a:schemeClr val="accent6">
                    <a:lumMod val="50000"/>
                  </a:schemeClr>
                </a:solidFill>
              </a:rPr>
              <a:t>, плюс прибуток </a:t>
            </a:r>
            <a:r>
              <a:rPr lang="uk-UA" sz="2400" b="1" i="1" dirty="0">
                <a:solidFill>
                  <a:schemeClr val="accent6">
                    <a:lumMod val="50000"/>
                  </a:schemeClr>
                </a:solidFill>
              </a:rPr>
              <a:t>(</a:t>
            </a:r>
            <a:r>
              <a:rPr lang="en-US" sz="2400" b="1" i="1" dirty="0">
                <a:solidFill>
                  <a:schemeClr val="accent6">
                    <a:lumMod val="50000"/>
                  </a:schemeClr>
                </a:solidFill>
              </a:rPr>
              <a:t>x*p/100 </a:t>
            </a:r>
            <a:r>
              <a:rPr lang="uk-UA" sz="2400" b="1" i="1" dirty="0">
                <a:solidFill>
                  <a:schemeClr val="accent6">
                    <a:lumMod val="50000"/>
                  </a:schemeClr>
                </a:solidFill>
              </a:rPr>
              <a:t>грн)</a:t>
            </a:r>
            <a:r>
              <a:rPr lang="uk-UA" sz="2400" b="1" dirty="0">
                <a:solidFill>
                  <a:schemeClr val="accent6">
                    <a:lumMod val="50000"/>
                  </a:schemeClr>
                </a:solidFill>
              </a:rPr>
              <a:t>, тобто вкладник через рік отримає від банку:</a:t>
            </a:r>
          </a:p>
          <a:p>
            <a:pPr algn="just"/>
            <a:r>
              <a:rPr lang="uk-UA" sz="2400" b="1" dirty="0">
                <a:solidFill>
                  <a:schemeClr val="accent6">
                    <a:lumMod val="50000"/>
                  </a:schemeClr>
                </a:solidFill>
              </a:rPr>
              <a:t>Інколи банки пропонують аналогічні депозити, але на більш короткий термін (6 місяців, 3 місяці та навіть 1 місяць) Тоді вкладник отримує відповідну частину прибутку Так, якщо обрано депозит на 3 місяці, прибуток становитиме</a:t>
            </a:r>
            <a:r>
              <a:rPr lang="en-US" sz="2400" b="1" dirty="0">
                <a:solidFill>
                  <a:schemeClr val="accent6">
                    <a:lumMod val="50000"/>
                  </a:schemeClr>
                </a:solidFill>
              </a:rPr>
              <a:t>:</a:t>
            </a:r>
          </a:p>
          <a:p>
            <a:pPr algn="just"/>
            <a:r>
              <a:rPr lang="uk-UA" sz="2400" b="1" dirty="0">
                <a:solidFill>
                  <a:schemeClr val="accent6">
                    <a:lumMod val="50000"/>
                  </a:schemeClr>
                </a:solidFill>
              </a:rPr>
              <a:t>бо 3 місяці - це1/4 частина року.</a:t>
            </a:r>
            <a:endParaRPr lang="uk-UA" sz="2400" b="1" i="1" dirty="0">
              <a:solidFill>
                <a:schemeClr val="accent6">
                  <a:lumMod val="50000"/>
                </a:schemeClr>
              </a:solidFill>
            </a:endParaRPr>
          </a:p>
        </p:txBody>
      </p:sp>
      <p:sp>
        <p:nvSpPr>
          <p:cNvPr id="4" name="TextBox 3">
            <a:extLst>
              <a:ext uri="{FF2B5EF4-FFF2-40B4-BE49-F238E27FC236}">
                <a16:creationId xmlns:a16="http://schemas.microsoft.com/office/drawing/2014/main" xmlns="" id="{D86EF8BB-BD1C-A27E-C50A-C9719BFB1F13}"/>
              </a:ext>
            </a:extLst>
          </p:cNvPr>
          <p:cNvSpPr txBox="1"/>
          <p:nvPr/>
        </p:nvSpPr>
        <p:spPr>
          <a:xfrm>
            <a:off x="5117935" y="5672936"/>
            <a:ext cx="978065" cy="523220"/>
          </a:xfrm>
          <a:prstGeom prst="rect">
            <a:avLst/>
          </a:prstGeom>
          <a:noFill/>
        </p:spPr>
        <p:txBody>
          <a:bodyPr wrap="square">
            <a:spAutoFit/>
          </a:bodyPr>
          <a:lstStyle/>
          <a:p>
            <a:r>
              <a:rPr lang="en-US" sz="2800" b="1" dirty="0"/>
              <a:t>(</a:t>
            </a:r>
            <a:r>
              <a:rPr lang="uk-UA" sz="2800" b="1" dirty="0"/>
              <a:t>грн</a:t>
            </a:r>
            <a:r>
              <a:rPr lang="en-US" sz="2800" b="1" dirty="0"/>
              <a:t>)</a:t>
            </a:r>
            <a:endParaRPr lang="uk-UA" sz="28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D6720C1E-053C-6024-4EE1-579CA7199611}"/>
                  </a:ext>
                </a:extLst>
              </p:cNvPr>
              <p:cNvSpPr txBox="1"/>
              <p:nvPr/>
            </p:nvSpPr>
            <p:spPr>
              <a:xfrm>
                <a:off x="754625" y="5499268"/>
                <a:ext cx="4363310" cy="737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𝑥</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𝑥</m:t>
                      </m:r>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𝑝</m:t>
                          </m:r>
                        </m:num>
                        <m:den>
                          <m:r>
                            <a:rPr lang="en-US" sz="2800" b="0" i="1" smtClean="0">
                              <a:solidFill>
                                <a:schemeClr val="tx1"/>
                              </a:solidFill>
                              <a:latin typeface="Cambria Math" panose="02040503050406030204" pitchFamily="18" charset="0"/>
                            </a:rPr>
                            <m:t>100</m:t>
                          </m:r>
                        </m:den>
                      </m:f>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𝑥</m:t>
                      </m:r>
                      <m:r>
                        <a:rPr lang="en-US" sz="2800" b="0" i="1" smtClean="0">
                          <a:solidFill>
                            <a:schemeClr val="tx1"/>
                          </a:solidFill>
                          <a:latin typeface="Cambria Math" panose="02040503050406030204" pitchFamily="18" charset="0"/>
                        </a:rPr>
                        <m:t>∗(1+</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𝑝</m:t>
                          </m:r>
                        </m:num>
                        <m:den>
                          <m:r>
                            <a:rPr lang="en-US" sz="2800" b="0" i="1" smtClean="0">
                              <a:solidFill>
                                <a:schemeClr val="tx1"/>
                              </a:solidFill>
                              <a:latin typeface="Cambria Math" panose="02040503050406030204" pitchFamily="18" charset="0"/>
                            </a:rPr>
                            <m:t>100</m:t>
                          </m:r>
                        </m:den>
                      </m:f>
                      <m:r>
                        <a:rPr lang="en-US" sz="2800" b="0" i="1" smtClean="0">
                          <a:solidFill>
                            <a:schemeClr val="tx1"/>
                          </a:solidFill>
                          <a:latin typeface="Cambria Math" panose="02040503050406030204" pitchFamily="18" charset="0"/>
                        </a:rPr>
                        <m:t>)</m:t>
                      </m:r>
                    </m:oMath>
                  </m:oMathPara>
                </a14:m>
                <a:endParaRPr lang="uk-UA" sz="2800" dirty="0">
                  <a:solidFill>
                    <a:schemeClr val="tx1"/>
                  </a:solidFill>
                </a:endParaRPr>
              </a:p>
            </p:txBody>
          </p:sp>
        </mc:Choice>
        <mc:Fallback xmlns="">
          <p:sp>
            <p:nvSpPr>
              <p:cNvPr id="7" name="TextBox 6">
                <a:extLst>
                  <a:ext uri="{FF2B5EF4-FFF2-40B4-BE49-F238E27FC236}">
                    <a16:creationId xmlns:a16="http://schemas.microsoft.com/office/drawing/2014/main" id="{D6720C1E-053C-6024-4EE1-579CA7199611}"/>
                  </a:ext>
                </a:extLst>
              </p:cNvPr>
              <p:cNvSpPr txBox="1">
                <a:spLocks noRot="1" noChangeAspect="1" noMove="1" noResize="1" noEditPoints="1" noAdjustHandles="1" noChangeArrowheads="1" noChangeShapeType="1" noTextEdit="1"/>
              </p:cNvSpPr>
              <p:nvPr/>
            </p:nvSpPr>
            <p:spPr>
              <a:xfrm>
                <a:off x="754625" y="5499268"/>
                <a:ext cx="4363310" cy="737959"/>
              </a:xfrm>
              <a:prstGeom prst="rect">
                <a:avLst/>
              </a:prstGeom>
              <a:blipFill>
                <a:blip r:embed="rId2"/>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1F64ECF6-2332-242D-2670-CF073938A2A1}"/>
                  </a:ext>
                </a:extLst>
              </p:cNvPr>
              <p:cNvSpPr txBox="1"/>
              <p:nvPr/>
            </p:nvSpPr>
            <p:spPr>
              <a:xfrm>
                <a:off x="7431059" y="5217653"/>
                <a:ext cx="1240315" cy="10195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𝑥</m:t>
                          </m:r>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𝑝</m:t>
                              </m:r>
                            </m:num>
                            <m:den>
                              <m:r>
                                <a:rPr lang="en-US" sz="2800" b="0" i="1" smtClean="0">
                                  <a:solidFill>
                                    <a:schemeClr val="tx1"/>
                                  </a:solidFill>
                                  <a:latin typeface="Cambria Math" panose="02040503050406030204" pitchFamily="18" charset="0"/>
                                </a:rPr>
                                <m:t>100</m:t>
                              </m:r>
                            </m:den>
                          </m:f>
                          <m:r>
                            <a:rPr lang="en-US" sz="2800" b="0" i="1" smtClean="0">
                              <a:solidFill>
                                <a:schemeClr val="tx1"/>
                              </a:solidFill>
                              <a:latin typeface="Cambria Math" panose="02040503050406030204" pitchFamily="18" charset="0"/>
                            </a:rPr>
                            <m:t>)</m:t>
                          </m:r>
                        </m:num>
                        <m:den>
                          <m:r>
                            <a:rPr lang="en-US" sz="2800" b="0" i="1" smtClean="0">
                              <a:solidFill>
                                <a:schemeClr val="tx1"/>
                              </a:solidFill>
                              <a:latin typeface="Cambria Math" panose="02040503050406030204" pitchFamily="18" charset="0"/>
                            </a:rPr>
                            <m:t>4</m:t>
                          </m:r>
                        </m:den>
                      </m:f>
                    </m:oMath>
                  </m:oMathPara>
                </a14:m>
                <a:endParaRPr lang="uk-UA" sz="2800" dirty="0">
                  <a:solidFill>
                    <a:schemeClr val="tx1"/>
                  </a:solidFill>
                </a:endParaRPr>
              </a:p>
            </p:txBody>
          </p:sp>
        </mc:Choice>
        <mc:Fallback xmlns="">
          <p:sp>
            <p:nvSpPr>
              <p:cNvPr id="11" name="TextBox 10">
                <a:extLst>
                  <a:ext uri="{FF2B5EF4-FFF2-40B4-BE49-F238E27FC236}">
                    <a16:creationId xmlns:a16="http://schemas.microsoft.com/office/drawing/2014/main" id="{1F64ECF6-2332-242D-2670-CF073938A2A1}"/>
                  </a:ext>
                </a:extLst>
              </p:cNvPr>
              <p:cNvSpPr txBox="1">
                <a:spLocks noRot="1" noChangeAspect="1" noMove="1" noResize="1" noEditPoints="1" noAdjustHandles="1" noChangeArrowheads="1" noChangeShapeType="1" noTextEdit="1"/>
              </p:cNvSpPr>
              <p:nvPr/>
            </p:nvSpPr>
            <p:spPr>
              <a:xfrm>
                <a:off x="7431059" y="5217653"/>
                <a:ext cx="1240315" cy="1019574"/>
              </a:xfrm>
              <a:prstGeom prst="rect">
                <a:avLst/>
              </a:prstGeom>
              <a:blipFill>
                <a:blip r:embed="rId3"/>
                <a:stretch>
                  <a:fillRect r="-14778"/>
                </a:stretch>
              </a:blipFill>
            </p:spPr>
            <p:txBody>
              <a:bodyPr/>
              <a:lstStyle/>
              <a:p>
                <a:r>
                  <a:rPr lang="uk-UA">
                    <a:noFill/>
                  </a:rPr>
                  <a:t> </a:t>
                </a:r>
              </a:p>
            </p:txBody>
          </p:sp>
        </mc:Fallback>
      </mc:AlternateContent>
      <p:sp>
        <p:nvSpPr>
          <p:cNvPr id="13" name="TextBox 12">
            <a:extLst>
              <a:ext uri="{FF2B5EF4-FFF2-40B4-BE49-F238E27FC236}">
                <a16:creationId xmlns:a16="http://schemas.microsoft.com/office/drawing/2014/main" xmlns="" id="{196DE01D-25AA-0F84-288C-7588C2CB2575}"/>
              </a:ext>
            </a:extLst>
          </p:cNvPr>
          <p:cNvSpPr txBox="1"/>
          <p:nvPr/>
        </p:nvSpPr>
        <p:spPr>
          <a:xfrm>
            <a:off x="8872053" y="5593074"/>
            <a:ext cx="978065" cy="523220"/>
          </a:xfrm>
          <a:prstGeom prst="rect">
            <a:avLst/>
          </a:prstGeom>
          <a:noFill/>
        </p:spPr>
        <p:txBody>
          <a:bodyPr wrap="square">
            <a:spAutoFit/>
          </a:bodyPr>
          <a:lstStyle/>
          <a:p>
            <a:r>
              <a:rPr lang="en-US" sz="2800" b="1" dirty="0"/>
              <a:t>(</a:t>
            </a:r>
            <a:r>
              <a:rPr lang="uk-UA" sz="2800" b="1" dirty="0"/>
              <a:t>грн</a:t>
            </a:r>
            <a:r>
              <a:rPr lang="en-US" sz="2800" b="1" dirty="0"/>
              <a:t>)</a:t>
            </a:r>
            <a:endParaRPr lang="uk-UA" sz="2800" dirty="0"/>
          </a:p>
        </p:txBody>
      </p:sp>
    </p:spTree>
    <p:extLst>
      <p:ext uri="{BB962C8B-B14F-4D97-AF65-F5344CB8AC3E}">
        <p14:creationId xmlns:p14="http://schemas.microsoft.com/office/powerpoint/2010/main" val="322085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xmlns="" id="{62D9A5DB-7296-467A-BB43-725EA1CD254C}"/>
              </a:ext>
            </a:extLst>
          </p:cNvPr>
          <p:cNvSpPr/>
          <p:nvPr/>
        </p:nvSpPr>
        <p:spPr>
          <a:xfrm>
            <a:off x="3375258" y="544401"/>
            <a:ext cx="8665945" cy="400110"/>
          </a:xfrm>
          <a:prstGeom prst="rect">
            <a:avLst/>
          </a:prstGeom>
          <a:solidFill>
            <a:srgbClr val="2F3242"/>
          </a:solidFill>
          <a:ln>
            <a:solidFill>
              <a:srgbClr val="584332"/>
            </a:solidFill>
          </a:ln>
        </p:spPr>
        <p:txBody>
          <a:bodyPr wrap="square">
            <a:spAutoFit/>
          </a:bodyPr>
          <a:lstStyle/>
          <a:p>
            <a:pPr algn="ctr"/>
            <a:r>
              <a:rPr lang="uk-UA" sz="2000" b="1" dirty="0">
                <a:solidFill>
                  <a:schemeClr val="bg1"/>
                </a:solidFill>
              </a:rPr>
              <a:t>Фінансові розрахунки</a:t>
            </a:r>
          </a:p>
        </p:txBody>
      </p:sp>
      <p:sp>
        <p:nvSpPr>
          <p:cNvPr id="16" name="Дата 1">
            <a:extLst>
              <a:ext uri="{FF2B5EF4-FFF2-40B4-BE49-F238E27FC236}">
                <a16:creationId xmlns:a16="http://schemas.microsoft.com/office/drawing/2014/main" xmlns="" id="{E4BA0634-C4A0-4761-A7C1-505F00E3FD59}"/>
              </a:ext>
            </a:extLst>
          </p:cNvPr>
          <p:cNvSpPr txBox="1">
            <a:spLocks/>
          </p:cNvSpPr>
          <p:nvPr/>
        </p:nvSpPr>
        <p:spPr>
          <a:xfrm>
            <a:off x="1609500" y="620773"/>
            <a:ext cx="1581665" cy="373964"/>
          </a:xfrm>
          <a:prstGeom prst="rect">
            <a:avLst/>
          </a:prstGeom>
        </p:spPr>
        <p:txBody>
          <a:bodyPr vert="horz" lIns="91440" tIns="45720" rIns="91440" bIns="45720" rtlCol="0" anchor="ct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822185A-496F-4C70-9D8D-D70AC743BCEE}" type="datetime1">
              <a:rPr lang="uk-UA" sz="2400" b="1" smtClean="0">
                <a:solidFill>
                  <a:schemeClr val="bg1"/>
                </a:solidFill>
              </a:rPr>
              <a:pPr algn="ctr"/>
              <a:t>23.10.2023</a:t>
            </a:fld>
            <a:endParaRPr lang="ru-RU" sz="2400" b="1" dirty="0">
              <a:solidFill>
                <a:schemeClr val="bg1"/>
              </a:solidFill>
            </a:endParaRPr>
          </a:p>
        </p:txBody>
      </p:sp>
      <p:sp>
        <p:nvSpPr>
          <p:cNvPr id="22" name="TextBox 21">
            <a:extLst>
              <a:ext uri="{FF2B5EF4-FFF2-40B4-BE49-F238E27FC236}">
                <a16:creationId xmlns:a16="http://schemas.microsoft.com/office/drawing/2014/main" xmlns="" id="{47442077-F096-4C2D-B17B-68E3036EC443}"/>
              </a:ext>
            </a:extLst>
          </p:cNvPr>
          <p:cNvSpPr txBox="1"/>
          <p:nvPr/>
        </p:nvSpPr>
        <p:spPr>
          <a:xfrm>
            <a:off x="1733068" y="159108"/>
            <a:ext cx="1524000" cy="461665"/>
          </a:xfrm>
          <a:prstGeom prst="rect">
            <a:avLst/>
          </a:prstGeom>
          <a:noFill/>
        </p:spPr>
        <p:txBody>
          <a:bodyPr wrap="square" rtlCol="0">
            <a:spAutoFit/>
          </a:bodyPr>
          <a:lstStyle/>
          <a:p>
            <a:r>
              <a:rPr lang="uk-UA" sz="2400" b="1" dirty="0">
                <a:solidFill>
                  <a:schemeClr val="bg1"/>
                </a:solidFill>
              </a:rPr>
              <a:t>Сьогодні</a:t>
            </a:r>
            <a:endParaRPr lang="ru-RU" sz="2400" b="1" dirty="0">
              <a:solidFill>
                <a:schemeClr val="bg1"/>
              </a:solidFill>
            </a:endParaRPr>
          </a:p>
        </p:txBody>
      </p:sp>
      <p:sp>
        <p:nvSpPr>
          <p:cNvPr id="2" name="Прямокутник: округлені кути 1">
            <a:extLst>
              <a:ext uri="{FF2B5EF4-FFF2-40B4-BE49-F238E27FC236}">
                <a16:creationId xmlns:a16="http://schemas.microsoft.com/office/drawing/2014/main" xmlns="" id="{28E48B18-3414-A6F7-C162-91485AEA466B}"/>
              </a:ext>
            </a:extLst>
          </p:cNvPr>
          <p:cNvSpPr/>
          <p:nvPr/>
        </p:nvSpPr>
        <p:spPr>
          <a:xfrm>
            <a:off x="150125" y="1265573"/>
            <a:ext cx="11891078" cy="3754661"/>
          </a:xfrm>
          <a:prstGeom prst="roundRect">
            <a:avLst/>
          </a:prstGeom>
          <a:solidFill>
            <a:srgbClr val="DEFF89"/>
          </a:solidFill>
          <a:ln w="57150">
            <a:solidFill>
              <a:srgbClr val="79B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accent6">
                    <a:lumMod val="50000"/>
                  </a:schemeClr>
                </a:solidFill>
              </a:rPr>
              <a:t>Інший вид депозиту — </a:t>
            </a:r>
            <a:r>
              <a:rPr lang="uk-UA" sz="2400" b="1" i="1" dirty="0">
                <a:solidFill>
                  <a:schemeClr val="accent6">
                    <a:lumMod val="50000"/>
                  </a:schemeClr>
                </a:solidFill>
              </a:rPr>
              <a:t>депозит з капіталізацією</a:t>
            </a:r>
            <a:r>
              <a:rPr lang="en-US" sz="2400" b="1" i="1" dirty="0">
                <a:solidFill>
                  <a:schemeClr val="accent6">
                    <a:lumMod val="50000"/>
                  </a:schemeClr>
                </a:solidFill>
              </a:rPr>
              <a:t>.</a:t>
            </a:r>
            <a:r>
              <a:rPr lang="uk-UA" sz="2400" b="1" dirty="0">
                <a:solidFill>
                  <a:schemeClr val="accent6">
                    <a:lumMod val="50000"/>
                  </a:schemeClr>
                </a:solidFill>
              </a:rPr>
              <a:t> За умовою такого депозиту відсотки на вкладену суму нараховують </a:t>
            </a:r>
            <a:r>
              <a:rPr lang="uk-UA" sz="2400" b="1" i="1" dirty="0">
                <a:solidFill>
                  <a:schemeClr val="accent6">
                    <a:lumMod val="50000"/>
                  </a:schemeClr>
                </a:solidFill>
              </a:rPr>
              <a:t>щомісяця</a:t>
            </a:r>
            <a:r>
              <a:rPr lang="uk-UA" sz="2400" b="1" dirty="0">
                <a:solidFill>
                  <a:schemeClr val="accent6">
                    <a:lumMod val="50000"/>
                  </a:schemeClr>
                </a:solidFill>
              </a:rPr>
              <a:t> й отриманий прибуток щомісяця додають до внесеної суми</a:t>
            </a:r>
            <a:r>
              <a:rPr lang="en-US" sz="2400" b="1" dirty="0">
                <a:solidFill>
                  <a:schemeClr val="accent6">
                    <a:lumMod val="50000"/>
                  </a:schemeClr>
                </a:solidFill>
              </a:rPr>
              <a:t>.</a:t>
            </a:r>
            <a:r>
              <a:rPr lang="uk-UA" sz="2400" b="1" dirty="0">
                <a:solidFill>
                  <a:schemeClr val="accent6">
                    <a:lumMod val="50000"/>
                  </a:schemeClr>
                </a:solidFill>
              </a:rPr>
              <a:t> Тим самим прибуток кожного наступного місяця збільшується, тому що збільшується сума, на яку нараховуються відсотки</a:t>
            </a:r>
            <a:r>
              <a:rPr lang="en-US" sz="2400" b="1" dirty="0">
                <a:solidFill>
                  <a:schemeClr val="accent6">
                    <a:lumMod val="50000"/>
                  </a:schemeClr>
                </a:solidFill>
              </a:rPr>
              <a:t>.</a:t>
            </a:r>
            <a:r>
              <a:rPr lang="uk-UA" sz="2400" b="1" dirty="0">
                <a:solidFill>
                  <a:schemeClr val="accent6">
                    <a:lumMod val="50000"/>
                  </a:schemeClr>
                </a:solidFill>
              </a:rPr>
              <a:t> Якщо вкладник за таких умов поклав на один рік </a:t>
            </a:r>
            <a:r>
              <a:rPr lang="en-US" sz="2400" b="1" i="1" dirty="0">
                <a:solidFill>
                  <a:schemeClr val="accent6">
                    <a:lumMod val="50000"/>
                  </a:schemeClr>
                </a:solidFill>
              </a:rPr>
              <a:t>x</a:t>
            </a:r>
            <a:r>
              <a:rPr lang="en-US" sz="2400" b="1" dirty="0">
                <a:solidFill>
                  <a:schemeClr val="accent6">
                    <a:lumMod val="50000"/>
                  </a:schemeClr>
                </a:solidFill>
              </a:rPr>
              <a:t> </a:t>
            </a:r>
            <a:r>
              <a:rPr lang="uk-UA" sz="2400" b="1" dirty="0">
                <a:solidFill>
                  <a:schemeClr val="accent6">
                    <a:lumMod val="50000"/>
                  </a:schemeClr>
                </a:solidFill>
              </a:rPr>
              <a:t>гривень під </a:t>
            </a:r>
            <a:r>
              <a:rPr lang="uk-UA" sz="2400" b="1" i="1" dirty="0">
                <a:solidFill>
                  <a:schemeClr val="accent6">
                    <a:lumMod val="50000"/>
                  </a:schemeClr>
                </a:solidFill>
              </a:rPr>
              <a:t>р</a:t>
            </a:r>
            <a:r>
              <a:rPr lang="uk-UA" sz="2400" b="1" dirty="0">
                <a:solidFill>
                  <a:schemeClr val="accent6">
                    <a:lumMod val="50000"/>
                  </a:schemeClr>
                </a:solidFill>
              </a:rPr>
              <a:t> відсотків річних, то через рік він може забрати в банку</a:t>
            </a:r>
            <a:r>
              <a:rPr lang="en-US" sz="2400" b="1" dirty="0">
                <a:solidFill>
                  <a:schemeClr val="accent6">
                    <a:lumMod val="50000"/>
                  </a:schemeClr>
                </a:solidFill>
              </a:rPr>
              <a:t>:</a:t>
            </a:r>
          </a:p>
          <a:p>
            <a:pPr algn="just"/>
            <a:r>
              <a:rPr lang="uk-UA" sz="2400" b="1" dirty="0">
                <a:solidFill>
                  <a:schemeClr val="accent6">
                    <a:lumMod val="50000"/>
                  </a:schemeClr>
                </a:solidFill>
              </a:rPr>
              <a:t>Якщо вкладник поклав</a:t>
            </a:r>
            <a:r>
              <a:rPr lang="uk-UA" sz="2400" b="1" i="1" dirty="0">
                <a:solidFill>
                  <a:schemeClr val="accent6">
                    <a:lumMod val="50000"/>
                  </a:schemeClr>
                </a:solidFill>
              </a:rPr>
              <a:t> </a:t>
            </a:r>
            <a:r>
              <a:rPr lang="en-US" sz="2400" b="1" i="1" dirty="0">
                <a:solidFill>
                  <a:schemeClr val="accent6">
                    <a:lumMod val="50000"/>
                  </a:schemeClr>
                </a:solidFill>
              </a:rPr>
              <a:t>x </a:t>
            </a:r>
            <a:r>
              <a:rPr lang="uk-UA" sz="2400" b="1" dirty="0">
                <a:solidFill>
                  <a:schemeClr val="accent6">
                    <a:lumMod val="50000"/>
                  </a:schemeClr>
                </a:solidFill>
              </a:rPr>
              <a:t>гривень на депозит під </a:t>
            </a:r>
            <a:r>
              <a:rPr lang="uk-UA" sz="2400" b="1" i="1" dirty="0">
                <a:solidFill>
                  <a:schemeClr val="accent6">
                    <a:lumMod val="50000"/>
                  </a:schemeClr>
                </a:solidFill>
              </a:rPr>
              <a:t>р</a:t>
            </a:r>
            <a:r>
              <a:rPr lang="uk-UA" sz="2400" b="1" dirty="0">
                <a:solidFill>
                  <a:schemeClr val="accent6">
                    <a:lumMod val="50000"/>
                  </a:schemeClr>
                </a:solidFill>
              </a:rPr>
              <a:t> відсотків річних не на рік, а на </a:t>
            </a:r>
            <a:r>
              <a:rPr lang="en-US" sz="2400" b="1" i="1" dirty="0">
                <a:solidFill>
                  <a:schemeClr val="accent6">
                    <a:lumMod val="50000"/>
                  </a:schemeClr>
                </a:solidFill>
              </a:rPr>
              <a:t>k</a:t>
            </a:r>
            <a:r>
              <a:rPr lang="en-US" sz="2400" b="1" dirty="0">
                <a:solidFill>
                  <a:schemeClr val="accent6">
                    <a:lumMod val="50000"/>
                  </a:schemeClr>
                </a:solidFill>
              </a:rPr>
              <a:t> </a:t>
            </a:r>
            <a:r>
              <a:rPr lang="uk-UA" sz="2400" b="1" dirty="0">
                <a:solidFill>
                  <a:schemeClr val="accent6">
                    <a:lumMod val="50000"/>
                  </a:schemeClr>
                </a:solidFill>
              </a:rPr>
              <a:t>місяців з капіталізацією кожного місяця, то після закінчення терміну депозиту він отримає</a:t>
            </a:r>
            <a:r>
              <a:rPr lang="en-US" sz="2400" b="1" dirty="0">
                <a:solidFill>
                  <a:schemeClr val="accent6">
                    <a:lumMod val="50000"/>
                  </a:schemeClr>
                </a:solidFill>
              </a:rPr>
              <a:t>:</a:t>
            </a:r>
            <a:endParaRPr lang="uk-UA" sz="2400" b="1" i="1" dirty="0">
              <a:solidFill>
                <a:schemeClr val="accent6">
                  <a:lumMod val="50000"/>
                </a:schemeClr>
              </a:solidFill>
            </a:endParaRPr>
          </a:p>
        </p:txBody>
      </p:sp>
      <p:sp>
        <p:nvSpPr>
          <p:cNvPr id="4" name="TextBox 3">
            <a:extLst>
              <a:ext uri="{FF2B5EF4-FFF2-40B4-BE49-F238E27FC236}">
                <a16:creationId xmlns:a16="http://schemas.microsoft.com/office/drawing/2014/main" xmlns="" id="{D86EF8BB-BD1C-A27E-C50A-C9719BFB1F13}"/>
              </a:ext>
            </a:extLst>
          </p:cNvPr>
          <p:cNvSpPr txBox="1"/>
          <p:nvPr/>
        </p:nvSpPr>
        <p:spPr>
          <a:xfrm>
            <a:off x="3840799" y="5453607"/>
            <a:ext cx="1313906" cy="584775"/>
          </a:xfrm>
          <a:prstGeom prst="rect">
            <a:avLst/>
          </a:prstGeom>
          <a:noFill/>
        </p:spPr>
        <p:txBody>
          <a:bodyPr wrap="square">
            <a:spAutoFit/>
          </a:bodyPr>
          <a:lstStyle/>
          <a:p>
            <a:r>
              <a:rPr lang="en-US" sz="3200" b="1" dirty="0"/>
              <a:t>(</a:t>
            </a:r>
            <a:r>
              <a:rPr lang="uk-UA" sz="3200" b="1" dirty="0"/>
              <a:t>грн</a:t>
            </a:r>
            <a:r>
              <a:rPr lang="en-US" sz="3200" b="1" dirty="0"/>
              <a:t>)</a:t>
            </a:r>
            <a:endParaRPr lang="uk-UA" sz="32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609ED31B-8732-BBF0-ACC2-A4ACF6E413B3}"/>
                  </a:ext>
                </a:extLst>
              </p:cNvPr>
              <p:cNvSpPr txBox="1"/>
              <p:nvPr/>
            </p:nvSpPr>
            <p:spPr>
              <a:xfrm>
                <a:off x="719029" y="5291070"/>
                <a:ext cx="2931956" cy="1237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uk-UA" sz="3200" i="1" smtClean="0">
                              <a:latin typeface="Cambria Math" panose="02040503050406030204" pitchFamily="18" charset="0"/>
                            </a:rPr>
                          </m:ctrlPr>
                        </m:sSupPr>
                        <m:e>
                          <m:r>
                            <a:rPr lang="en-US" sz="3200" i="1">
                              <a:solidFill>
                                <a:prstClr val="black"/>
                              </a:solidFill>
                              <a:latin typeface="Cambria Math" panose="02040503050406030204" pitchFamily="18" charset="0"/>
                            </a:rPr>
                            <m:t>𝑥</m:t>
                          </m:r>
                          <m:r>
                            <a:rPr lang="en-US" sz="3200" i="1">
                              <a:solidFill>
                                <a:prstClr val="black"/>
                              </a:solidFill>
                              <a:latin typeface="Cambria Math" panose="02040503050406030204" pitchFamily="18" charset="0"/>
                            </a:rPr>
                            <m:t>∗(1+</m:t>
                          </m:r>
                          <m:f>
                            <m:fPr>
                              <m:ctrlPr>
                                <a:rPr lang="en-US" sz="3200" i="1">
                                  <a:solidFill>
                                    <a:prstClr val="black"/>
                                  </a:solidFill>
                                  <a:latin typeface="Cambria Math" panose="02040503050406030204" pitchFamily="18" charset="0"/>
                                </a:rPr>
                              </m:ctrlPr>
                            </m:fPr>
                            <m:num>
                              <m:r>
                                <a:rPr lang="en-US" sz="3200" i="1">
                                  <a:solidFill>
                                    <a:prstClr val="black"/>
                                  </a:solidFill>
                                  <a:latin typeface="Cambria Math" panose="02040503050406030204" pitchFamily="18" charset="0"/>
                                </a:rPr>
                                <m:t>𝑝</m:t>
                              </m:r>
                            </m:num>
                            <m:den>
                              <m:f>
                                <m:fPr>
                                  <m:ctrlPr>
                                    <a:rPr lang="en-US" sz="3200" i="1">
                                      <a:solidFill>
                                        <a:prstClr val="black"/>
                                      </a:solidFill>
                                      <a:latin typeface="Cambria Math" panose="02040503050406030204" pitchFamily="18" charset="0"/>
                                    </a:rPr>
                                  </m:ctrlPr>
                                </m:fPr>
                                <m:num>
                                  <m:r>
                                    <a:rPr lang="en-US" sz="3200" i="1">
                                      <a:solidFill>
                                        <a:prstClr val="black"/>
                                      </a:solidFill>
                                      <a:latin typeface="Cambria Math" panose="02040503050406030204" pitchFamily="18" charset="0"/>
                                    </a:rPr>
                                    <m:t>100</m:t>
                                  </m:r>
                                </m:num>
                                <m:den>
                                  <m:r>
                                    <a:rPr lang="en-US" sz="3200" i="1">
                                      <a:solidFill>
                                        <a:prstClr val="black"/>
                                      </a:solidFill>
                                      <a:latin typeface="Cambria Math" panose="02040503050406030204" pitchFamily="18" charset="0"/>
                                    </a:rPr>
                                    <m:t>12</m:t>
                                  </m:r>
                                </m:den>
                              </m:f>
                            </m:den>
                          </m:f>
                          <m:r>
                            <a:rPr lang="en-US" sz="3200" i="1">
                              <a:solidFill>
                                <a:prstClr val="black"/>
                              </a:solidFill>
                              <a:latin typeface="Cambria Math" panose="02040503050406030204" pitchFamily="18" charset="0"/>
                            </a:rPr>
                            <m:t>)</m:t>
                          </m:r>
                          <m:r>
                            <m:rPr>
                              <m:nor/>
                            </m:rPr>
                            <a:rPr lang="uk-UA" sz="3200" dirty="0">
                              <a:solidFill>
                                <a:prstClr val="black"/>
                              </a:solidFill>
                            </a:rPr>
                            <m:t> </m:t>
                          </m:r>
                        </m:e>
                        <m:sup>
                          <m:r>
                            <a:rPr lang="en-US" sz="3200" b="0" i="1" smtClean="0">
                              <a:latin typeface="Cambria Math" panose="02040503050406030204" pitchFamily="18" charset="0"/>
                            </a:rPr>
                            <m:t>12</m:t>
                          </m:r>
                        </m:sup>
                      </m:sSup>
                    </m:oMath>
                  </m:oMathPara>
                </a14:m>
                <a:endParaRPr lang="uk-UA" sz="3200" dirty="0"/>
              </a:p>
            </p:txBody>
          </p:sp>
        </mc:Choice>
        <mc:Fallback xmlns="">
          <p:sp>
            <p:nvSpPr>
              <p:cNvPr id="6" name="TextBox 5">
                <a:extLst>
                  <a:ext uri="{FF2B5EF4-FFF2-40B4-BE49-F238E27FC236}">
                    <a16:creationId xmlns:a16="http://schemas.microsoft.com/office/drawing/2014/main" id="{609ED31B-8732-BBF0-ACC2-A4ACF6E413B3}"/>
                  </a:ext>
                </a:extLst>
              </p:cNvPr>
              <p:cNvSpPr txBox="1">
                <a:spLocks noRot="1" noChangeAspect="1" noMove="1" noResize="1" noEditPoints="1" noAdjustHandles="1" noChangeArrowheads="1" noChangeShapeType="1" noTextEdit="1"/>
              </p:cNvSpPr>
              <p:nvPr/>
            </p:nvSpPr>
            <p:spPr>
              <a:xfrm>
                <a:off x="719029" y="5291070"/>
                <a:ext cx="2931956" cy="1237583"/>
              </a:xfrm>
              <a:prstGeom prst="rect">
                <a:avLst/>
              </a:prstGeom>
              <a:blipFill>
                <a:blip r:embed="rId2"/>
                <a:stretch>
                  <a:fillRect/>
                </a:stretch>
              </a:blipFill>
            </p:spPr>
            <p:txBody>
              <a:bodyPr/>
              <a:lstStyle/>
              <a:p>
                <a:r>
                  <a:rPr lang="uk-UA">
                    <a:noFill/>
                  </a:rPr>
                  <a:t> </a:t>
                </a:r>
              </a:p>
            </p:txBody>
          </p:sp>
        </mc:Fallback>
      </mc:AlternateContent>
      <p:sp>
        <p:nvSpPr>
          <p:cNvPr id="9" name="TextBox 8">
            <a:extLst>
              <a:ext uri="{FF2B5EF4-FFF2-40B4-BE49-F238E27FC236}">
                <a16:creationId xmlns:a16="http://schemas.microsoft.com/office/drawing/2014/main" xmlns="" id="{2DE2D754-C8DC-3DF0-3B10-1216DA80910E}"/>
              </a:ext>
            </a:extLst>
          </p:cNvPr>
          <p:cNvSpPr txBox="1"/>
          <p:nvPr/>
        </p:nvSpPr>
        <p:spPr>
          <a:xfrm>
            <a:off x="9048743" y="5453607"/>
            <a:ext cx="1313906" cy="584775"/>
          </a:xfrm>
          <a:prstGeom prst="rect">
            <a:avLst/>
          </a:prstGeom>
          <a:noFill/>
        </p:spPr>
        <p:txBody>
          <a:bodyPr wrap="square">
            <a:spAutoFit/>
          </a:bodyPr>
          <a:lstStyle/>
          <a:p>
            <a:r>
              <a:rPr lang="en-US" sz="3200" b="1" dirty="0"/>
              <a:t>(</a:t>
            </a:r>
            <a:r>
              <a:rPr lang="uk-UA" sz="3200" b="1" dirty="0"/>
              <a:t>грн</a:t>
            </a:r>
            <a:r>
              <a:rPr lang="en-US" sz="3200" b="1" dirty="0"/>
              <a:t>)</a:t>
            </a:r>
            <a:endParaRPr lang="uk-UA" sz="32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EED13C95-A7B7-7608-AC7A-B9564D43EC94}"/>
                  </a:ext>
                </a:extLst>
              </p:cNvPr>
              <p:cNvSpPr txBox="1"/>
              <p:nvPr/>
            </p:nvSpPr>
            <p:spPr>
              <a:xfrm>
                <a:off x="6178535" y="5291070"/>
                <a:ext cx="2870208" cy="1237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uk-UA" sz="3200" i="1" smtClean="0">
                              <a:latin typeface="Cambria Math" panose="02040503050406030204" pitchFamily="18" charset="0"/>
                            </a:rPr>
                          </m:ctrlPr>
                        </m:sSupPr>
                        <m:e>
                          <m:r>
                            <a:rPr lang="en-US" sz="3200" i="1">
                              <a:solidFill>
                                <a:prstClr val="black"/>
                              </a:solidFill>
                              <a:latin typeface="Cambria Math" panose="02040503050406030204" pitchFamily="18" charset="0"/>
                            </a:rPr>
                            <m:t>𝑥</m:t>
                          </m:r>
                          <m:r>
                            <a:rPr lang="en-US" sz="3200" i="1">
                              <a:solidFill>
                                <a:prstClr val="black"/>
                              </a:solidFill>
                              <a:latin typeface="Cambria Math" panose="02040503050406030204" pitchFamily="18" charset="0"/>
                            </a:rPr>
                            <m:t>∗(1+</m:t>
                          </m:r>
                          <m:f>
                            <m:fPr>
                              <m:ctrlPr>
                                <a:rPr lang="en-US" sz="3200" i="1">
                                  <a:solidFill>
                                    <a:prstClr val="black"/>
                                  </a:solidFill>
                                  <a:latin typeface="Cambria Math" panose="02040503050406030204" pitchFamily="18" charset="0"/>
                                </a:rPr>
                              </m:ctrlPr>
                            </m:fPr>
                            <m:num>
                              <m:r>
                                <a:rPr lang="en-US" sz="3200" i="1">
                                  <a:solidFill>
                                    <a:prstClr val="black"/>
                                  </a:solidFill>
                                  <a:latin typeface="Cambria Math" panose="02040503050406030204" pitchFamily="18" charset="0"/>
                                </a:rPr>
                                <m:t>𝑝</m:t>
                              </m:r>
                            </m:num>
                            <m:den>
                              <m:f>
                                <m:fPr>
                                  <m:ctrlPr>
                                    <a:rPr lang="en-US" sz="3200" i="1">
                                      <a:solidFill>
                                        <a:prstClr val="black"/>
                                      </a:solidFill>
                                      <a:latin typeface="Cambria Math" panose="02040503050406030204" pitchFamily="18" charset="0"/>
                                    </a:rPr>
                                  </m:ctrlPr>
                                </m:fPr>
                                <m:num>
                                  <m:r>
                                    <a:rPr lang="en-US" sz="3200" i="1">
                                      <a:solidFill>
                                        <a:prstClr val="black"/>
                                      </a:solidFill>
                                      <a:latin typeface="Cambria Math" panose="02040503050406030204" pitchFamily="18" charset="0"/>
                                    </a:rPr>
                                    <m:t>100</m:t>
                                  </m:r>
                                </m:num>
                                <m:den>
                                  <m:r>
                                    <a:rPr lang="en-US" sz="3200" i="1">
                                      <a:solidFill>
                                        <a:prstClr val="black"/>
                                      </a:solidFill>
                                      <a:latin typeface="Cambria Math" panose="02040503050406030204" pitchFamily="18" charset="0"/>
                                    </a:rPr>
                                    <m:t>12</m:t>
                                  </m:r>
                                </m:den>
                              </m:f>
                            </m:den>
                          </m:f>
                          <m:r>
                            <a:rPr lang="en-US" sz="3200" i="1">
                              <a:solidFill>
                                <a:prstClr val="black"/>
                              </a:solidFill>
                              <a:latin typeface="Cambria Math" panose="02040503050406030204" pitchFamily="18" charset="0"/>
                            </a:rPr>
                            <m:t>)</m:t>
                          </m:r>
                          <m:r>
                            <m:rPr>
                              <m:nor/>
                            </m:rPr>
                            <a:rPr lang="uk-UA" sz="3200" dirty="0">
                              <a:solidFill>
                                <a:prstClr val="black"/>
                              </a:solidFill>
                            </a:rPr>
                            <m:t> </m:t>
                          </m:r>
                        </m:e>
                        <m:sup>
                          <m:r>
                            <a:rPr lang="en-US" sz="3200" b="0" i="1" smtClean="0">
                              <a:latin typeface="Cambria Math" panose="02040503050406030204" pitchFamily="18" charset="0"/>
                            </a:rPr>
                            <m:t>𝑘</m:t>
                          </m:r>
                        </m:sup>
                      </m:sSup>
                    </m:oMath>
                  </m:oMathPara>
                </a14:m>
                <a:endParaRPr lang="uk-UA" sz="3200" dirty="0"/>
              </a:p>
            </p:txBody>
          </p:sp>
        </mc:Choice>
        <mc:Fallback xmlns="">
          <p:sp>
            <p:nvSpPr>
              <p:cNvPr id="10" name="TextBox 9">
                <a:extLst>
                  <a:ext uri="{FF2B5EF4-FFF2-40B4-BE49-F238E27FC236}">
                    <a16:creationId xmlns:a16="http://schemas.microsoft.com/office/drawing/2014/main" id="{EED13C95-A7B7-7608-AC7A-B9564D43EC94}"/>
                  </a:ext>
                </a:extLst>
              </p:cNvPr>
              <p:cNvSpPr txBox="1">
                <a:spLocks noRot="1" noChangeAspect="1" noMove="1" noResize="1" noEditPoints="1" noAdjustHandles="1" noChangeArrowheads="1" noChangeShapeType="1" noTextEdit="1"/>
              </p:cNvSpPr>
              <p:nvPr/>
            </p:nvSpPr>
            <p:spPr>
              <a:xfrm>
                <a:off x="6178535" y="5291070"/>
                <a:ext cx="2870208" cy="1237583"/>
              </a:xfrm>
              <a:prstGeom prst="rect">
                <a:avLst/>
              </a:prstGeom>
              <a:blipFill>
                <a:blip r:embed="rId3"/>
                <a:stretch>
                  <a:fillRect/>
                </a:stretch>
              </a:blipFill>
            </p:spPr>
            <p:txBody>
              <a:bodyPr/>
              <a:lstStyle/>
              <a:p>
                <a:r>
                  <a:rPr lang="uk-UA">
                    <a:noFill/>
                  </a:rPr>
                  <a:t> </a:t>
                </a:r>
              </a:p>
            </p:txBody>
          </p:sp>
        </mc:Fallback>
      </mc:AlternateContent>
    </p:spTree>
    <p:extLst>
      <p:ext uri="{BB962C8B-B14F-4D97-AF65-F5344CB8AC3E}">
        <p14:creationId xmlns:p14="http://schemas.microsoft.com/office/powerpoint/2010/main" val="286700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8452</TotalTime>
  <Words>1795</Words>
  <Application>Microsoft Office PowerPoint</Application>
  <PresentationFormat>Широкоэкранный</PresentationFormat>
  <Paragraphs>380</Paragraphs>
  <Slides>25</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Calibri Light</vt:lpstr>
      <vt:lpstr>Cambria Math</vt:lpstr>
      <vt:lpstr>Monotype Corsiva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https://vsimpptx.com</dc:title>
  <dc:creator>Василь Цупа</dc:creator>
  <cp:lastModifiedBy>Учетная запись Майкрософт</cp:lastModifiedBy>
  <cp:revision>462</cp:revision>
  <dcterms:created xsi:type="dcterms:W3CDTF">2015-10-20T21:14:13Z</dcterms:created>
  <dcterms:modified xsi:type="dcterms:W3CDTF">2023-10-23T17:19:47Z</dcterms:modified>
</cp:coreProperties>
</file>