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2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2E460-EEEF-4393-90CD-ED4066A444FE}" type="datetimeFigureOut">
              <a:rPr lang="en-US" smtClean="0"/>
              <a:t>11/23/2022</a:t>
            </a:fld>
            <a:endParaRPr lang="en-US"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6CE6A-22AC-4E6E-BF43-2E1A083474B7}" type="slidenum">
              <a:rPr lang="en-US" smtClean="0"/>
              <a:t>‹№›</a:t>
            </a:fld>
            <a:endParaRPr lang="en-US" dirty="0"/>
          </a:p>
        </p:txBody>
      </p:sp>
    </p:spTree>
    <p:extLst>
      <p:ext uri="{BB962C8B-B14F-4D97-AF65-F5344CB8AC3E}">
        <p14:creationId xmlns:p14="http://schemas.microsoft.com/office/powerpoint/2010/main" val="111934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AE46CE6A-22AC-4E6E-BF43-2E1A083474B7}" type="slidenum">
              <a:rPr lang="en-US" smtClean="0"/>
              <a:t>4</a:t>
            </a:fld>
            <a:endParaRPr lang="en-US"/>
          </a:p>
        </p:txBody>
      </p:sp>
    </p:spTree>
    <p:extLst>
      <p:ext uri="{BB962C8B-B14F-4D97-AF65-F5344CB8AC3E}">
        <p14:creationId xmlns:p14="http://schemas.microsoft.com/office/powerpoint/2010/main" val="167876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AE46CE6A-22AC-4E6E-BF43-2E1A083474B7}" type="slidenum">
              <a:rPr lang="en-US" smtClean="0"/>
              <a:t>17</a:t>
            </a:fld>
            <a:endParaRPr lang="en-US" dirty="0"/>
          </a:p>
        </p:txBody>
      </p:sp>
    </p:spTree>
    <p:extLst>
      <p:ext uri="{BB962C8B-B14F-4D97-AF65-F5344CB8AC3E}">
        <p14:creationId xmlns:p14="http://schemas.microsoft.com/office/powerpoint/2010/main" val="133543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354827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216970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94265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uk-UA" smtClean="0"/>
              <a:t>Зразок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2325631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35923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1532538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uk-UA" smtClean="0"/>
              <a:t>Зразок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30103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1895875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27569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400633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367818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60427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25250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218362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390391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140730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40972AD6-52A5-437E-B931-EE1449A5829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69585E5-EA69-4F6C-AF26-1C73430C3EE3}" type="slidenum">
              <a:rPr lang="en-US" smtClean="0"/>
              <a:t>‹№›</a:t>
            </a:fld>
            <a:endParaRPr lang="en-US" dirty="0"/>
          </a:p>
        </p:txBody>
      </p:sp>
    </p:spTree>
    <p:extLst>
      <p:ext uri="{BB962C8B-B14F-4D97-AF65-F5344CB8AC3E}">
        <p14:creationId xmlns:p14="http://schemas.microsoft.com/office/powerpoint/2010/main" val="188034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0972AD6-52A5-437E-B931-EE1449A58297}" type="datetimeFigureOut">
              <a:rPr lang="en-US" smtClean="0"/>
              <a:t>11/23/2022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69585E5-EA69-4F6C-AF26-1C73430C3EE3}" type="slidenum">
              <a:rPr lang="en-US" smtClean="0"/>
              <a:t>‹№›</a:t>
            </a:fld>
            <a:endParaRPr lang="en-US" dirty="0"/>
          </a:p>
        </p:txBody>
      </p:sp>
    </p:spTree>
    <p:extLst>
      <p:ext uri="{BB962C8B-B14F-4D97-AF65-F5344CB8AC3E}">
        <p14:creationId xmlns:p14="http://schemas.microsoft.com/office/powerpoint/2010/main" val="110475562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4494" y="147485"/>
            <a:ext cx="8406579" cy="4454012"/>
          </a:xfrm>
        </p:spPr>
        <p:txBody>
          <a:bodyPr>
            <a:noAutofit/>
          </a:bodyPr>
          <a:lstStyle/>
          <a:p>
            <a:pPr algn="ctr"/>
            <a:r>
              <a:rPr lang="uk-UA" sz="5400" dirty="0" smtClean="0">
                <a:solidFill>
                  <a:schemeClr val="bg1"/>
                </a:solidFill>
              </a:rPr>
              <a:t>Тема: спілкування та його роль в житті людини. Вербальне та невербальне спілкування</a:t>
            </a:r>
            <a:endParaRPr lang="en-US" sz="5400" dirty="0">
              <a:solidFill>
                <a:schemeClr val="bg1"/>
              </a:solidFill>
            </a:endParaRPr>
          </a:p>
        </p:txBody>
      </p:sp>
      <p:sp>
        <p:nvSpPr>
          <p:cNvPr id="3" name="Підзаголовок 2"/>
          <p:cNvSpPr>
            <a:spLocks noGrp="1"/>
          </p:cNvSpPr>
          <p:nvPr>
            <p:ph type="subTitle" idx="1"/>
          </p:nvPr>
        </p:nvSpPr>
        <p:spPr/>
        <p:txBody>
          <a:bodyPr>
            <a:noAutofit/>
          </a:bodyPr>
          <a:lstStyle/>
          <a:p>
            <a:pPr algn="r"/>
            <a:r>
              <a:rPr lang="uk-UA" sz="2400" b="1" i="1" dirty="0" smtClean="0">
                <a:solidFill>
                  <a:schemeClr val="accent6">
                    <a:lumMod val="40000"/>
                    <a:lumOff val="60000"/>
                  </a:schemeClr>
                </a:solidFill>
              </a:rPr>
              <a:t>Життя – це найбільша цінність, яку має </a:t>
            </a:r>
            <a:r>
              <a:rPr lang="uk-UA" sz="2400" b="1" i="1" dirty="0" err="1" smtClean="0">
                <a:solidFill>
                  <a:schemeClr val="accent6">
                    <a:lumMod val="40000"/>
                    <a:lumOff val="60000"/>
                  </a:schemeClr>
                </a:solidFill>
              </a:rPr>
              <a:t>людина.А</a:t>
            </a:r>
            <a:r>
              <a:rPr lang="uk-UA" sz="2400" b="1" i="1" dirty="0" smtClean="0">
                <a:solidFill>
                  <a:schemeClr val="accent6">
                    <a:lumMod val="40000"/>
                    <a:lumOff val="60000"/>
                  </a:schemeClr>
                </a:solidFill>
              </a:rPr>
              <a:t> найбільша розкіш- це розкіш спілкування.</a:t>
            </a:r>
          </a:p>
          <a:p>
            <a:pPr algn="r"/>
            <a:r>
              <a:rPr lang="uk-UA" sz="2400" b="1" i="1" dirty="0" smtClean="0">
                <a:solidFill>
                  <a:schemeClr val="accent6">
                    <a:lumMod val="40000"/>
                    <a:lumOff val="60000"/>
                  </a:schemeClr>
                </a:solidFill>
              </a:rPr>
              <a:t>Де </a:t>
            </a:r>
            <a:r>
              <a:rPr lang="uk-UA" sz="2400" b="1" i="1" dirty="0" err="1" smtClean="0">
                <a:solidFill>
                  <a:schemeClr val="accent6">
                    <a:lumMod val="40000"/>
                    <a:lumOff val="60000"/>
                  </a:schemeClr>
                </a:solidFill>
              </a:rPr>
              <a:t>сент-екзюпері</a:t>
            </a:r>
            <a:endParaRPr lang="en-US" sz="2400" b="1" i="1" dirty="0">
              <a:solidFill>
                <a:schemeClr val="accent6">
                  <a:lumMod val="40000"/>
                  <a:lumOff val="60000"/>
                </a:schemeClr>
              </a:solidFill>
            </a:endParaRPr>
          </a:p>
        </p:txBody>
      </p:sp>
    </p:spTree>
    <p:extLst>
      <p:ext uri="{BB962C8B-B14F-4D97-AF65-F5344CB8AC3E}">
        <p14:creationId xmlns:p14="http://schemas.microsoft.com/office/powerpoint/2010/main" val="1938774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Незгода, </a:t>
            </a:r>
            <a:r>
              <a:rPr lang="uk-UA" dirty="0" err="1" smtClean="0"/>
              <a:t>сумнів,намір</a:t>
            </a:r>
            <a:r>
              <a:rPr lang="uk-UA" dirty="0" smtClean="0"/>
              <a:t> завершити розмову</a:t>
            </a:r>
            <a:endParaRPr lang="en-US"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6025" y="2323280"/>
            <a:ext cx="5041562" cy="4281450"/>
          </a:xfrm>
        </p:spPr>
      </p:pic>
    </p:spTree>
    <p:extLst>
      <p:ext uri="{BB962C8B-B14F-4D97-AF65-F5344CB8AC3E}">
        <p14:creationId xmlns:p14="http://schemas.microsoft.com/office/powerpoint/2010/main" val="981091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Владність агресивність</a:t>
            </a:r>
            <a:endParaRPr lang="en-US"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885" y="2622369"/>
            <a:ext cx="4568883" cy="3970160"/>
          </a:xfrm>
        </p:spPr>
      </p:pic>
    </p:spTree>
    <p:extLst>
      <p:ext uri="{BB962C8B-B14F-4D97-AF65-F5344CB8AC3E}">
        <p14:creationId xmlns:p14="http://schemas.microsoft.com/office/powerpoint/2010/main" val="127637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Впевненість, людина вища за становищем</a:t>
            </a:r>
            <a:endParaRPr lang="en-US"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0593" y="2560893"/>
            <a:ext cx="6115640" cy="3463073"/>
          </a:xfrm>
        </p:spPr>
      </p:pic>
    </p:spTree>
    <p:extLst>
      <p:ext uri="{BB962C8B-B14F-4D97-AF65-F5344CB8AC3E}">
        <p14:creationId xmlns:p14="http://schemas.microsoft.com/office/powerpoint/2010/main" val="3348319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недовіра</a:t>
            </a:r>
            <a:endParaRPr lang="en-US"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7491" y="2695553"/>
            <a:ext cx="6167427" cy="3767367"/>
          </a:xfrm>
        </p:spPr>
      </p:pic>
    </p:spTree>
    <p:extLst>
      <p:ext uri="{BB962C8B-B14F-4D97-AF65-F5344CB8AC3E}">
        <p14:creationId xmlns:p14="http://schemas.microsoft.com/office/powerpoint/2010/main" val="4231109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Роздум щодо рішення</a:t>
            </a:r>
            <a:endParaRPr lang="en-US"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748" y="2603500"/>
            <a:ext cx="4022817" cy="3416300"/>
          </a:xfrm>
        </p:spPr>
      </p:pic>
    </p:spTree>
    <p:extLst>
      <p:ext uri="{BB962C8B-B14F-4D97-AF65-F5344CB8AC3E}">
        <p14:creationId xmlns:p14="http://schemas.microsoft.com/office/powerpoint/2010/main" val="91287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3072" y="1150648"/>
            <a:ext cx="8761413" cy="706964"/>
          </a:xfrm>
        </p:spPr>
        <p:txBody>
          <a:bodyPr/>
          <a:lstStyle/>
          <a:p>
            <a:pPr fontAlgn="base"/>
            <a:r>
              <a:rPr lang="uk-UA" sz="1800" dirty="0"/>
              <a:t>Якщо людина, спілкуючись з вами, прикриває повіки, знайте: він намагається сховатися, захистити себе від зовнішнього світу. Причому це зовсім не означає, що співрозмовник вас боїться. Швидше навпаки, він хоче прибрати вас зі свого поля зору, тому що ви могли </a:t>
            </a:r>
            <a:r>
              <a:rPr lang="uk-UA" sz="1800" dirty="0" smtClean="0"/>
              <a:t>йому </a:t>
            </a:r>
            <a:r>
              <a:rPr lang="uk-UA" sz="1800" dirty="0"/>
              <a:t>набриднути. </a:t>
            </a:r>
            <a:r>
              <a:rPr lang="uk-UA" sz="1800" dirty="0" smtClean="0"/>
              <a:t> </a:t>
            </a:r>
            <a:r>
              <a:rPr lang="uk-UA" sz="1800" dirty="0"/>
              <a:t/>
            </a:r>
            <a:br>
              <a:rPr lang="uk-UA" sz="1800" dirty="0"/>
            </a:br>
            <a:r>
              <a:rPr lang="uk-UA" sz="1800" dirty="0"/>
              <a:t/>
            </a:r>
            <a:br>
              <a:rPr lang="uk-UA" sz="1800" dirty="0"/>
            </a:br>
            <a:endParaRPr lang="en-US" sz="1800"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928" y="2618251"/>
            <a:ext cx="4022817" cy="3416300"/>
          </a:xfrm>
        </p:spPr>
      </p:pic>
    </p:spTree>
    <p:extLst>
      <p:ext uri="{BB962C8B-B14F-4D97-AF65-F5344CB8AC3E}">
        <p14:creationId xmlns:p14="http://schemas.microsoft.com/office/powerpoint/2010/main" val="406717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1165397"/>
            <a:ext cx="8761413" cy="706964"/>
          </a:xfrm>
        </p:spPr>
        <p:txBody>
          <a:bodyPr/>
          <a:lstStyle/>
          <a:p>
            <a:pPr fontAlgn="base"/>
            <a:r>
              <a:rPr lang="uk-UA" sz="1800" dirty="0"/>
              <a:t>Це яскравий приклад того, що всі ми родом з дитинства. Згадайте, як ви прикривали рота долонькою, коли не хотіли щось розповідати. У дорослому віці те ж саме. Кілька пальців, долонь або навіть кулак у рота допомагають нам стримувати вимовні слова. Іноді цей жест маскується удаваним покашлюванням.</a:t>
            </a:r>
            <a:br>
              <a:rPr lang="uk-UA" sz="1800" dirty="0"/>
            </a:br>
            <a:r>
              <a:rPr lang="uk-UA" sz="1800" dirty="0"/>
              <a:t/>
            </a:r>
            <a:br>
              <a:rPr lang="uk-UA" sz="1800" dirty="0"/>
            </a:br>
            <a:endParaRPr lang="en-US" sz="1800"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8203" y="2132444"/>
            <a:ext cx="4991507" cy="4238941"/>
          </a:xfrm>
        </p:spPr>
      </p:pic>
    </p:spTree>
    <p:extLst>
      <p:ext uri="{BB962C8B-B14F-4D97-AF65-F5344CB8AC3E}">
        <p14:creationId xmlns:p14="http://schemas.microsoft.com/office/powerpoint/2010/main" val="3548270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076" y="1180146"/>
            <a:ext cx="8761413" cy="706964"/>
          </a:xfrm>
        </p:spPr>
        <p:txBody>
          <a:bodyPr/>
          <a:lstStyle/>
          <a:p>
            <a:pPr fontAlgn="base"/>
            <a:r>
              <a:rPr lang="uk-UA" sz="1800" dirty="0"/>
              <a:t>Бачите, що знайомий задумливо покусує дужку окулярів? Поспішайте підтримати і підбадьорити його. Він явно чимось стурбований і на підсвідомому рівні прагне відчути безпеку, як в дитинстві, у материнських грудей. До речі, олівець, ручка, палець, сигарета або навіть жуйка в роті можуть говорити про те ж.</a:t>
            </a:r>
            <a:br>
              <a:rPr lang="uk-UA" sz="1800" dirty="0"/>
            </a:br>
            <a:r>
              <a:rPr lang="uk-UA" sz="1800" dirty="0"/>
              <a:t/>
            </a:r>
            <a:br>
              <a:rPr lang="uk-UA" sz="1800" dirty="0"/>
            </a:br>
            <a:endParaRPr lang="en-US" sz="1800" dirty="0"/>
          </a:p>
        </p:txBody>
      </p:sp>
      <p:pic>
        <p:nvPicPr>
          <p:cNvPr id="4" name="Місце для вмісту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5598" y="2352773"/>
            <a:ext cx="4888263" cy="4151263"/>
          </a:xfrm>
        </p:spPr>
      </p:pic>
    </p:spTree>
    <p:extLst>
      <p:ext uri="{BB962C8B-B14F-4D97-AF65-F5344CB8AC3E}">
        <p14:creationId xmlns:p14="http://schemas.microsoft.com/office/powerpoint/2010/main" val="1702759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3" y="1180146"/>
            <a:ext cx="8761413" cy="706964"/>
          </a:xfrm>
        </p:spPr>
        <p:txBody>
          <a:bodyPr/>
          <a:lstStyle/>
          <a:p>
            <a:pPr fontAlgn="base"/>
            <a:r>
              <a:rPr lang="ru-RU" sz="1800" dirty="0"/>
              <a:t>Один з </a:t>
            </a:r>
            <a:r>
              <a:rPr lang="ru-RU" sz="1800" dirty="0" err="1"/>
              <a:t>найпоширеніших</a:t>
            </a:r>
            <a:r>
              <a:rPr lang="ru-RU" sz="1800" dirty="0"/>
              <a:t> </a:t>
            </a:r>
            <a:r>
              <a:rPr lang="ru-RU" sz="1800" dirty="0" err="1"/>
              <a:t>жестів</a:t>
            </a:r>
            <a:r>
              <a:rPr lang="ru-RU" sz="1800" dirty="0"/>
              <a:t>. Не дивно, </a:t>
            </a:r>
            <a:r>
              <a:rPr lang="ru-RU" sz="1800" dirty="0" err="1"/>
              <a:t>що</a:t>
            </a:r>
            <a:r>
              <a:rPr lang="ru-RU" sz="1800" dirty="0"/>
              <a:t> в </a:t>
            </a:r>
            <a:r>
              <a:rPr lang="ru-RU" sz="1800" dirty="0" err="1"/>
              <a:t>цій</a:t>
            </a:r>
            <a:r>
              <a:rPr lang="ru-RU" sz="1800" dirty="0"/>
              <a:t> </a:t>
            </a:r>
            <a:r>
              <a:rPr lang="ru-RU" sz="1800" dirty="0" err="1"/>
              <a:t>позі</a:t>
            </a:r>
            <a:r>
              <a:rPr lang="ru-RU" sz="1800" dirty="0"/>
              <a:t> </a:t>
            </a:r>
            <a:r>
              <a:rPr lang="ru-RU" sz="1800" dirty="0" err="1"/>
              <a:t>багато</a:t>
            </a:r>
            <a:r>
              <a:rPr lang="ru-RU" sz="1800" dirty="0"/>
              <a:t> </a:t>
            </a:r>
            <a:r>
              <a:rPr lang="ru-RU" sz="1800" dirty="0" err="1"/>
              <a:t>відчувають</a:t>
            </a:r>
            <a:r>
              <a:rPr lang="ru-RU" sz="1800" dirty="0"/>
              <a:t> </a:t>
            </a:r>
            <a:r>
              <a:rPr lang="ru-RU" sz="1800" dirty="0" err="1" smtClean="0"/>
              <a:t>себемаксимально</a:t>
            </a:r>
            <a:r>
              <a:rPr lang="ru-RU" sz="1800" dirty="0" smtClean="0"/>
              <a:t> </a:t>
            </a:r>
            <a:r>
              <a:rPr lang="ru-RU" sz="1800" dirty="0" err="1" smtClean="0"/>
              <a:t>ко</a:t>
            </a:r>
            <a:r>
              <a:rPr lang="ru-RU" sz="1800" dirty="0" err="1"/>
              <a:t>чимось</a:t>
            </a:r>
            <a:r>
              <a:rPr lang="ru-RU" sz="1800" dirty="0"/>
              <a:t> </a:t>
            </a:r>
            <a:r>
              <a:rPr lang="ru-RU" sz="1800" dirty="0" err="1"/>
              <a:t>незадоволені</a:t>
            </a:r>
            <a:r>
              <a:rPr lang="ru-RU" sz="1800" dirty="0"/>
              <a:t>. </a:t>
            </a:r>
            <a:r>
              <a:rPr lang="ru-RU" sz="1800" dirty="0" err="1"/>
              <a:t>Схрещені</a:t>
            </a:r>
            <a:r>
              <a:rPr lang="ru-RU" sz="1800" dirty="0"/>
              <a:t> на грудях руки — </a:t>
            </a:r>
            <a:r>
              <a:rPr lang="ru-RU" sz="1800" dirty="0" err="1"/>
              <a:t>це</a:t>
            </a:r>
            <a:r>
              <a:rPr lang="ru-RU" sz="1800" dirty="0"/>
              <a:t> </a:t>
            </a:r>
            <a:r>
              <a:rPr lang="ru-RU" sz="1800" dirty="0" err="1"/>
              <a:t>явний</a:t>
            </a:r>
            <a:r>
              <a:rPr lang="ru-RU" sz="1800" dirty="0"/>
              <a:t> сигнал негативного настрою </a:t>
            </a:r>
            <a:r>
              <a:rPr lang="ru-RU" sz="1800" dirty="0" err="1"/>
              <a:t>співрозмовника.</a:t>
            </a:r>
            <a:r>
              <a:rPr lang="ru-RU" sz="1800" dirty="0" err="1" smtClean="0"/>
              <a:t>мфортно</a:t>
            </a:r>
            <a:r>
              <a:rPr lang="ru-RU" sz="1800" dirty="0"/>
              <a:t>, — </a:t>
            </a:r>
            <a:r>
              <a:rPr lang="ru-RU" sz="1800" dirty="0" smtClean="0"/>
              <a:t>т</a:t>
            </a:r>
            <a:r>
              <a:rPr lang="ru-RU" sz="1800" dirty="0"/>
              <a:t> </a:t>
            </a:r>
            <a:r>
              <a:rPr lang="ru-RU" sz="1800" dirty="0" err="1" smtClean="0"/>
              <a:t>аке</a:t>
            </a:r>
            <a:r>
              <a:rPr lang="ru-RU" sz="1800" dirty="0" smtClean="0"/>
              <a:t> </a:t>
            </a:r>
            <a:r>
              <a:rPr lang="ru-RU" sz="1800" dirty="0" err="1"/>
              <a:t>положення</a:t>
            </a:r>
            <a:r>
              <a:rPr lang="ru-RU" sz="1800" dirty="0"/>
              <a:t> </a:t>
            </a:r>
            <a:r>
              <a:rPr lang="ru-RU" sz="1800" dirty="0" err="1"/>
              <a:t>дозволяє</a:t>
            </a:r>
            <a:r>
              <a:rPr lang="ru-RU" sz="1800" dirty="0"/>
              <a:t> </a:t>
            </a:r>
            <a:r>
              <a:rPr lang="ru-RU" sz="1800" dirty="0" err="1"/>
              <a:t>відгородитися</a:t>
            </a:r>
            <a:r>
              <a:rPr lang="ru-RU" sz="1800" dirty="0"/>
              <a:t> </a:t>
            </a:r>
            <a:r>
              <a:rPr lang="ru-RU" sz="1800" dirty="0" err="1"/>
              <a:t>від</a:t>
            </a:r>
            <a:r>
              <a:rPr lang="ru-RU" sz="1800" dirty="0"/>
              <a:t> </a:t>
            </a:r>
            <a:r>
              <a:rPr lang="ru-RU" sz="1800" dirty="0" err="1"/>
              <a:t>оточуючих</a:t>
            </a:r>
            <a:r>
              <a:rPr lang="ru-RU" sz="1800" dirty="0"/>
              <a:t>. Часто ми </a:t>
            </a:r>
            <a:r>
              <a:rPr lang="ru-RU" sz="1800" dirty="0" err="1"/>
              <a:t>використовуємо</a:t>
            </a:r>
            <a:r>
              <a:rPr lang="ru-RU" sz="1800" dirty="0"/>
              <a:t> </a:t>
            </a:r>
            <a:r>
              <a:rPr lang="ru-RU" sz="1800" dirty="0" err="1"/>
              <a:t>цей</a:t>
            </a:r>
            <a:r>
              <a:rPr lang="ru-RU" sz="1800" dirty="0"/>
              <a:t> жест, </a:t>
            </a:r>
            <a:r>
              <a:rPr lang="ru-RU" sz="1800" dirty="0" smtClean="0"/>
              <a:t>коли</a:t>
            </a:r>
            <a:r>
              <a:rPr lang="ru-RU" sz="1800" dirty="0"/>
              <a:t/>
            </a:r>
            <a:br>
              <a:rPr lang="ru-RU" sz="1800" dirty="0"/>
            </a:br>
            <a:r>
              <a:rPr lang="ru-RU" sz="1800" dirty="0"/>
              <a:t/>
            </a:r>
            <a:br>
              <a:rPr lang="ru-RU" sz="1800" dirty="0"/>
            </a:br>
            <a:endParaRPr lang="en-US" sz="1800"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155" y="2175661"/>
            <a:ext cx="5732701" cy="4198102"/>
          </a:xfrm>
        </p:spPr>
      </p:pic>
    </p:spTree>
    <p:extLst>
      <p:ext uri="{BB962C8B-B14F-4D97-AF65-F5344CB8AC3E}">
        <p14:creationId xmlns:p14="http://schemas.microsoft.com/office/powerpoint/2010/main" val="1259639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Д/З </a:t>
            </a:r>
            <a:r>
              <a:rPr lang="uk-UA" dirty="0" err="1" smtClean="0"/>
              <a:t>ст</a:t>
            </a:r>
            <a:r>
              <a:rPr lang="uk-UA" dirty="0" smtClean="0"/>
              <a:t> 156-160 , ст. 167-171.</a:t>
            </a:r>
            <a:endParaRPr lang="en-US" dirty="0"/>
          </a:p>
        </p:txBody>
      </p:sp>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655" y="3019013"/>
            <a:ext cx="7169073" cy="3249051"/>
          </a:xfrm>
        </p:spPr>
      </p:pic>
    </p:spTree>
    <p:extLst>
      <p:ext uri="{BB962C8B-B14F-4D97-AF65-F5344CB8AC3E}">
        <p14:creationId xmlns:p14="http://schemas.microsoft.com/office/powerpoint/2010/main" val="32712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936" y="964107"/>
            <a:ext cx="8825658" cy="2677648"/>
          </a:xfrm>
        </p:spPr>
        <p:txBody>
          <a:bodyPr/>
          <a:lstStyle/>
          <a:p>
            <a:r>
              <a:rPr lang="uk-UA" sz="4000" dirty="0" smtClean="0"/>
              <a:t>Вербальне спілкування – будь-яке спілкування , що використовує слова  для обміну інформацією з іншими.</a:t>
            </a:r>
            <a:endParaRPr lang="en-US" sz="4000" dirty="0"/>
          </a:p>
        </p:txBody>
      </p:sp>
      <p:sp>
        <p:nvSpPr>
          <p:cNvPr id="3" name="Підзаголовок 2"/>
          <p:cNvSpPr>
            <a:spLocks noGrp="1"/>
          </p:cNvSpPr>
          <p:nvPr>
            <p:ph type="subTitle" idx="1"/>
          </p:nvPr>
        </p:nvSpPr>
        <p:spPr>
          <a:xfrm>
            <a:off x="1154955" y="4777380"/>
            <a:ext cx="8825658" cy="861420"/>
          </a:xfrm>
        </p:spPr>
        <p:txBody>
          <a:bodyPr/>
          <a:lstStyle/>
          <a:p>
            <a:endParaRPr lang="en-US" dirty="0"/>
          </a:p>
        </p:txBody>
      </p:sp>
    </p:spTree>
    <p:extLst>
      <p:ext uri="{BB962C8B-B14F-4D97-AF65-F5344CB8AC3E}">
        <p14:creationId xmlns:p14="http://schemas.microsoft.com/office/powerpoint/2010/main" val="2865326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3672623"/>
            <a:ext cx="8761413" cy="706964"/>
          </a:xfrm>
        </p:spPr>
        <p:txBody>
          <a:bodyPr/>
          <a:lstStyle/>
          <a:p>
            <a:pPr algn="ctr"/>
            <a:r>
              <a:rPr lang="uk-UA" dirty="0" err="1" smtClean="0">
                <a:solidFill>
                  <a:schemeClr val="accent1">
                    <a:lumMod val="20000"/>
                    <a:lumOff val="80000"/>
                  </a:schemeClr>
                </a:solidFill>
              </a:rPr>
              <a:t>Мовний</a:t>
            </a:r>
            <a:r>
              <a:rPr lang="uk-UA" dirty="0" smtClean="0">
                <a:solidFill>
                  <a:schemeClr val="accent1">
                    <a:lumMod val="20000"/>
                    <a:lumOff val="80000"/>
                  </a:schemeClr>
                </a:solidFill>
              </a:rPr>
              <a:t> етикет – правила </a:t>
            </a:r>
            <a:r>
              <a:rPr lang="uk-UA" dirty="0" err="1" smtClean="0">
                <a:solidFill>
                  <a:schemeClr val="accent1">
                    <a:lumMod val="20000"/>
                    <a:lumOff val="80000"/>
                  </a:schemeClr>
                </a:solidFill>
              </a:rPr>
              <a:t>мовної</a:t>
            </a:r>
            <a:r>
              <a:rPr lang="uk-UA" dirty="0" smtClean="0">
                <a:solidFill>
                  <a:schemeClr val="accent1">
                    <a:lumMod val="20000"/>
                    <a:lumOff val="80000"/>
                  </a:schemeClr>
                </a:solidFill>
              </a:rPr>
              <a:t> поведінки.</a:t>
            </a:r>
            <a:br>
              <a:rPr lang="uk-UA" dirty="0" smtClean="0">
                <a:solidFill>
                  <a:schemeClr val="accent1">
                    <a:lumMod val="20000"/>
                    <a:lumOff val="80000"/>
                  </a:schemeClr>
                </a:solidFill>
              </a:rPr>
            </a:br>
            <a:r>
              <a:rPr lang="uk-UA" dirty="0" smtClean="0">
                <a:solidFill>
                  <a:schemeClr val="accent1">
                    <a:lumMod val="50000"/>
                  </a:schemeClr>
                </a:solidFill>
              </a:rPr>
              <a:t/>
            </a:r>
            <a:br>
              <a:rPr lang="uk-UA" dirty="0" smtClean="0">
                <a:solidFill>
                  <a:schemeClr val="accent1">
                    <a:lumMod val="50000"/>
                  </a:schemeClr>
                </a:solidFill>
              </a:rPr>
            </a:br>
            <a:r>
              <a:rPr lang="uk-UA" dirty="0" smtClean="0">
                <a:solidFill>
                  <a:schemeClr val="accent1">
                    <a:lumMod val="60000"/>
                    <a:lumOff val="40000"/>
                  </a:schemeClr>
                </a:solidFill>
              </a:rPr>
              <a:t>Виділяють 5 тональностей у спілкуванні:</a:t>
            </a:r>
            <a:r>
              <a:rPr lang="uk-UA" dirty="0" smtClean="0">
                <a:solidFill>
                  <a:schemeClr val="accent1">
                    <a:lumMod val="50000"/>
                  </a:schemeClr>
                </a:solidFill>
              </a:rPr>
              <a:t/>
            </a:r>
            <a:br>
              <a:rPr lang="uk-UA" dirty="0" smtClean="0">
                <a:solidFill>
                  <a:schemeClr val="accent1">
                    <a:lumMod val="50000"/>
                  </a:schemeClr>
                </a:solidFill>
              </a:rPr>
            </a:br>
            <a:r>
              <a:rPr lang="uk-UA" dirty="0" smtClean="0">
                <a:solidFill>
                  <a:schemeClr val="accent1">
                    <a:lumMod val="50000"/>
                  </a:schemeClr>
                </a:solidFill>
              </a:rPr>
              <a:t>-Висока тональність</a:t>
            </a:r>
            <a:br>
              <a:rPr lang="uk-UA" dirty="0" smtClean="0">
                <a:solidFill>
                  <a:schemeClr val="accent1">
                    <a:lumMod val="50000"/>
                  </a:schemeClr>
                </a:solidFill>
              </a:rPr>
            </a:br>
            <a:r>
              <a:rPr lang="uk-UA" dirty="0" smtClean="0">
                <a:solidFill>
                  <a:schemeClr val="accent1">
                    <a:lumMod val="50000"/>
                  </a:schemeClr>
                </a:solidFill>
              </a:rPr>
              <a:t>-Нейтральна тональність</a:t>
            </a:r>
            <a:br>
              <a:rPr lang="uk-UA" dirty="0" smtClean="0">
                <a:solidFill>
                  <a:schemeClr val="accent1">
                    <a:lumMod val="50000"/>
                  </a:schemeClr>
                </a:solidFill>
              </a:rPr>
            </a:br>
            <a:r>
              <a:rPr lang="uk-UA" dirty="0" smtClean="0">
                <a:solidFill>
                  <a:schemeClr val="accent1">
                    <a:lumMod val="50000"/>
                  </a:schemeClr>
                </a:solidFill>
              </a:rPr>
              <a:t>- Звичайна тональність</a:t>
            </a:r>
            <a:br>
              <a:rPr lang="uk-UA" dirty="0" smtClean="0">
                <a:solidFill>
                  <a:schemeClr val="accent1">
                    <a:lumMod val="50000"/>
                  </a:schemeClr>
                </a:solidFill>
              </a:rPr>
            </a:br>
            <a:r>
              <a:rPr lang="uk-UA" dirty="0" smtClean="0">
                <a:solidFill>
                  <a:schemeClr val="accent1">
                    <a:lumMod val="50000"/>
                  </a:schemeClr>
                </a:solidFill>
              </a:rPr>
              <a:t>-Фамільярна тональність</a:t>
            </a:r>
            <a:br>
              <a:rPr lang="uk-UA" dirty="0" smtClean="0">
                <a:solidFill>
                  <a:schemeClr val="accent1">
                    <a:lumMod val="50000"/>
                  </a:schemeClr>
                </a:solidFill>
              </a:rPr>
            </a:br>
            <a:r>
              <a:rPr lang="uk-UA" dirty="0" smtClean="0">
                <a:solidFill>
                  <a:schemeClr val="accent1">
                    <a:lumMod val="50000"/>
                  </a:schemeClr>
                </a:solidFill>
              </a:rPr>
              <a:t>-Вульгарна тональність</a:t>
            </a:r>
            <a:r>
              <a:rPr lang="uk-UA" dirty="0" smtClean="0"/>
              <a:t/>
            </a:r>
            <a:br>
              <a:rPr lang="uk-UA" dirty="0" smtClean="0"/>
            </a:br>
            <a:r>
              <a:rPr lang="uk-UA" dirty="0"/>
              <a:t/>
            </a:r>
            <a:br>
              <a:rPr lang="uk-UA" dirty="0"/>
            </a:br>
            <a:endParaRPr lang="en-US" dirty="0"/>
          </a:p>
        </p:txBody>
      </p:sp>
    </p:spTree>
    <p:extLst>
      <p:ext uri="{BB962C8B-B14F-4D97-AF65-F5344CB8AC3E}">
        <p14:creationId xmlns:p14="http://schemas.microsoft.com/office/powerpoint/2010/main" val="4058205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8631" y="2964700"/>
            <a:ext cx="8761413" cy="706964"/>
          </a:xfrm>
        </p:spPr>
        <p:txBody>
          <a:bodyPr/>
          <a:lstStyle/>
          <a:p>
            <a:pPr algn="ctr"/>
            <a:r>
              <a:rPr lang="uk-UA" sz="4400" dirty="0" smtClean="0"/>
              <a:t>Невербальне (безсловесне) спілкування – передача повідомлень </a:t>
            </a:r>
            <a:br>
              <a:rPr lang="uk-UA" sz="4400" dirty="0" smtClean="0"/>
            </a:br>
            <a:r>
              <a:rPr lang="uk-UA" sz="4400" dirty="0" smtClean="0"/>
              <a:t/>
            </a:r>
            <a:br>
              <a:rPr lang="uk-UA" sz="4400" dirty="0" smtClean="0"/>
            </a:br>
            <a:r>
              <a:rPr lang="uk-UA" sz="4400" dirty="0" smtClean="0">
                <a:solidFill>
                  <a:schemeClr val="accent1">
                    <a:lumMod val="50000"/>
                  </a:schemeClr>
                </a:solidFill>
              </a:rPr>
              <a:t>за допомогою невербальних засобів, таких як зоровий контакт, міміка жести, постава й мова.</a:t>
            </a:r>
            <a:r>
              <a:rPr lang="en-US" sz="4400" dirty="0">
                <a:solidFill>
                  <a:schemeClr val="accent1">
                    <a:lumMod val="50000"/>
                  </a:schemeClr>
                </a:solidFill>
              </a:rPr>
              <a:t/>
            </a:r>
            <a:br>
              <a:rPr lang="en-US" sz="4400" dirty="0">
                <a:solidFill>
                  <a:schemeClr val="accent1">
                    <a:lumMod val="50000"/>
                  </a:schemeClr>
                </a:solidFill>
              </a:rPr>
            </a:br>
            <a:endParaRPr lang="en-US" sz="4400" dirty="0">
              <a:solidFill>
                <a:schemeClr val="accent1">
                  <a:lumMod val="50000"/>
                </a:schemeClr>
              </a:solidFill>
            </a:endParaRPr>
          </a:p>
        </p:txBody>
      </p:sp>
    </p:spTree>
    <p:extLst>
      <p:ext uri="{BB962C8B-B14F-4D97-AF65-F5344CB8AC3E}">
        <p14:creationId xmlns:p14="http://schemas.microsoft.com/office/powerpoint/2010/main" val="44206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5954" y="5274727"/>
            <a:ext cx="8825659" cy="566738"/>
          </a:xfrm>
        </p:spPr>
        <p:txBody>
          <a:bodyPr>
            <a:noAutofit/>
          </a:bodyPr>
          <a:lstStyle/>
          <a:p>
            <a:r>
              <a:rPr lang="uk-UA" sz="2800" dirty="0" smtClean="0"/>
              <a:t>Стиснутий кулак – означає гнів в одних </a:t>
            </a:r>
            <a:r>
              <a:rPr lang="uk-UA" sz="2800" dirty="0" err="1" smtClean="0"/>
              <a:t>ситуаціах</a:t>
            </a:r>
            <a:r>
              <a:rPr lang="uk-UA" sz="2800" dirty="0" smtClean="0"/>
              <a:t> або підтримка в </a:t>
            </a:r>
            <a:r>
              <a:rPr lang="uk-UA" sz="2800" dirty="0" err="1" smtClean="0"/>
              <a:t>ішних</a:t>
            </a:r>
            <a:endParaRPr lang="en-US" sz="2800" dirty="0"/>
          </a:p>
        </p:txBody>
      </p:sp>
      <p:pic>
        <p:nvPicPr>
          <p:cNvPr id="5" name="Місце для зображення 4"/>
          <p:cNvPicPr>
            <a:picLocks noGrp="1" noChangeAspect="1"/>
          </p:cNvPicPr>
          <p:nvPr>
            <p:ph type="pic" idx="1"/>
          </p:nvPr>
        </p:nvPicPr>
        <p:blipFill>
          <a:blip r:embed="rId2">
            <a:extLst>
              <a:ext uri="{28A0092B-C50C-407E-A947-70E740481C1C}">
                <a14:useLocalDpi xmlns:a14="http://schemas.microsoft.com/office/drawing/2010/main" val="0"/>
              </a:ext>
            </a:extLst>
          </a:blip>
          <a:srcRect t="15461" b="15461"/>
          <a:stretch>
            <a:fillRect/>
          </a:stretch>
        </p:blipFill>
        <p:spPr/>
      </p:pic>
      <p:sp>
        <p:nvSpPr>
          <p:cNvPr id="4" name="Місце для тексту 3"/>
          <p:cNvSpPr>
            <a:spLocks noGrp="1"/>
          </p:cNvSpPr>
          <p:nvPr>
            <p:ph type="body" sz="half" idx="2"/>
          </p:nvPr>
        </p:nvSpPr>
        <p:spPr>
          <a:xfrm>
            <a:off x="1154955" y="6391792"/>
            <a:ext cx="8825658" cy="246856"/>
          </a:xfrm>
        </p:spPr>
        <p:txBody>
          <a:bodyPr>
            <a:normAutofit fontScale="92500" lnSpcReduction="10000"/>
          </a:bodyPr>
          <a:lstStyle/>
          <a:p>
            <a:endParaRPr lang="en-US" dirty="0"/>
          </a:p>
        </p:txBody>
      </p:sp>
    </p:spTree>
    <p:extLst>
      <p:ext uri="{BB962C8B-B14F-4D97-AF65-F5344CB8AC3E}">
        <p14:creationId xmlns:p14="http://schemas.microsoft.com/office/powerpoint/2010/main" val="30050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dirty="0" smtClean="0"/>
              <a:t> Схвалення</a:t>
            </a:r>
            <a:endParaRPr lang="en-US" sz="3600" dirty="0"/>
          </a:p>
        </p:txBody>
      </p:sp>
      <p:pic>
        <p:nvPicPr>
          <p:cNvPr id="5" name="Місце для зображення 4"/>
          <p:cNvPicPr>
            <a:picLocks noGrp="1" noChangeAspect="1"/>
          </p:cNvPicPr>
          <p:nvPr>
            <p:ph type="pic" idx="1"/>
          </p:nvPr>
        </p:nvPicPr>
        <p:blipFill>
          <a:blip r:embed="rId2">
            <a:extLst>
              <a:ext uri="{28A0092B-C50C-407E-A947-70E740481C1C}">
                <a14:useLocalDpi xmlns:a14="http://schemas.microsoft.com/office/drawing/2010/main" val="0"/>
              </a:ext>
            </a:extLst>
          </a:blip>
          <a:srcRect t="11757" b="11757"/>
          <a:stretch>
            <a:fillRect/>
          </a:stretch>
        </p:blipFill>
        <p:spPr/>
      </p:pic>
      <p:sp>
        <p:nvSpPr>
          <p:cNvPr id="4" name="Місце для тексту 3"/>
          <p:cNvSpPr>
            <a:spLocks noGrp="1"/>
          </p:cNvSpPr>
          <p:nvPr>
            <p:ph type="body" sz="half" idx="2"/>
          </p:nvPr>
        </p:nvSpPr>
        <p:spPr>
          <a:xfrm>
            <a:off x="1154955" y="5933597"/>
            <a:ext cx="8825658" cy="493712"/>
          </a:xfrm>
        </p:spPr>
        <p:txBody>
          <a:bodyPr/>
          <a:lstStyle/>
          <a:p>
            <a:endParaRPr lang="en-US" dirty="0"/>
          </a:p>
        </p:txBody>
      </p:sp>
    </p:spTree>
    <p:extLst>
      <p:ext uri="{BB962C8B-B14F-4D97-AF65-F5344CB8AC3E}">
        <p14:creationId xmlns:p14="http://schemas.microsoft.com/office/powerpoint/2010/main" val="419813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dirty="0"/>
              <a:t>Н</a:t>
            </a:r>
            <a:r>
              <a:rPr lang="uk-UA" sz="3600" dirty="0" smtClean="0"/>
              <a:t>есхвалення</a:t>
            </a:r>
            <a:endParaRPr lang="en-US" sz="3600" dirty="0"/>
          </a:p>
        </p:txBody>
      </p:sp>
      <p:sp>
        <p:nvSpPr>
          <p:cNvPr id="4" name="Місце для тексту 3"/>
          <p:cNvSpPr>
            <a:spLocks noGrp="1"/>
          </p:cNvSpPr>
          <p:nvPr>
            <p:ph type="body" sz="half" idx="2"/>
          </p:nvPr>
        </p:nvSpPr>
        <p:spPr/>
        <p:txBody>
          <a:bodyPr/>
          <a:lstStyle/>
          <a:p>
            <a:endParaRPr lang="en-US"/>
          </a:p>
        </p:txBody>
      </p:sp>
      <p:pic>
        <p:nvPicPr>
          <p:cNvPr id="8" name="Місце для зображення 7"/>
          <p:cNvPicPr>
            <a:picLocks noGrp="1" noChangeAspect="1"/>
          </p:cNvPicPr>
          <p:nvPr>
            <p:ph type="pic" idx="1"/>
          </p:nvPr>
        </p:nvPicPr>
        <p:blipFill>
          <a:blip r:embed="rId2">
            <a:extLst>
              <a:ext uri="{28A0092B-C50C-407E-A947-70E740481C1C}">
                <a14:useLocalDpi xmlns:a14="http://schemas.microsoft.com/office/drawing/2010/main" val="0"/>
              </a:ext>
            </a:extLst>
          </a:blip>
          <a:srcRect t="20858" b="20858"/>
          <a:stretch>
            <a:fillRect/>
          </a:stretch>
        </p:blipFill>
        <p:spPr>
          <a:xfrm>
            <a:off x="1464669" y="693174"/>
            <a:ext cx="8825659" cy="3464337"/>
          </a:xfrm>
        </p:spPr>
      </p:pic>
    </p:spTree>
    <p:extLst>
      <p:ext uri="{BB962C8B-B14F-4D97-AF65-F5344CB8AC3E}">
        <p14:creationId xmlns:p14="http://schemas.microsoft.com/office/powerpoint/2010/main" val="131860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t>Символ відкритості</a:t>
            </a:r>
            <a:endParaRPr lang="en-US" dirty="0"/>
          </a:p>
        </p:txBody>
      </p:sp>
      <p:pic>
        <p:nvPicPr>
          <p:cNvPr id="7" name="Місце для вмісту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4155" y="2249538"/>
            <a:ext cx="6406775" cy="4254500"/>
          </a:xfrm>
        </p:spPr>
      </p:pic>
      <p:pic>
        <p:nvPicPr>
          <p:cNvPr id="3" name="Рисунок 2"/>
          <p:cNvPicPr>
            <a:picLocks noChangeAspect="1"/>
          </p:cNvPicPr>
          <p:nvPr/>
        </p:nvPicPr>
        <p:blipFill>
          <a:blip r:embed="rId3"/>
          <a:stretch>
            <a:fillRect/>
          </a:stretch>
        </p:blipFill>
        <p:spPr>
          <a:xfrm>
            <a:off x="1829597" y="1327150"/>
            <a:ext cx="8827773" cy="3426249"/>
          </a:xfrm>
          <a:prstGeom prst="rect">
            <a:avLst/>
          </a:prstGeom>
        </p:spPr>
      </p:pic>
    </p:spTree>
    <p:extLst>
      <p:ext uri="{BB962C8B-B14F-4D97-AF65-F5344CB8AC3E}">
        <p14:creationId xmlns:p14="http://schemas.microsoft.com/office/powerpoint/2010/main" val="222584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Глибокий роздум</a:t>
            </a:r>
            <a:endParaRPr lang="en-US" dirty="0"/>
          </a:p>
        </p:txBody>
      </p:sp>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024" y="2588752"/>
            <a:ext cx="2514922" cy="34163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903" y="2898468"/>
            <a:ext cx="4753897" cy="3658272"/>
          </a:xfrm>
          <a:prstGeom prst="rect">
            <a:avLst/>
          </a:prstGeom>
        </p:spPr>
      </p:pic>
    </p:spTree>
    <p:extLst>
      <p:ext uri="{BB962C8B-B14F-4D97-AF65-F5344CB8AC3E}">
        <p14:creationId xmlns:p14="http://schemas.microsoft.com/office/powerpoint/2010/main" val="3495952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78</TotalTime>
  <Words>316</Words>
  <Application>Microsoft Office PowerPoint</Application>
  <PresentationFormat>Широкий екран</PresentationFormat>
  <Paragraphs>23</Paragraphs>
  <Slides>19</Slides>
  <Notes>2</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19</vt:i4>
      </vt:variant>
    </vt:vector>
  </HeadingPairs>
  <TitlesOfParts>
    <vt:vector size="24" baseType="lpstr">
      <vt:lpstr>Arial</vt:lpstr>
      <vt:lpstr>Calibri</vt:lpstr>
      <vt:lpstr>Century Gothic</vt:lpstr>
      <vt:lpstr>Wingdings 3</vt:lpstr>
      <vt:lpstr>Зал засідань</vt:lpstr>
      <vt:lpstr>Тема: спілкування та його роль в житті людини. Вербальне та невербальне спілкування</vt:lpstr>
      <vt:lpstr>Вербальне спілкування – будь-яке спілкування , що використовує слова  для обміну інформацією з іншими.</vt:lpstr>
      <vt:lpstr>Мовний етикет – правила мовної поведінки.  Виділяють 5 тональностей у спілкуванні: -Висока тональність -Нейтральна тональність - Звичайна тональність -Фамільярна тональність -Вульгарна тональність  </vt:lpstr>
      <vt:lpstr>Невербальне (безсловесне) спілкування – передача повідомлень   за допомогою невербальних засобів, таких як зоровий контакт, міміка жести, постава й мова. </vt:lpstr>
      <vt:lpstr>Стиснутий кулак – означає гнів в одних ситуаціах або підтримка в ішних</vt:lpstr>
      <vt:lpstr> Схвалення</vt:lpstr>
      <vt:lpstr>Несхвалення</vt:lpstr>
      <vt:lpstr>Символ відкритості</vt:lpstr>
      <vt:lpstr>Глибокий роздум</vt:lpstr>
      <vt:lpstr>Незгода, сумнів,намір завершити розмову</vt:lpstr>
      <vt:lpstr>Владність агресивність</vt:lpstr>
      <vt:lpstr>Впевненість, людина вища за становищем</vt:lpstr>
      <vt:lpstr>недовіра</vt:lpstr>
      <vt:lpstr>Роздум щодо рішення</vt:lpstr>
      <vt:lpstr>Якщо людина, спілкуючись з вами, прикриває повіки, знайте: він намагається сховатися, захистити себе від зовнішнього світу. Причому це зовсім не означає, що співрозмовник вас боїться. Швидше навпаки, він хоче прибрати вас зі свого поля зору, тому що ви могли йому набриднути.    </vt:lpstr>
      <vt:lpstr>Це яскравий приклад того, що всі ми родом з дитинства. Згадайте, як ви прикривали рота долонькою, коли не хотіли щось розповідати. У дорослому віці те ж саме. Кілька пальців, долонь або навіть кулак у рота допомагають нам стримувати вимовні слова. Іноді цей жест маскується удаваним покашлюванням.  </vt:lpstr>
      <vt:lpstr>Бачите, що знайомий задумливо покусує дужку окулярів? Поспішайте підтримати і підбадьорити його. Він явно чимось стурбований і на підсвідомому рівні прагне відчути безпеку, як в дитинстві, у материнських грудей. До речі, олівець, ручка, палець, сигарета або навіть жуйка в роті можуть говорити про те ж.  </vt:lpstr>
      <vt:lpstr>Один з найпоширеніших жестів. Не дивно, що в цій позі багато відчувають себемаксимально кочимось незадоволені. Схрещені на грудях руки — це явний сигнал негативного настрою співрозмовника.мфортно, — т аке положення дозволяє відгородитися від оточуючих. Часто ми використовуємо цей жест, коли  </vt:lpstr>
      <vt:lpstr>Д/З ст 156-160 , ст. 167-171.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спілкування та його роль в житті людини. Вербальне та невербальне спілкування</dc:title>
  <dc:creator>Lenovov</dc:creator>
  <cp:lastModifiedBy>Lenovov</cp:lastModifiedBy>
  <cp:revision>8</cp:revision>
  <dcterms:created xsi:type="dcterms:W3CDTF">2022-11-23T09:43:51Z</dcterms:created>
  <dcterms:modified xsi:type="dcterms:W3CDTF">2022-11-23T11:02:36Z</dcterms:modified>
</cp:coreProperties>
</file>