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68" r:id="rId15"/>
    <p:sldId id="271" r:id="rId16"/>
    <p:sldId id="272" r:id="rId17"/>
    <p:sldId id="278" r:id="rId18"/>
    <p:sldId id="277" r:id="rId19"/>
    <p:sldId id="276" r:id="rId20"/>
    <p:sldId id="275" r:id="rId21"/>
    <p:sldId id="281" r:id="rId22"/>
    <p:sldId id="280" r:id="rId23"/>
    <p:sldId id="282" r:id="rId24"/>
    <p:sldId id="279" r:id="rId25"/>
    <p:sldId id="283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40298-0240-2F6D-BB96-0A5CC4056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433F29-EC35-95DD-62F0-6CFE016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154241-1DBD-EFF2-6AE8-838BAAC6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9992A-F504-FF22-47F7-EAB90DF2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4258-694E-1FD7-F87A-30C05B41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58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9EB0-C0B5-FB7F-457D-96F261C87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54ADB5-5CE5-A972-E8E7-13B838FF5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8DBB84-BF87-DAC8-03B2-FEAB071D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4771E-8FE3-050D-349C-6829B2969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6798A5-4285-D4C0-538D-378317DD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63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87C8D3-B09B-C1D4-F954-03DB7F950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9BC6BC-3B34-A624-2FC9-34CBBC320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8C39E4-69C4-35D3-B28E-F2689E7EB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196804-BEBA-6D67-2BA0-3709F7858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373F06-5A53-C798-7E91-62638B66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73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530B1-E2DA-5889-9AE2-BA174369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00158-1514-266A-B12B-989EBF3D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8CF15A-BE2B-5E72-9E17-E804BF09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06DBAC-F759-B098-848C-6EB0E1892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14D8D-8D0E-330E-AE01-D2CD2651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49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8B3F1-8AB2-C03E-1FA8-499B0DDCC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D2035E-DEA5-FC2A-D403-4478F3984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B984EE-DD73-9658-5424-4E4B143FA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D6F788-C618-6C9D-5CB4-C9E5C90A3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99E27B-35F9-97D3-C68E-26F4CD1E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6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79592-AF39-5948-7F80-C6B9C38D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B8759E-78D3-92ED-C678-3FE133AF3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CD74D4-026F-3A7C-41B1-77DBD512B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3BF62E-F5CD-2BA1-8690-040F9DF5E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A13D10-AC55-1A62-F6C2-7CE8D5A0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442B7F-C0B4-46F0-13BB-7B5813BC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3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96F5C-1089-ECF6-080C-B3153CE2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7C435F-F47C-91FB-9893-A21FCF0C1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F5F880-515D-3F7E-C9DA-3FB112E33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D4FB4C-0E63-F971-A605-96BB0620B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854C10-2CAD-13AF-2D48-4BE177CD2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EA63AC-08D6-5BA1-9A94-488282C73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ABDE69-C1CC-30C0-2D9E-8466247C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46ED5D-0551-7F7D-9105-F14A990D6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5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4FA8F-288F-BBEC-C026-0D5E5E86F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237A9-4FB2-4B9B-5A42-A0F774FE2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14921A-FE07-B3B3-0914-ABB161FE0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574747-0DB1-DE48-8655-49CEC3BC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5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DC2057-7F8B-7AD5-4094-F2115CA1A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D9FA59-504B-6244-7E36-83543B491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87D1D5-64BB-22BC-0807-11F73DFA5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3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E1156-AC93-6550-A5CC-D301A174D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74993-0433-E6DF-68B2-2714CF648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111920-BA59-2BAA-B866-2188DB17F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79DD2B-BC0D-4A4C-5A98-3B32C0AD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BE74E-4E23-E6D6-AA4D-4C30E438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743B28-9239-072C-8248-30C13C9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A0612-B3CB-AFBF-9587-735E90C4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69224A-6CA5-C3E9-5A60-2B43D6E4AD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C3D645-F8E6-2B9A-AFE7-24200A459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CF5E10-4F8E-DF26-73D5-787AF415A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BF075D-92B6-DA58-A3BB-BD1D3EE0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BCAC5E-61F6-8C44-4D0F-51C32B78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371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D3163-CF5F-6C0D-8CE6-617B088D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F7EDD7-D10F-FB95-3D4B-44A124165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EDE85-D135-6DFD-33F5-B59E4A873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2D400-BE8E-4E23-A571-395934862551}" type="datetimeFigureOut">
              <a:rPr lang="ru-RU" smtClean="0"/>
              <a:t>20.10.2023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5CA48A-01A2-41F1-05FE-E13C814F5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4C921F-C2AB-CE44-E8E9-57208C13E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990AE-EB70-4A5C-B7A6-31D15DA50A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3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002A476-1D13-7347-7CAF-3EF6AC1F0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знаки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152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A41105-7789-9B90-F13B-35F1CCBD1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95" t="22035" r="32263" b="20702"/>
          <a:stretch/>
        </p:blipFill>
        <p:spPr>
          <a:xfrm>
            <a:off x="3416967" y="0"/>
            <a:ext cx="52457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1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48745F-9B6D-D6CE-E53F-BC73DCDCDAD8}"/>
              </a:ext>
            </a:extLst>
          </p:cNvPr>
          <p:cNvSpPr txBox="1"/>
          <p:nvPr/>
        </p:nvSpPr>
        <p:spPr>
          <a:xfrm>
            <a:off x="1078028" y="327879"/>
            <a:ext cx="105974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 err="1">
                <a:solidFill>
                  <a:schemeClr val="bg1"/>
                </a:solidFill>
              </a:rPr>
              <a:t>Військові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звання</a:t>
            </a:r>
            <a:r>
              <a:rPr lang="ru-RU" sz="4800" dirty="0">
                <a:solidFill>
                  <a:schemeClr val="bg1"/>
                </a:solidFill>
              </a:rPr>
              <a:t> і знаки </a:t>
            </a:r>
            <a:r>
              <a:rPr lang="ru-RU" sz="4800" dirty="0" err="1">
                <a:solidFill>
                  <a:schemeClr val="bg1"/>
                </a:solidFill>
              </a:rPr>
              <a:t>розрізнення</a:t>
            </a:r>
            <a:r>
              <a:rPr lang="ru-RU" sz="4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F4587-E8C5-5961-7740-FB5CEB83F6DE}"/>
              </a:ext>
            </a:extLst>
          </p:cNvPr>
          <p:cNvSpPr txBox="1"/>
          <p:nvPr/>
        </p:nvSpPr>
        <p:spPr>
          <a:xfrm>
            <a:off x="892742" y="1293334"/>
            <a:ext cx="10597415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Зна́ки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розрі́знення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Знаки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відмі́нності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Відзна́ки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(англ.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Insignia) — 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знаки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на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форменому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одязі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військовослужбовців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показують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їхні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персональні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військові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звання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вид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збройних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сил,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рід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військ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служби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термін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проходження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дійсної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служби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в лавах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Збройних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сил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тощо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система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рангів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була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утворена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у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березні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1992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року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після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ухвалення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Закону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України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«Про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військовий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обов'язок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військову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службу». У </a:t>
            </a:r>
            <a:r>
              <a:rPr lang="ru-RU" sz="20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році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проведене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реформування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сержантських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старшинських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) та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генеральських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звань</a:t>
            </a:r>
            <a:r>
              <a:rPr lang="ru-RU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(з 01.10.2020).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Військові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поділяють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армійські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корабельні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32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C79F9-72E3-393F-0736-D7FC699D4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37" t="15859" r="27920" b="13264"/>
          <a:stretch/>
        </p:blipFill>
        <p:spPr>
          <a:xfrm>
            <a:off x="259883" y="837398"/>
            <a:ext cx="11540690" cy="5984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9BC1E3-24F7-46D4-EFD7-D66FF3E283B2}"/>
              </a:ext>
            </a:extLst>
          </p:cNvPr>
          <p:cNvSpPr txBox="1"/>
          <p:nvPr/>
        </p:nvSpPr>
        <p:spPr>
          <a:xfrm>
            <a:off x="1922245" y="-13743"/>
            <a:ext cx="83475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Структура </a:t>
            </a:r>
            <a:r>
              <a:rPr lang="ru-RU" sz="5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звань</a:t>
            </a:r>
            <a:r>
              <a:rPr lang="ru-RU" sz="5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ЗСУ</a:t>
            </a:r>
          </a:p>
        </p:txBody>
      </p:sp>
    </p:spTree>
    <p:extLst>
      <p:ext uri="{BB962C8B-B14F-4D97-AF65-F5344CB8AC3E}">
        <p14:creationId xmlns:p14="http://schemas.microsoft.com/office/powerpoint/2010/main" val="70083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CE6084-9527-F83E-DDE5-78F8B9B04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3" t="41543" r="36132" b="41194"/>
          <a:stretch/>
        </p:blipFill>
        <p:spPr>
          <a:xfrm>
            <a:off x="606390" y="1058779"/>
            <a:ext cx="1122305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91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B03798-CC50-2BD7-748B-F0EE5D3B9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3" t="50000" r="44421" b="26035"/>
          <a:stretch/>
        </p:blipFill>
        <p:spPr>
          <a:xfrm>
            <a:off x="1145407" y="743551"/>
            <a:ext cx="10338669" cy="512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46552C-1E4C-06B1-8D0E-DDF4E4426B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69" t="26105" r="15211" b="55088"/>
          <a:stretch/>
        </p:blipFill>
        <p:spPr>
          <a:xfrm>
            <a:off x="-240632" y="500514"/>
            <a:ext cx="12262586" cy="42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15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E79144-41D5-7C98-B8BC-5EE56F9458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7" t="36631" r="39920" b="39228"/>
          <a:stretch/>
        </p:blipFill>
        <p:spPr>
          <a:xfrm>
            <a:off x="264881" y="847024"/>
            <a:ext cx="11662238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E2A46B-C5F4-4C27-9137-2C567663AB7B}"/>
              </a:ext>
            </a:extLst>
          </p:cNvPr>
          <p:cNvSpPr txBox="1"/>
          <p:nvPr/>
        </p:nvSpPr>
        <p:spPr>
          <a:xfrm>
            <a:off x="825367" y="191787"/>
            <a:ext cx="11071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Знаки </a:t>
            </a:r>
            <a:r>
              <a:rPr lang="ru-RU" sz="2800" dirty="0" err="1">
                <a:solidFill>
                  <a:schemeClr val="bg1"/>
                </a:solidFill>
              </a:rPr>
              <a:t>розрізнення</a:t>
            </a:r>
            <a:r>
              <a:rPr lang="ru-RU" sz="2800" dirty="0">
                <a:solidFill>
                  <a:schemeClr val="bg1"/>
                </a:solidFill>
              </a:rPr>
              <a:t> до </a:t>
            </a:r>
            <a:r>
              <a:rPr lang="ru-RU" sz="2800" dirty="0" err="1">
                <a:solidFill>
                  <a:schemeClr val="bg1"/>
                </a:solidFill>
              </a:rPr>
              <a:t>форменого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одягу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формених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головних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уборів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5AD2B8-27F0-5CA9-50D7-C602FFD28ECD}"/>
              </a:ext>
            </a:extLst>
          </p:cNvPr>
          <p:cNvSpPr txBox="1"/>
          <p:nvPr/>
        </p:nvSpPr>
        <p:spPr>
          <a:xfrm>
            <a:off x="232210" y="5566141"/>
            <a:ext cx="119184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Погон — </a:t>
            </a:r>
            <a:r>
              <a:rPr lang="ru-RU" sz="2800" dirty="0" err="1">
                <a:solidFill>
                  <a:schemeClr val="bg1"/>
                </a:solidFill>
              </a:rPr>
              <a:t>наплічний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або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нагрудний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елемент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форменого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одягу</a:t>
            </a:r>
            <a:r>
              <a:rPr lang="ru-RU" sz="2800" dirty="0">
                <a:solidFill>
                  <a:schemeClr val="bg1"/>
                </a:solidFill>
              </a:rPr>
              <a:t>, на </a:t>
            </a:r>
            <a:r>
              <a:rPr lang="ru-RU" sz="2800" dirty="0" err="1">
                <a:solidFill>
                  <a:schemeClr val="bg1"/>
                </a:solidFill>
              </a:rPr>
              <a:t>якому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розміщені</a:t>
            </a:r>
            <a:r>
              <a:rPr lang="ru-RU" sz="2800" dirty="0">
                <a:solidFill>
                  <a:schemeClr val="bg1"/>
                </a:solidFill>
              </a:rPr>
              <a:t> знаки </a:t>
            </a:r>
            <a:r>
              <a:rPr lang="ru-RU" sz="2800" dirty="0" err="1">
                <a:solidFill>
                  <a:schemeClr val="bg1"/>
                </a:solidFill>
              </a:rPr>
              <a:t>розрізнення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військового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звання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інші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елементи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військової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символіки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844D6A-83D4-0E7D-C835-F6C1B7938E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9" t="27229" r="10710" b="11999"/>
          <a:stretch/>
        </p:blipFill>
        <p:spPr>
          <a:xfrm>
            <a:off x="465983" y="810926"/>
            <a:ext cx="7782867" cy="4430027"/>
          </a:xfrm>
          <a:prstGeom prst="rect">
            <a:avLst/>
          </a:prstGeom>
        </p:spPr>
      </p:pic>
      <p:pic>
        <p:nvPicPr>
          <p:cNvPr id="8194" name="Picture 2" descr="Погон — Вікіпедія">
            <a:extLst>
              <a:ext uri="{FF2B5EF4-FFF2-40B4-BE49-F238E27FC236}">
                <a16:creationId xmlns:a16="http://schemas.microsoft.com/office/drawing/2014/main" id="{B8D721F5-5BFF-7EA2-13FE-2099C12D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729" y="810927"/>
            <a:ext cx="2953352" cy="44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272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5A421F-BE31-1C76-CFAA-7D1DD71AF127}"/>
              </a:ext>
            </a:extLst>
          </p:cNvPr>
          <p:cNvSpPr txBox="1"/>
          <p:nvPr/>
        </p:nvSpPr>
        <p:spPr>
          <a:xfrm>
            <a:off x="879107" y="4438661"/>
            <a:ext cx="115334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</a:rPr>
              <a:t>Нагрудний</a:t>
            </a:r>
            <a:r>
              <a:rPr lang="ru-RU" sz="2800" dirty="0">
                <a:solidFill>
                  <a:schemeClr val="bg1"/>
                </a:solidFill>
              </a:rPr>
              <a:t> знак </a:t>
            </a:r>
            <a:r>
              <a:rPr lang="ru-RU" sz="2800" dirty="0" err="1">
                <a:solidFill>
                  <a:schemeClr val="bg1"/>
                </a:solidFill>
              </a:rPr>
              <a:t>може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мати</a:t>
            </a:r>
            <a:r>
              <a:rPr lang="ru-RU" sz="2800" dirty="0">
                <a:solidFill>
                  <a:schemeClr val="bg1"/>
                </a:solidFill>
              </a:rPr>
              <a:t> форму таблички </a:t>
            </a:r>
            <a:r>
              <a:rPr lang="ru-RU" sz="2800" dirty="0" err="1">
                <a:solidFill>
                  <a:schemeClr val="bg1"/>
                </a:solidFill>
              </a:rPr>
              <a:t>із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зазначенням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прізвища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групи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крові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належності</a:t>
            </a:r>
            <a:r>
              <a:rPr lang="ru-RU" sz="2800" dirty="0">
                <a:solidFill>
                  <a:schemeClr val="bg1"/>
                </a:solidFill>
              </a:rPr>
              <a:t> до </a:t>
            </a:r>
            <a:r>
              <a:rPr lang="ru-RU" sz="2800" dirty="0" err="1">
                <a:solidFill>
                  <a:schemeClr val="bg1"/>
                </a:solidFill>
              </a:rPr>
              <a:t>військового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формування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тощо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містити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затверджені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державні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символи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9218" name="Picture 2" descr="На польовій формі українських військових змінили знаки (фотофакт)">
            <a:extLst>
              <a:ext uri="{FF2B5EF4-FFF2-40B4-BE49-F238E27FC236}">
                <a16:creationId xmlns:a16="http://schemas.microsoft.com/office/drawing/2014/main" id="{EC95E392-4677-BB91-9EB7-D13DE7F6A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5" y="229842"/>
            <a:ext cx="10834634" cy="439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FEC992-A1F9-AE09-B942-90F99A226633}"/>
              </a:ext>
            </a:extLst>
          </p:cNvPr>
          <p:cNvSpPr txBox="1"/>
          <p:nvPr/>
        </p:nvSpPr>
        <p:spPr>
          <a:xfrm>
            <a:off x="879107" y="5707062"/>
            <a:ext cx="10603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Нарукавний</a:t>
            </a:r>
            <a:r>
              <a:rPr lang="ru-RU" sz="2400" dirty="0">
                <a:solidFill>
                  <a:schemeClr val="bg1"/>
                </a:solidFill>
              </a:rPr>
              <a:t> знак </a:t>
            </a:r>
            <a:r>
              <a:rPr lang="ru-RU" sz="2400" dirty="0" err="1">
                <a:solidFill>
                  <a:schemeClr val="bg1"/>
                </a:solidFill>
              </a:rPr>
              <a:t>означає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належність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держави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військового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формування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тощо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123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F738AA-CCBE-EED3-ED9E-73487DAA3F66}"/>
              </a:ext>
            </a:extLst>
          </p:cNvPr>
          <p:cNvSpPr txBox="1"/>
          <p:nvPr/>
        </p:nvSpPr>
        <p:spPr>
          <a:xfrm>
            <a:off x="93044" y="5212427"/>
            <a:ext cx="120989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Кокарда — знак </a:t>
            </a:r>
            <a:r>
              <a:rPr lang="ru-RU" sz="3200" dirty="0" err="1">
                <a:solidFill>
                  <a:schemeClr val="bg1"/>
                </a:solidFill>
              </a:rPr>
              <a:t>установленого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зразка</a:t>
            </a:r>
            <a:r>
              <a:rPr lang="ru-RU" sz="3200" dirty="0">
                <a:solidFill>
                  <a:schemeClr val="bg1"/>
                </a:solidFill>
              </a:rPr>
              <a:t> на головному </a:t>
            </a:r>
            <a:r>
              <a:rPr lang="ru-RU" sz="3200" dirty="0" err="1">
                <a:solidFill>
                  <a:schemeClr val="bg1"/>
                </a:solidFill>
              </a:rPr>
              <a:t>уборі</a:t>
            </a:r>
            <a:r>
              <a:rPr lang="ru-RU" sz="3200" dirty="0">
                <a:solidFill>
                  <a:schemeClr val="bg1"/>
                </a:solidFill>
              </a:rPr>
              <a:t>. Кокарду, як правило, </a:t>
            </a:r>
            <a:r>
              <a:rPr lang="ru-RU" sz="3200" dirty="0" err="1">
                <a:solidFill>
                  <a:schemeClr val="bg1"/>
                </a:solidFill>
              </a:rPr>
              <a:t>прикріплюють</a:t>
            </a:r>
            <a:r>
              <a:rPr lang="ru-RU" sz="3200" dirty="0">
                <a:solidFill>
                  <a:schemeClr val="bg1"/>
                </a:solidFill>
              </a:rPr>
              <a:t> у </a:t>
            </a:r>
            <a:r>
              <a:rPr lang="ru-RU" sz="3200" dirty="0" err="1">
                <a:solidFill>
                  <a:schemeClr val="bg1"/>
                </a:solidFill>
              </a:rPr>
              <a:t>центрі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кашкета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кепі</a:t>
            </a:r>
            <a:r>
              <a:rPr lang="ru-RU" sz="3200" dirty="0">
                <a:solidFill>
                  <a:schemeClr val="bg1"/>
                </a:solidFill>
              </a:rPr>
              <a:t>, шапки </a:t>
            </a:r>
            <a:r>
              <a:rPr lang="ru-RU" sz="3200" dirty="0" err="1">
                <a:solidFill>
                  <a:schemeClr val="bg1"/>
                </a:solidFill>
              </a:rPr>
              <a:t>або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іншого</a:t>
            </a:r>
            <a:r>
              <a:rPr lang="ru-RU" sz="3200" dirty="0">
                <a:solidFill>
                  <a:schemeClr val="bg1"/>
                </a:solidFill>
              </a:rPr>
              <a:t> головного убору.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BA1655-1802-7D93-B575-9D14476F0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21" t="48842" r="1473" b="23995"/>
          <a:stretch/>
        </p:blipFill>
        <p:spPr>
          <a:xfrm>
            <a:off x="192505" y="250256"/>
            <a:ext cx="4629752" cy="4843371"/>
          </a:xfrm>
          <a:prstGeom prst="rect">
            <a:avLst/>
          </a:prstGeom>
        </p:spPr>
      </p:pic>
      <p:pic>
        <p:nvPicPr>
          <p:cNvPr id="10244" name="Picture 4" descr="Кепка ЗСУ, кепка пиксель ЗСУ, кепка Мазепинка с кокардой - КП-1П">
            <a:extLst>
              <a:ext uri="{FF2B5EF4-FFF2-40B4-BE49-F238E27FC236}">
                <a16:creationId xmlns:a16="http://schemas.microsoft.com/office/drawing/2014/main" id="{65EB740C-CDCC-8692-AA5A-518738E6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25" y="287956"/>
            <a:ext cx="4805671" cy="48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E0DA64-4FC4-0769-C1CC-5B4C7467F3D3}"/>
              </a:ext>
            </a:extLst>
          </p:cNvPr>
          <p:cNvSpPr txBox="1"/>
          <p:nvPr/>
        </p:nvSpPr>
        <p:spPr>
          <a:xfrm>
            <a:off x="5919538" y="4681971"/>
            <a:ext cx="61794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ystem-ui"/>
              </a:rPr>
              <a:t>Кепка ЗСУ, кепка пиксель ЗСУ, кепка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system-ui"/>
              </a:rPr>
              <a:t>Мазепинка</a:t>
            </a:r>
            <a:r>
              <a:rPr lang="ru-RU" b="0" i="0" dirty="0">
                <a:solidFill>
                  <a:schemeClr val="bg1"/>
                </a:solidFill>
                <a:effectLst/>
                <a:latin typeface="system-ui"/>
              </a:rPr>
              <a:t> с кокардой - КП-1П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1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C5374-0223-A894-ACDE-9516AC68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 статути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F4553-AE41-4AFB-4209-3EFCBE9CA68A}"/>
              </a:ext>
            </a:extLst>
          </p:cNvPr>
          <p:cNvSpPr txBox="1"/>
          <p:nvPr/>
        </p:nvSpPr>
        <p:spPr>
          <a:xfrm>
            <a:off x="4504622" y="1716205"/>
            <a:ext cx="79793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Поняття</a:t>
            </a:r>
            <a:r>
              <a:rPr lang="ru-RU" sz="2400" dirty="0">
                <a:solidFill>
                  <a:schemeClr val="bg1"/>
                </a:solidFill>
              </a:rPr>
              <a:t> про </a:t>
            </a:r>
            <a:r>
              <a:rPr lang="ru-RU" sz="2400" dirty="0" err="1">
                <a:solidFill>
                  <a:schemeClr val="bg1"/>
                </a:solidFill>
              </a:rPr>
              <a:t>військові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статути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Статути</a:t>
            </a:r>
            <a:r>
              <a:rPr lang="ru-RU" sz="2400" dirty="0">
                <a:solidFill>
                  <a:schemeClr val="bg1"/>
                </a:solidFill>
              </a:rPr>
              <a:t> ЗСУ —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зведення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законів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військової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служби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лежать в </a:t>
            </a:r>
            <a:r>
              <a:rPr lang="ru-RU" sz="2400" dirty="0" err="1">
                <a:solidFill>
                  <a:schemeClr val="bg1"/>
                </a:solidFill>
              </a:rPr>
              <a:t>основі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повсякденного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життя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виховання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навчання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бойової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діяльності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військ</a:t>
            </a:r>
            <a:r>
              <a:rPr lang="ru-RU" sz="2400" dirty="0">
                <a:solidFill>
                  <a:schemeClr val="bg1"/>
                </a:solidFill>
              </a:rPr>
              <a:t>. Вони </a:t>
            </a:r>
            <a:r>
              <a:rPr lang="ru-RU" sz="2400" dirty="0" err="1">
                <a:solidFill>
                  <a:schemeClr val="bg1"/>
                </a:solidFill>
              </a:rPr>
              <a:t>роз’ясняють</a:t>
            </a:r>
            <a:r>
              <a:rPr lang="ru-RU" sz="2400" dirty="0">
                <a:solidFill>
                  <a:schemeClr val="bg1"/>
                </a:solidFill>
              </a:rPr>
              <a:t>, як </a:t>
            </a:r>
            <a:r>
              <a:rPr lang="ru-RU" sz="2400" dirty="0" err="1">
                <a:solidFill>
                  <a:schemeClr val="bg1"/>
                </a:solidFill>
              </a:rPr>
              <a:t>воїн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має</a:t>
            </a:r>
            <a:r>
              <a:rPr lang="ru-RU" sz="2400" dirty="0">
                <a:solidFill>
                  <a:schemeClr val="bg1"/>
                </a:solidFill>
              </a:rPr>
              <a:t> нести </a:t>
            </a:r>
            <a:r>
              <a:rPr lang="ru-RU" sz="2400" dirty="0" err="1">
                <a:solidFill>
                  <a:schemeClr val="bg1"/>
                </a:solidFill>
              </a:rPr>
              <a:t>військову</a:t>
            </a:r>
            <a:r>
              <a:rPr lang="ru-RU" sz="2400" dirty="0">
                <a:solidFill>
                  <a:schemeClr val="bg1"/>
                </a:solidFill>
              </a:rPr>
              <a:t> службу і </a:t>
            </a:r>
            <a:r>
              <a:rPr lang="ru-RU" sz="2400" dirty="0" err="1">
                <a:solidFill>
                  <a:schemeClr val="bg1"/>
                </a:solidFill>
              </a:rPr>
              <a:t>навчатися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військової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справи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якими</a:t>
            </a:r>
            <a:r>
              <a:rPr lang="ru-RU" sz="2400" dirty="0">
                <a:solidFill>
                  <a:schemeClr val="bg1"/>
                </a:solidFill>
              </a:rPr>
              <a:t> морально-</a:t>
            </a:r>
            <a:r>
              <a:rPr lang="ru-RU" sz="2400" dirty="0" err="1">
                <a:solidFill>
                  <a:schemeClr val="bg1"/>
                </a:solidFill>
              </a:rPr>
              <a:t>бойовими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якостями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повинен </a:t>
            </a:r>
            <a:r>
              <a:rPr lang="ru-RU" sz="2400" dirty="0" err="1">
                <a:solidFill>
                  <a:schemeClr val="bg1"/>
                </a:solidFill>
              </a:rPr>
              <a:t>володіти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щоб</a:t>
            </a:r>
            <a:r>
              <a:rPr lang="ru-RU" sz="2400" dirty="0">
                <a:solidFill>
                  <a:schemeClr val="bg1"/>
                </a:solidFill>
              </a:rPr>
              <a:t> бути </a:t>
            </a:r>
            <a:r>
              <a:rPr lang="ru-RU" sz="2400" dirty="0" err="1">
                <a:solidFill>
                  <a:schemeClr val="bg1"/>
                </a:solidFill>
              </a:rPr>
              <a:t>надійним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умілим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захисником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Батьківщини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Статути збройних сил України: збірник законів">
            <a:extLst>
              <a:ext uri="{FF2B5EF4-FFF2-40B4-BE49-F238E27FC236}">
                <a16:creationId xmlns:a16="http://schemas.microsoft.com/office/drawing/2014/main" id="{31A21427-075B-690D-38A9-9A0FEE39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7" y="1209675"/>
            <a:ext cx="420052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30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BB7BB6-B460-BCB7-37F2-656C0DD565ED}"/>
              </a:ext>
            </a:extLst>
          </p:cNvPr>
          <p:cNvSpPr txBox="1"/>
          <p:nvPr/>
        </p:nvSpPr>
        <p:spPr>
          <a:xfrm>
            <a:off x="510138" y="5778184"/>
            <a:ext cx="118968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chemeClr val="bg1"/>
                </a:solidFill>
              </a:rPr>
              <a:t>Беретний</a:t>
            </a:r>
            <a:r>
              <a:rPr lang="ru-RU" sz="3600" dirty="0">
                <a:solidFill>
                  <a:schemeClr val="bg1"/>
                </a:solidFill>
              </a:rPr>
              <a:t> знак </a:t>
            </a:r>
            <a:r>
              <a:rPr lang="ru-RU" sz="3600" dirty="0" err="1">
                <a:solidFill>
                  <a:schemeClr val="bg1"/>
                </a:solidFill>
              </a:rPr>
              <a:t>прикріплюють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ліворуч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від</a:t>
            </a:r>
            <a:r>
              <a:rPr lang="ru-RU" sz="3600" dirty="0">
                <a:solidFill>
                  <a:schemeClr val="bg1"/>
                </a:solidFill>
              </a:rPr>
              <a:t> центру берета. </a:t>
            </a:r>
          </a:p>
        </p:txBody>
      </p:sp>
      <p:pic>
        <p:nvPicPr>
          <p:cNvPr id="11266" name="Picture 2" descr="Військові-спецпризначенці виступили проти нової емблеми з вовкулакою -  Рідна країна">
            <a:extLst>
              <a:ext uri="{FF2B5EF4-FFF2-40B4-BE49-F238E27FC236}">
                <a16:creationId xmlns:a16="http://schemas.microsoft.com/office/drawing/2014/main" id="{39B2882B-500F-C45E-7960-5E28634CB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05" y="323047"/>
            <a:ext cx="7265768" cy="513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Генеральний штаб ЗСУ / General Staff of the Armed Forces of Ukraine -  Командувач Сил Спеціальних Операцій Збройних Сил України генерал-лейтенант  Ігор Луньов: «Ми не робимо таємниці з того, що наші специ">
            <a:extLst>
              <a:ext uri="{FF2B5EF4-FFF2-40B4-BE49-F238E27FC236}">
                <a16:creationId xmlns:a16="http://schemas.microsoft.com/office/drawing/2014/main" id="{6F4A42A8-4181-721E-8EE0-185316C94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052" y="433485"/>
            <a:ext cx="3216893" cy="48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14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801BA1-83D7-F5FC-2E34-D18295259C75}"/>
              </a:ext>
            </a:extLst>
          </p:cNvPr>
          <p:cNvSpPr txBox="1"/>
          <p:nvPr/>
        </p:nvSpPr>
        <p:spPr>
          <a:xfrm>
            <a:off x="267100" y="4962171"/>
            <a:ext cx="118511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Емблема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означає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належність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військовослужбовців</a:t>
            </a:r>
            <a:r>
              <a:rPr lang="ru-RU" sz="3200" dirty="0">
                <a:solidFill>
                  <a:schemeClr val="bg1"/>
                </a:solidFill>
              </a:rPr>
              <a:t> до </a:t>
            </a:r>
            <a:r>
              <a:rPr lang="ru-RU" sz="3200" dirty="0" err="1">
                <a:solidFill>
                  <a:schemeClr val="bg1"/>
                </a:solidFill>
              </a:rPr>
              <a:t>держави</a:t>
            </a:r>
            <a:r>
              <a:rPr lang="ru-RU" sz="3200" dirty="0">
                <a:solidFill>
                  <a:schemeClr val="bg1"/>
                </a:solidFill>
              </a:rPr>
              <a:t>, </a:t>
            </a:r>
            <a:r>
              <a:rPr lang="ru-RU" sz="3200" dirty="0" err="1">
                <a:solidFill>
                  <a:schemeClr val="bg1"/>
                </a:solidFill>
              </a:rPr>
              <a:t>відповідного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військового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формування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тощо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2290" name="Picture 2" descr="Нарукавний знак Загальновійськовий ЗСУ койот">
            <a:extLst>
              <a:ext uri="{FF2B5EF4-FFF2-40B4-BE49-F238E27FC236}">
                <a16:creationId xmlns:a16="http://schemas.microsoft.com/office/drawing/2014/main" id="{0643D01F-FA32-2E71-0579-3A7225A3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61" y="326169"/>
            <a:ext cx="3428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D8E421-9DEC-D9DF-41ED-0D30656289F8}"/>
              </a:ext>
            </a:extLst>
          </p:cNvPr>
          <p:cNvSpPr txBox="1"/>
          <p:nvPr/>
        </p:nvSpPr>
        <p:spPr>
          <a:xfrm>
            <a:off x="4697128" y="1225435"/>
            <a:ext cx="66679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0" cap="all" dirty="0" err="1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НАРУКАВНиЙ</a:t>
            </a:r>
            <a:r>
              <a:rPr lang="ru-RU" sz="4000" b="1" i="0" cap="all" dirty="0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 ЗНАК </a:t>
            </a:r>
            <a:r>
              <a:rPr lang="ru-RU" sz="4000" b="1" i="0" cap="all" dirty="0" err="1">
                <a:solidFill>
                  <a:schemeClr val="bg1"/>
                </a:solidFill>
                <a:effectLst/>
                <a:latin typeface="ubuntu" panose="020B0604020202020204" pitchFamily="34" charset="0"/>
              </a:rPr>
              <a:t>загальновійськовий</a:t>
            </a:r>
            <a:endParaRPr lang="ru-RU" sz="4000" b="1" i="0" cap="all" dirty="0">
              <a:solidFill>
                <a:schemeClr val="bg1"/>
              </a:solidFill>
              <a:effectLst/>
              <a:latin typeface="ubuntu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13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B581C-540C-C8D7-E041-82365EA9D529}"/>
              </a:ext>
            </a:extLst>
          </p:cNvPr>
          <p:cNvSpPr txBox="1"/>
          <p:nvPr/>
        </p:nvSpPr>
        <p:spPr>
          <a:xfrm>
            <a:off x="250257" y="5039172"/>
            <a:ext cx="118551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Позумент — плетений </a:t>
            </a:r>
            <a:r>
              <a:rPr lang="ru-RU" sz="3200" dirty="0" err="1">
                <a:solidFill>
                  <a:schemeClr val="bg1"/>
                </a:solidFill>
              </a:rPr>
              <a:t>золотавими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або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сріблястими</a:t>
            </a:r>
            <a:r>
              <a:rPr lang="ru-RU" sz="3200" dirty="0">
                <a:solidFill>
                  <a:schemeClr val="bg1"/>
                </a:solidFill>
              </a:rPr>
              <a:t> нитками шнур. Позумент </a:t>
            </a:r>
            <a:r>
              <a:rPr lang="ru-RU" sz="3200" dirty="0" err="1">
                <a:solidFill>
                  <a:schemeClr val="bg1"/>
                </a:solidFill>
              </a:rPr>
              <a:t>використовують</a:t>
            </a:r>
            <a:r>
              <a:rPr lang="ru-RU" sz="3200" dirty="0">
                <a:solidFill>
                  <a:schemeClr val="bg1"/>
                </a:solidFill>
              </a:rPr>
              <a:t> для </a:t>
            </a:r>
            <a:r>
              <a:rPr lang="ru-RU" sz="3200" dirty="0" err="1">
                <a:solidFill>
                  <a:schemeClr val="bg1"/>
                </a:solidFill>
              </a:rPr>
              <a:t>обладнання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формених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головних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уборів</a:t>
            </a:r>
            <a:r>
              <a:rPr lang="ru-RU" sz="3200" dirty="0">
                <a:solidFill>
                  <a:schemeClr val="bg1"/>
                </a:solidFill>
              </a:rPr>
              <a:t> (</a:t>
            </a:r>
            <a:r>
              <a:rPr lang="ru-RU" sz="3200" dirty="0" err="1">
                <a:solidFill>
                  <a:schemeClr val="bg1"/>
                </a:solidFill>
              </a:rPr>
              <a:t>кашкетів</a:t>
            </a:r>
            <a:r>
              <a:rPr lang="ru-RU" sz="3200" dirty="0">
                <a:solidFill>
                  <a:schemeClr val="bg1"/>
                </a:solidFill>
              </a:rPr>
              <a:t>) </a:t>
            </a:r>
            <a:r>
              <a:rPr lang="ru-RU" sz="3200" dirty="0" err="1">
                <a:solidFill>
                  <a:schemeClr val="bg1"/>
                </a:solidFill>
              </a:rPr>
              <a:t>або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погонів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3314" name="Picture 2" descr="Позумент генеральський (золотистий): продажа, цена в Харькове. Знаки  различия от &quot;Интернет магазин KADET&quot; - 862060223">
            <a:extLst>
              <a:ext uri="{FF2B5EF4-FFF2-40B4-BE49-F238E27FC236}">
                <a16:creationId xmlns:a16="http://schemas.microsoft.com/office/drawing/2014/main" id="{06891819-899B-2A05-20C3-D03A03A87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87" y="249168"/>
            <a:ext cx="10863012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✓Купити Кашкет ЗСУ в Україні з доставкою в Київ, Харків, Одеса, Львів,  Запоріжжя за 2 дні Товари та послуги компанії &quot;FCT DESIGN™&quot; Формений клуб">
            <a:extLst>
              <a:ext uri="{FF2B5EF4-FFF2-40B4-BE49-F238E27FC236}">
                <a16:creationId xmlns:a16="http://schemas.microsoft.com/office/drawing/2014/main" id="{0E0060F9-7EE0-4CBA-CC77-287DA264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161" y="1589371"/>
            <a:ext cx="4905677" cy="36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12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158F3F0-DC72-4113-3764-832F4D78B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707" y="74370"/>
            <a:ext cx="9395059" cy="52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09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77BD9B-DE8E-245D-F2C8-93A1E2ACAC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58" t="49704" r="32988" b="34597"/>
          <a:stretch/>
        </p:blipFill>
        <p:spPr>
          <a:xfrm>
            <a:off x="753685" y="3562950"/>
            <a:ext cx="10684630" cy="256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2D784E-D8E2-91AB-2EA7-A74DE03BC305}"/>
              </a:ext>
            </a:extLst>
          </p:cNvPr>
          <p:cNvSpPr txBox="1"/>
          <p:nvPr/>
        </p:nvSpPr>
        <p:spPr>
          <a:xfrm>
            <a:off x="927127" y="298420"/>
            <a:ext cx="96047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Кант — </a:t>
            </a:r>
            <a:r>
              <a:rPr lang="ru-RU" sz="3600" dirty="0" err="1">
                <a:solidFill>
                  <a:schemeClr val="bg1"/>
                </a:solidFill>
              </a:rPr>
              <a:t>вузька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кольорова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смужка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err="1">
                <a:solidFill>
                  <a:schemeClr val="bg1"/>
                </a:solidFill>
              </a:rPr>
              <a:t>облямівка</a:t>
            </a:r>
            <a:r>
              <a:rPr lang="ru-RU" sz="3600" dirty="0">
                <a:solidFill>
                  <a:schemeClr val="bg1"/>
                </a:solidFill>
              </a:rPr>
              <a:t> по краю </a:t>
            </a:r>
            <a:r>
              <a:rPr lang="ru-RU" sz="3600" dirty="0" err="1">
                <a:solidFill>
                  <a:schemeClr val="bg1"/>
                </a:solidFill>
              </a:rPr>
              <a:t>або</a:t>
            </a:r>
            <a:r>
              <a:rPr lang="ru-RU" sz="3600" dirty="0">
                <a:solidFill>
                  <a:schemeClr val="bg1"/>
                </a:solidFill>
              </a:rPr>
              <a:t> шву </a:t>
            </a:r>
            <a:r>
              <a:rPr lang="ru-RU" sz="3600" dirty="0" err="1">
                <a:solidFill>
                  <a:schemeClr val="bg1"/>
                </a:solidFill>
              </a:rPr>
              <a:t>форменого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одягу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27487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1C7F24-F425-BC15-A6D2-1E34AE77F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74" t="29193" r="31868" b="54246"/>
          <a:stretch/>
        </p:blipFill>
        <p:spPr>
          <a:xfrm>
            <a:off x="1049154" y="962526"/>
            <a:ext cx="10777756" cy="287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0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1E1964-AECB-6150-509D-FDEE46FB9524}"/>
              </a:ext>
            </a:extLst>
          </p:cNvPr>
          <p:cNvSpPr txBox="1"/>
          <p:nvPr/>
        </p:nvSpPr>
        <p:spPr>
          <a:xfrm>
            <a:off x="3279808" y="0"/>
            <a:ext cx="60976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8000" dirty="0" err="1">
                <a:solidFill>
                  <a:schemeClr val="bg1"/>
                </a:solidFill>
              </a:rPr>
              <a:t>Статути</a:t>
            </a:r>
            <a:r>
              <a:rPr lang="ru-RU" sz="8000" dirty="0">
                <a:solidFill>
                  <a:schemeClr val="bg1"/>
                </a:solidFill>
              </a:rPr>
              <a:t> ЗСУ </a:t>
            </a:r>
            <a:endParaRPr lang="ru-RU" sz="8000" dirty="0"/>
          </a:p>
        </p:txBody>
      </p:sp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id="{0378A8F2-32A5-CC7F-DED4-0857C575480C}"/>
              </a:ext>
            </a:extLst>
          </p:cNvPr>
          <p:cNvSpPr/>
          <p:nvPr/>
        </p:nvSpPr>
        <p:spPr>
          <a:xfrm rot="18873619">
            <a:off x="3465094" y="1884519"/>
            <a:ext cx="1828800" cy="49088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лево 4">
            <a:extLst>
              <a:ext uri="{FF2B5EF4-FFF2-40B4-BE49-F238E27FC236}">
                <a16:creationId xmlns:a16="http://schemas.microsoft.com/office/drawing/2014/main" id="{28838184-89C6-660B-604A-F093CD1B6B37}"/>
              </a:ext>
            </a:extLst>
          </p:cNvPr>
          <p:cNvSpPr/>
          <p:nvPr/>
        </p:nvSpPr>
        <p:spPr>
          <a:xfrm rot="14255712">
            <a:off x="7079747" y="1884518"/>
            <a:ext cx="1828800" cy="49088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B7057-7531-37A3-6013-5F620D9DC5C7}"/>
              </a:ext>
            </a:extLst>
          </p:cNvPr>
          <p:cNvSpPr txBox="1"/>
          <p:nvPr/>
        </p:nvSpPr>
        <p:spPr>
          <a:xfrm>
            <a:off x="1280160" y="3033508"/>
            <a:ext cx="4100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Загальновійськові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Статут </a:t>
            </a:r>
            <a:r>
              <a:rPr lang="ru-RU" dirty="0" err="1">
                <a:solidFill>
                  <a:schemeClr val="bg1"/>
                </a:solidFill>
              </a:rPr>
              <a:t>внутрішньої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служби</a:t>
            </a:r>
            <a:r>
              <a:rPr lang="ru-RU" dirty="0">
                <a:solidFill>
                  <a:schemeClr val="bg1"/>
                </a:solidFill>
              </a:rPr>
              <a:t> ЗСУ;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Дисциплінарний</a:t>
            </a:r>
            <a:r>
              <a:rPr lang="ru-RU" dirty="0">
                <a:solidFill>
                  <a:schemeClr val="bg1"/>
                </a:solidFill>
              </a:rPr>
              <a:t> статут ЗСУ;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 Статут </a:t>
            </a:r>
            <a:r>
              <a:rPr lang="ru-RU" dirty="0" err="1">
                <a:solidFill>
                  <a:schemeClr val="bg1"/>
                </a:solidFill>
              </a:rPr>
              <a:t>гарнізонної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вартової</a:t>
            </a:r>
            <a:r>
              <a:rPr lang="ru-RU" dirty="0">
                <a:solidFill>
                  <a:schemeClr val="bg1"/>
                </a:solidFill>
              </a:rPr>
              <a:t> служб ЗСУ;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Стройовий</a:t>
            </a:r>
            <a:r>
              <a:rPr lang="ru-RU" dirty="0">
                <a:solidFill>
                  <a:schemeClr val="bg1"/>
                </a:solidFill>
              </a:rPr>
              <a:t> статут ЗСУ.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83C75D-AD75-190A-C3FF-17CB722A1D5A}"/>
              </a:ext>
            </a:extLst>
          </p:cNvPr>
          <p:cNvSpPr txBox="1"/>
          <p:nvPr/>
        </p:nvSpPr>
        <p:spPr>
          <a:xfrm>
            <a:off x="7122695" y="3061218"/>
            <a:ext cx="4100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Статути родів військ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Сухопутних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військ</a:t>
            </a:r>
            <a:endParaRPr lang="uk-UA" b="1" dirty="0">
              <a:solidFill>
                <a:schemeClr val="bg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Повітряних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endParaRPr lang="uk-UA" b="1" dirty="0">
              <a:solidFill>
                <a:schemeClr val="bg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Військово-Морські</a:t>
            </a:r>
            <a:r>
              <a:rPr lang="ru-RU" dirty="0">
                <a:solidFill>
                  <a:schemeClr val="bg1"/>
                </a:solidFill>
              </a:rPr>
              <a:t> сил</a:t>
            </a:r>
            <a:endParaRPr lang="uk-UA" b="1" dirty="0">
              <a:solidFill>
                <a:schemeClr val="bg1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</a:rPr>
              <a:t>Десантно-штурмових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військ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Сил </a:t>
            </a:r>
            <a:r>
              <a:rPr lang="ru-RU" dirty="0" err="1">
                <a:solidFill>
                  <a:schemeClr val="bg1"/>
                </a:solidFill>
              </a:rPr>
              <a:t>спеціальних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операцій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3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quot;СТАТУТ ВНУТРІШНЬОЇ СЛУЖБИ ЗБРОЙНИХ СИЛ УКРАЇНИ&quot; Станом на 16 серпня 2022 року">
            <a:extLst>
              <a:ext uri="{FF2B5EF4-FFF2-40B4-BE49-F238E27FC236}">
                <a16:creationId xmlns:a16="http://schemas.microsoft.com/office/drawing/2014/main" id="{05669667-4C0D-CD12-B90A-70942622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16" y="240631"/>
            <a:ext cx="4428967" cy="610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4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упити книгу Статути збройних сил України. Збірник законів в Україні">
            <a:extLst>
              <a:ext uri="{FF2B5EF4-FFF2-40B4-BE49-F238E27FC236}">
                <a16:creationId xmlns:a16="http://schemas.microsoft.com/office/drawing/2014/main" id="{06C31D3E-47E5-F0C4-38F6-EAEF8EF0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899" y="109689"/>
            <a:ext cx="4555707" cy="60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7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нига Статути збройних сил України (НОВІ) –- купити в Україні | ROZETKA |  Вигідні ціни, відгуки покупців">
            <a:extLst>
              <a:ext uri="{FF2B5EF4-FFF2-40B4-BE49-F238E27FC236}">
                <a16:creationId xmlns:a16="http://schemas.microsoft.com/office/drawing/2014/main" id="{1DE91551-1677-16EE-E534-C48EB45B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92" y="73504"/>
            <a:ext cx="4882816" cy="67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71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дарунковий набір &quot;Стройовій статут Збройних Сил України&quot;">
            <a:extLst>
              <a:ext uri="{FF2B5EF4-FFF2-40B4-BE49-F238E27FC236}">
                <a16:creationId xmlns:a16="http://schemas.microsoft.com/office/drawing/2014/main" id="{DF352675-4AA9-F661-AB82-81D67C1B3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t="1306" r="12041" b="1910"/>
          <a:stretch/>
        </p:blipFill>
        <p:spPr bwMode="auto">
          <a:xfrm>
            <a:off x="3426594" y="245088"/>
            <a:ext cx="5111014" cy="63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4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ойовий статут сухопутних військ Збройних сил України. Частина 2 (батальйон, рота). ЦУЛ">
            <a:extLst>
              <a:ext uri="{FF2B5EF4-FFF2-40B4-BE49-F238E27FC236}">
                <a16:creationId xmlns:a16="http://schemas.microsoft.com/office/drawing/2014/main" id="{8901A453-CD26-4689-F6FE-F69C1C05B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0"/>
            <a:ext cx="4843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44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бор книг &quot;Бойовий статут механізованих і танкових військ,  сухопутних військ ЗСУ&quot; , &quot;Статути ЗСУ&quot;">
            <a:extLst>
              <a:ext uri="{FF2B5EF4-FFF2-40B4-BE49-F238E27FC236}">
                <a16:creationId xmlns:a16="http://schemas.microsoft.com/office/drawing/2014/main" id="{4A61FF36-4E22-1948-95B3-5AD8B0162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52070" r="51642" b="12842"/>
          <a:stretch/>
        </p:blipFill>
        <p:spPr bwMode="auto">
          <a:xfrm>
            <a:off x="3901440" y="201706"/>
            <a:ext cx="4389120" cy="64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232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377</Words>
  <Application>Microsoft Office PowerPoint</Application>
  <PresentationFormat>Широкоэкранный</PresentationFormat>
  <Paragraphs>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Arial</vt:lpstr>
      <vt:lpstr>Calibri</vt:lpstr>
      <vt:lpstr>Calibri Light</vt:lpstr>
      <vt:lpstr>system-ui</vt:lpstr>
      <vt:lpstr>Times New Roman</vt:lpstr>
      <vt:lpstr>ubuntu</vt:lpstr>
      <vt:lpstr>Тема Office</vt:lpstr>
      <vt:lpstr>Поняття про військові статути. Військові звання та знаки розрізнення. </vt:lpstr>
      <vt:lpstr>Військові статути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військові статути. Військові звання та знаки розрізнення. </dc:title>
  <dc:creator>Neven 00</dc:creator>
  <cp:lastModifiedBy>syzkosergij@gmail.com</cp:lastModifiedBy>
  <cp:revision>2</cp:revision>
  <dcterms:created xsi:type="dcterms:W3CDTF">2022-10-04T23:03:31Z</dcterms:created>
  <dcterms:modified xsi:type="dcterms:W3CDTF">2023-10-20T11:28:18Z</dcterms:modified>
</cp:coreProperties>
</file>