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8"/>
  </p:notesMasterIdLst>
  <p:sldIdLst>
    <p:sldId id="256" r:id="rId2"/>
    <p:sldId id="268" r:id="rId3"/>
    <p:sldId id="294" r:id="rId4"/>
    <p:sldId id="280" r:id="rId5"/>
    <p:sldId id="281" r:id="rId6"/>
    <p:sldId id="272" r:id="rId7"/>
    <p:sldId id="292" r:id="rId8"/>
    <p:sldId id="271" r:id="rId9"/>
    <p:sldId id="283" r:id="rId10"/>
    <p:sldId id="290" r:id="rId11"/>
    <p:sldId id="285" r:id="rId12"/>
    <p:sldId id="263" r:id="rId13"/>
    <p:sldId id="264" r:id="rId14"/>
    <p:sldId id="275" r:id="rId15"/>
    <p:sldId id="265" r:id="rId16"/>
    <p:sldId id="295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33399"/>
    <a:srgbClr val="000066"/>
    <a:srgbClr val="FF0000"/>
    <a:srgbClr val="FFFF00"/>
    <a:srgbClr val="660066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76" autoAdjust="0"/>
    <p:restoredTop sz="90929"/>
  </p:normalViewPr>
  <p:slideViewPr>
    <p:cSldViewPr>
      <p:cViewPr varScale="1">
        <p:scale>
          <a:sx n="80" d="100"/>
          <a:sy n="80" d="100"/>
        </p:scale>
        <p:origin x="-13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37D42B7-55C4-4F06-898D-EE05A71DF8A9}" type="datetimeFigureOut">
              <a:rPr lang="uk-UA"/>
              <a:pPr>
                <a:defRPr/>
              </a:pPr>
              <a:t>20.10.2023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9CC5E9-9B0D-4BDD-BC45-C3A14D90F2B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53793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9CC5E9-9B0D-4BDD-BC45-C3A14D90F2BC}" type="slidenum">
              <a:rPr lang="uk-UA" smtClean="0"/>
              <a:pPr>
                <a:defRPr/>
              </a:pPr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72495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F4CFD3-80BF-4864-84E4-A004155A4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534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CFD3-80BF-4864-84E4-A004155A4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8156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9438"/>
            <a:ext cx="20574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9438"/>
            <a:ext cx="60198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CFD3-80BF-4864-84E4-A004155A4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1350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CFD3-80BF-4864-84E4-A004155A4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882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CFD3-80BF-4864-84E4-A004155A4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544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CFD3-80BF-4864-84E4-A004155A4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138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CFD3-80BF-4864-84E4-A004155A4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507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CFD3-80BF-4864-84E4-A004155A4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9273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CFD3-80BF-4864-84E4-A004155A4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787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CFD3-80BF-4864-84E4-A004155A4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770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4CFD3-80BF-4864-84E4-A004155A4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919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794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6F4CFD3-80BF-4864-84E4-A004155A42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9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7"/>
          <p:cNvSpPr>
            <a:spLocks noChangeArrowheads="1" noChangeShapeType="1" noTextEdit="1"/>
          </p:cNvSpPr>
          <p:nvPr/>
        </p:nvSpPr>
        <p:spPr bwMode="auto">
          <a:xfrm>
            <a:off x="457200" y="533400"/>
            <a:ext cx="4800600" cy="411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b="1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C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n-lt"/>
              <a:ea typeface="+mn-lt"/>
              <a:cs typeface="+mn-lt"/>
            </a:endParaRPr>
          </a:p>
        </p:txBody>
      </p:sp>
      <p:sp>
        <p:nvSpPr>
          <p:cNvPr id="2051" name="Rectangle 9" descr="C:\Users\Павленко\Біологія людини\Внут органи\орг вид.jpg"/>
          <p:cNvSpPr>
            <a:spLocks noChangeArrowheads="1"/>
          </p:cNvSpPr>
          <p:nvPr/>
        </p:nvSpPr>
        <p:spPr bwMode="auto">
          <a:xfrm>
            <a:off x="5508625" y="685800"/>
            <a:ext cx="3101975" cy="526415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2400">
              <a:latin typeface="Times New Roman" pitchFamily="18" charset="0"/>
            </a:endParaRPr>
          </a:p>
        </p:txBody>
      </p:sp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395288" y="1590625"/>
            <a:ext cx="48244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4800" b="1" dirty="0" smtClean="0"/>
              <a:t>Виділення сечовини у людини </a:t>
            </a:r>
            <a:r>
              <a:rPr lang="uk-UA" altLang="uk-UA" sz="4800" b="1" dirty="0" smtClean="0"/>
              <a:t>.</a:t>
            </a:r>
            <a:r>
              <a:rPr lang="uk-UA" altLang="uk-UA" sz="4800" b="1" dirty="0" smtClean="0"/>
              <a:t> </a:t>
            </a:r>
            <a:endParaRPr lang="uk-UA" altLang="uk-UA" sz="48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12867"/>
            <a:ext cx="7356708" cy="128215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dirty="0" smtClean="0"/>
              <a:t>Структурною і функціональною одиницею нирки є </a:t>
            </a:r>
            <a:r>
              <a:rPr lang="uk-UA" b="1" i="1" dirty="0" smtClean="0"/>
              <a:t>нефрон</a:t>
            </a:r>
            <a:endParaRPr lang="ru-RU" b="1" i="1" dirty="0"/>
          </a:p>
        </p:txBody>
      </p:sp>
      <p:pic>
        <p:nvPicPr>
          <p:cNvPr id="4" name="Picture 4" descr="Scan015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3909" y="0"/>
            <a:ext cx="1339599" cy="220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772816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 smtClean="0">
                <a:latin typeface="+mn-lt"/>
              </a:rPr>
              <a:t>     Їх </a:t>
            </a:r>
            <a:r>
              <a:rPr lang="uk-UA" sz="2600" dirty="0">
                <a:latin typeface="+mn-lt"/>
              </a:rPr>
              <a:t>у кожній нирці майже по мільйону, і всі вони разом утворюють потужний апарат сечоутворення. Капсули нефронів формують у нирках зовнішню </a:t>
            </a:r>
            <a:r>
              <a:rPr lang="uk-UA" sz="2600" i="1" dirty="0">
                <a:latin typeface="+mn-lt"/>
              </a:rPr>
              <a:t>кіркову речовину</a:t>
            </a:r>
            <a:r>
              <a:rPr lang="uk-UA" sz="2600" dirty="0">
                <a:latin typeface="+mn-lt"/>
              </a:rPr>
              <a:t>, а їхні ниркові канальці та </a:t>
            </a:r>
            <a:r>
              <a:rPr lang="uk-UA" sz="2600" dirty="0" err="1">
                <a:latin typeface="+mn-lt"/>
              </a:rPr>
              <a:t>сечозбірні</a:t>
            </a:r>
            <a:r>
              <a:rPr lang="uk-UA" sz="2600" dirty="0">
                <a:latin typeface="+mn-lt"/>
              </a:rPr>
              <a:t> трубки утворюють ниркові піраміди в складі внутрішньої </a:t>
            </a:r>
            <a:r>
              <a:rPr lang="uk-UA" sz="2600" i="1" dirty="0">
                <a:latin typeface="+mn-lt"/>
              </a:rPr>
              <a:t>мозкової речовини</a:t>
            </a:r>
            <a:r>
              <a:rPr lang="uk-UA" sz="2600" dirty="0">
                <a:latin typeface="+mn-lt"/>
              </a:rPr>
              <a:t>. Вершини ниркових пірамід відкриваються в </a:t>
            </a:r>
            <a:r>
              <a:rPr lang="uk-UA" sz="2600" i="1" dirty="0">
                <a:latin typeface="+mn-lt"/>
              </a:rPr>
              <a:t>ниркові чашки</a:t>
            </a:r>
            <a:r>
              <a:rPr lang="uk-UA" sz="2600" dirty="0">
                <a:latin typeface="+mn-lt"/>
              </a:rPr>
              <a:t>, що переходять у </a:t>
            </a:r>
            <a:r>
              <a:rPr lang="uk-UA" sz="2600" i="1" dirty="0">
                <a:latin typeface="+mn-lt"/>
              </a:rPr>
              <a:t>ниркову миску</a:t>
            </a:r>
            <a:r>
              <a:rPr lang="uk-UA" sz="2600" dirty="0">
                <a:latin typeface="+mn-lt"/>
              </a:rPr>
              <a:t>. Усі ці утвори нирок забезпечують швидке збирання сечі та її потрапляння до сечоводу.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648072"/>
          </a:xfrm>
          <a:ln>
            <a:miter lim="800000"/>
            <a:headEnd/>
            <a:tailEnd/>
          </a:ln>
          <a:extLst/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000" kern="10" dirty="0" err="1" smtClean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/>
                <a:ea typeface="+mn-lt"/>
                <a:cs typeface="+mn-lt"/>
              </a:rPr>
              <a:t>Основна</a:t>
            </a:r>
            <a:r>
              <a:rPr lang="ru-RU" sz="3000" kern="10" dirty="0" smtClean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/>
                <a:ea typeface="+mn-lt"/>
                <a:cs typeface="+mn-lt"/>
              </a:rPr>
              <a:t> </a:t>
            </a:r>
            <a:r>
              <a:rPr lang="ru-RU" sz="3000" kern="10" dirty="0" err="1" smtClean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/>
                <a:ea typeface="+mn-lt"/>
                <a:cs typeface="+mn-lt"/>
              </a:rPr>
              <a:t>функція</a:t>
            </a:r>
            <a:r>
              <a:rPr lang="ru-RU" sz="3000" kern="10" dirty="0" smtClean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/>
                <a:ea typeface="+mn-lt"/>
                <a:cs typeface="+mn-lt"/>
              </a:rPr>
              <a:t> </a:t>
            </a:r>
            <a:r>
              <a:rPr lang="ru-RU" sz="3000" kern="10" dirty="0" err="1" smtClean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/>
                <a:ea typeface="+mn-lt"/>
                <a:cs typeface="+mn-lt"/>
              </a:rPr>
              <a:t>нефронів</a:t>
            </a:r>
            <a:r>
              <a:rPr lang="ru-RU" sz="3000" kern="10" dirty="0" smtClean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/>
                <a:ea typeface="+mn-lt"/>
                <a:cs typeface="+mn-lt"/>
              </a:rPr>
              <a:t> – </a:t>
            </a:r>
            <a:r>
              <a:rPr lang="ru-RU" sz="3000" kern="10" dirty="0" err="1" smtClean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/>
                <a:ea typeface="+mn-lt"/>
                <a:cs typeface="+mn-lt"/>
              </a:rPr>
              <a:t>сечоутворення</a:t>
            </a:r>
            <a:r>
              <a:rPr lang="ru-RU" sz="3000" kern="10" dirty="0" smtClean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/>
                <a:ea typeface="+mn-lt"/>
                <a:cs typeface="+mn-lt"/>
              </a:rPr>
              <a:t> -</a:t>
            </a:r>
            <a:br>
              <a:rPr lang="ru-RU" sz="3000" kern="10" dirty="0" smtClean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effectLst/>
                <a:ea typeface="+mn-lt"/>
                <a:cs typeface="+mn-lt"/>
              </a:rPr>
            </a:br>
            <a:endParaRPr lang="ru-RU" sz="3000" dirty="0">
              <a:ln w="12700">
                <a:solidFill>
                  <a:srgbClr val="00206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effectLst/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755576" y="1556791"/>
            <a:ext cx="7931224" cy="4569371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altLang="uk-UA" dirty="0">
                <a:solidFill>
                  <a:schemeClr val="tx1"/>
                </a:solidFill>
              </a:rPr>
              <a:t>в</a:t>
            </a:r>
            <a:r>
              <a:rPr lang="uk-UA" altLang="uk-UA" dirty="0" smtClean="0">
                <a:solidFill>
                  <a:schemeClr val="tx1"/>
                </a:solidFill>
              </a:rPr>
              <a:t>ідбувається у дві фази:</a:t>
            </a:r>
          </a:p>
          <a:p>
            <a:pPr eaLnBrk="1" hangingPunct="1">
              <a:buFont typeface="Arial" charset="0"/>
              <a:buNone/>
            </a:pPr>
            <a:r>
              <a:rPr lang="uk-UA" altLang="uk-UA" dirty="0" smtClean="0">
                <a:solidFill>
                  <a:schemeClr val="tx1"/>
                </a:solidFill>
              </a:rPr>
              <a:t>І. </a:t>
            </a:r>
            <a:r>
              <a:rPr lang="uk-UA" altLang="uk-UA" i="1" dirty="0" smtClean="0">
                <a:solidFill>
                  <a:srgbClr val="FF0000"/>
                </a:solidFill>
              </a:rPr>
              <a:t>Фільтрація</a:t>
            </a:r>
            <a:r>
              <a:rPr lang="uk-UA" altLang="uk-UA" i="1" dirty="0" smtClean="0">
                <a:solidFill>
                  <a:schemeClr val="tx1"/>
                </a:solidFill>
              </a:rPr>
              <a:t> </a:t>
            </a:r>
            <a:r>
              <a:rPr lang="uk-UA" altLang="uk-UA" dirty="0" smtClean="0">
                <a:solidFill>
                  <a:schemeClr val="tx1"/>
                </a:solidFill>
              </a:rPr>
              <a:t>(це перенесення розчину речовин крізь стінку за рахунок різниці тисків)</a:t>
            </a:r>
          </a:p>
          <a:p>
            <a:pPr eaLnBrk="1" hangingPunct="1">
              <a:buFont typeface="Arial" charset="0"/>
              <a:buNone/>
            </a:pPr>
            <a:endParaRPr lang="uk-UA" altLang="uk-UA" dirty="0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uk-UA" altLang="uk-UA" dirty="0" smtClean="0">
                <a:solidFill>
                  <a:schemeClr val="tx1"/>
                </a:solidFill>
              </a:rPr>
              <a:t>ІІ. </a:t>
            </a:r>
            <a:r>
              <a:rPr lang="uk-UA" altLang="uk-UA" i="1" dirty="0" smtClean="0">
                <a:solidFill>
                  <a:srgbClr val="FF0000"/>
                </a:solidFill>
              </a:rPr>
              <a:t>Реабсорбція</a:t>
            </a:r>
            <a:r>
              <a:rPr lang="uk-UA" altLang="uk-UA" dirty="0" smtClean="0">
                <a:solidFill>
                  <a:srgbClr val="FF0000"/>
                </a:solidFill>
              </a:rPr>
              <a:t> </a:t>
            </a:r>
            <a:r>
              <a:rPr lang="uk-UA" altLang="uk-UA" dirty="0" smtClean="0">
                <a:solidFill>
                  <a:schemeClr val="tx1"/>
                </a:solidFill>
              </a:rPr>
              <a:t>(</a:t>
            </a:r>
            <a:r>
              <a:rPr lang="uk-UA" altLang="uk-UA" dirty="0" err="1" smtClean="0">
                <a:solidFill>
                  <a:schemeClr val="tx1"/>
                </a:solidFill>
              </a:rPr>
              <a:t>зворотнє</a:t>
            </a:r>
            <a:r>
              <a:rPr lang="uk-UA" altLang="uk-UA" dirty="0" smtClean="0">
                <a:solidFill>
                  <a:schemeClr val="tx1"/>
                </a:solidFill>
              </a:rPr>
              <a:t> всмоктування деяких речовин із первинної сечі)</a:t>
            </a:r>
            <a:endParaRPr lang="ru-RU" altLang="uk-UA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8" y="1125538"/>
            <a:ext cx="6003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uk-UA" sz="3200" b="1" dirty="0">
                <a:solidFill>
                  <a:srgbClr val="660066"/>
                </a:solidFill>
                <a:latin typeface="Gungsuh" pitchFamily="18" charset="-127"/>
              </a:rPr>
              <a:t> </a:t>
            </a:r>
            <a:endParaRPr lang="en-US" sz="3200" dirty="0">
              <a:latin typeface="+mn-lt"/>
            </a:endParaRPr>
          </a:p>
        </p:txBody>
      </p:sp>
      <p:sp>
        <p:nvSpPr>
          <p:cNvPr id="12292" name="WordArt 9"/>
          <p:cNvSpPr>
            <a:spLocks noChangeArrowheads="1" noChangeShapeType="1" noTextEdit="1"/>
          </p:cNvSpPr>
          <p:nvPr/>
        </p:nvSpPr>
        <p:spPr bwMode="auto">
          <a:xfrm>
            <a:off x="827584" y="228600"/>
            <a:ext cx="7543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+mn-lt"/>
                <a:ea typeface="+mn-lt"/>
                <a:cs typeface="+mn-lt"/>
              </a:rPr>
              <a:t>Утворення </a:t>
            </a:r>
            <a:r>
              <a:rPr lang="uk-UA" sz="3600" kern="10" dirty="0" smtClean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+mn-lt"/>
                <a:ea typeface="+mn-lt"/>
                <a:cs typeface="+mn-lt"/>
              </a:rPr>
              <a:t> </a:t>
            </a:r>
            <a:r>
              <a:rPr lang="uk-UA" sz="3600" kern="10" dirty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+mn-lt"/>
                <a:ea typeface="+mn-lt"/>
                <a:cs typeface="+mn-lt"/>
              </a:rPr>
              <a:t>сечі</a:t>
            </a:r>
          </a:p>
        </p:txBody>
      </p:sp>
      <p:pic>
        <p:nvPicPr>
          <p:cNvPr id="12293" name="Рисунок 8" descr="glomerulo2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806450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1116013" y="1557338"/>
            <a:ext cx="1727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uk-UA" sz="2400">
                <a:latin typeface="Times New Roman" pitchFamily="18" charset="0"/>
              </a:rPr>
              <a:t>Фільтрація</a:t>
            </a:r>
          </a:p>
        </p:txBody>
      </p:sp>
      <p:sp>
        <p:nvSpPr>
          <p:cNvPr id="12295" name="TextBox 10"/>
          <p:cNvSpPr txBox="1">
            <a:spLocks noChangeArrowheads="1"/>
          </p:cNvSpPr>
          <p:nvPr/>
        </p:nvSpPr>
        <p:spPr bwMode="auto">
          <a:xfrm>
            <a:off x="179388" y="5013325"/>
            <a:ext cx="20796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000">
                <a:latin typeface="Times New Roman" pitchFamily="18" charset="0"/>
              </a:rPr>
              <a:t>Капсула нефрону</a:t>
            </a:r>
            <a:endParaRPr lang="ru-RU" altLang="uk-UA" sz="2000">
              <a:latin typeface="Times New Roman" pitchFamily="18" charset="0"/>
            </a:endParaRPr>
          </a:p>
        </p:txBody>
      </p:sp>
      <p:sp>
        <p:nvSpPr>
          <p:cNvPr id="12296" name="TextBox 11"/>
          <p:cNvSpPr txBox="1">
            <a:spLocks noChangeArrowheads="1"/>
          </p:cNvSpPr>
          <p:nvPr/>
        </p:nvSpPr>
        <p:spPr bwMode="auto">
          <a:xfrm>
            <a:off x="827584" y="5733256"/>
            <a:ext cx="2535237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000" dirty="0">
                <a:latin typeface="Times New Roman" pitchFamily="18" charset="0"/>
              </a:rPr>
              <a:t>Капілярний клубочок</a:t>
            </a:r>
            <a:endParaRPr lang="ru-RU" altLang="uk-UA" sz="2000" dirty="0">
              <a:latin typeface="Times New Roman" pitchFamily="18" charset="0"/>
            </a:endParaRPr>
          </a:p>
        </p:txBody>
      </p:sp>
      <p:sp>
        <p:nvSpPr>
          <p:cNvPr id="12297" name="TextBox 12"/>
          <p:cNvSpPr txBox="1">
            <a:spLocks noChangeArrowheads="1"/>
          </p:cNvSpPr>
          <p:nvPr/>
        </p:nvSpPr>
        <p:spPr bwMode="auto">
          <a:xfrm>
            <a:off x="3995936" y="5877272"/>
            <a:ext cx="1844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000" dirty="0">
                <a:latin typeface="Times New Roman" pitchFamily="18" charset="0"/>
              </a:rPr>
              <a:t>Петля нефрону</a:t>
            </a:r>
            <a:endParaRPr lang="ru-RU" altLang="uk-UA" sz="2000" dirty="0">
              <a:latin typeface="Times New Roman" pitchFamily="18" charset="0"/>
            </a:endParaRPr>
          </a:p>
        </p:txBody>
      </p:sp>
      <p:sp>
        <p:nvSpPr>
          <p:cNvPr id="12298" name="TextBox 13"/>
          <p:cNvSpPr txBox="1">
            <a:spLocks noChangeArrowheads="1"/>
          </p:cNvSpPr>
          <p:nvPr/>
        </p:nvSpPr>
        <p:spPr bwMode="auto">
          <a:xfrm>
            <a:off x="4140200" y="1484313"/>
            <a:ext cx="177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uk-UA" altLang="uk-UA" sz="2400">
                <a:latin typeface="Times New Roman" pitchFamily="18" charset="0"/>
              </a:rPr>
              <a:t>Реабсорбція</a:t>
            </a:r>
            <a:endParaRPr lang="ru-RU" altLang="uk-UA" sz="2400">
              <a:latin typeface="Times New Roman" pitchFamily="18" charset="0"/>
            </a:endParaRPr>
          </a:p>
        </p:txBody>
      </p:sp>
      <p:sp>
        <p:nvSpPr>
          <p:cNvPr id="12299" name="TextBox 14"/>
          <p:cNvSpPr txBox="1">
            <a:spLocks noChangeArrowheads="1"/>
          </p:cNvSpPr>
          <p:nvPr/>
        </p:nvSpPr>
        <p:spPr bwMode="auto">
          <a:xfrm>
            <a:off x="6659563" y="3213100"/>
            <a:ext cx="2016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>
                <a:latin typeface="Times New Roman" pitchFamily="18" charset="0"/>
              </a:rPr>
              <a:t>Канальцева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>
                <a:latin typeface="Times New Roman" pitchFamily="18" charset="0"/>
              </a:rPr>
              <a:t> секреція</a:t>
            </a:r>
            <a:endParaRPr lang="ru-RU" altLang="uk-UA" sz="2000">
              <a:latin typeface="Times New Roman" pitchFamily="18" charset="0"/>
            </a:endParaRPr>
          </a:p>
        </p:txBody>
      </p:sp>
      <p:sp>
        <p:nvSpPr>
          <p:cNvPr id="12300" name="TextBox 15"/>
          <p:cNvSpPr txBox="1">
            <a:spLocks noChangeArrowheads="1"/>
          </p:cNvSpPr>
          <p:nvPr/>
        </p:nvSpPr>
        <p:spPr bwMode="auto">
          <a:xfrm>
            <a:off x="6556375" y="4581525"/>
            <a:ext cx="21193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>
                <a:latin typeface="Times New Roman" pitchFamily="18" charset="0"/>
              </a:rPr>
              <a:t>Вторинна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sz="2000">
                <a:latin typeface="Times New Roman" pitchFamily="18" charset="0"/>
              </a:rPr>
              <a:t>сеча</a:t>
            </a:r>
            <a:endParaRPr lang="ru-RU" altLang="uk-UA" sz="2000">
              <a:latin typeface="Times New Roman" pitchFamily="18" charset="0"/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 rot="16200000" flipH="1">
            <a:off x="1946221" y="4893053"/>
            <a:ext cx="360040" cy="3011338"/>
          </a:xfrm>
          <a:prstGeom prst="rightBrace">
            <a:avLst>
              <a:gd name="adj1" fmla="val 958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/>
          <p:cNvSpPr/>
          <p:nvPr/>
        </p:nvSpPr>
        <p:spPr>
          <a:xfrm rot="16200000" flipH="1">
            <a:off x="5393593" y="4911663"/>
            <a:ext cx="360040" cy="3011338"/>
          </a:xfrm>
          <a:prstGeom prst="rightBrace">
            <a:avLst>
              <a:gd name="adj1" fmla="val 9583"/>
              <a:gd name="adj2" fmla="val 50000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15616" y="6396335"/>
            <a:ext cx="2112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Первинна сеча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6396335"/>
            <a:ext cx="2097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Вторинна сеча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5"/>
          <p:cNvSpPr>
            <a:spLocks noChangeArrowheads="1" noChangeShapeType="1" noTextEdit="1"/>
          </p:cNvSpPr>
          <p:nvPr/>
        </p:nvSpPr>
        <p:spPr bwMode="auto">
          <a:xfrm>
            <a:off x="611560" y="294928"/>
            <a:ext cx="7543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127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+mn-lt"/>
                <a:ea typeface="+mn-lt"/>
                <a:cs typeface="+mn-lt"/>
              </a:rPr>
              <a:t>Склад</a:t>
            </a:r>
            <a:r>
              <a:rPr lang="uk-UA" sz="3600" kern="10" dirty="0">
                <a:ln w="12700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3399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+mn-lt"/>
                <a:ea typeface="+mn-lt"/>
                <a:cs typeface="+mn-lt"/>
              </a:rPr>
              <a:t> </a:t>
            </a:r>
            <a:r>
              <a:rPr lang="uk-UA" sz="3600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3399"/>
                </a:solidFill>
                <a:latin typeface="+mn-lt"/>
                <a:ea typeface="+mn-lt"/>
                <a:cs typeface="+mn-lt"/>
              </a:rPr>
              <a:t>первинної сечі</a:t>
            </a:r>
          </a:p>
        </p:txBody>
      </p:sp>
      <p:sp>
        <p:nvSpPr>
          <p:cNvPr id="10247" name="Rectangle 7" descr="C:\Users\Павленко\Біологія людини\Виділення\неффронxbr.jpg"/>
          <p:cNvSpPr>
            <a:spLocks noChangeArrowheads="1"/>
          </p:cNvSpPr>
          <p:nvPr/>
        </p:nvSpPr>
        <p:spPr bwMode="auto">
          <a:xfrm>
            <a:off x="4788023" y="2060848"/>
            <a:ext cx="3964239" cy="4038600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2400"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980728"/>
            <a:ext cx="3964239" cy="10801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rgbClr val="FF0000"/>
                </a:solidFill>
              </a:rPr>
              <a:t>Первинна сеча утворюється в капсулах нефрону</a:t>
            </a:r>
            <a:endParaRPr lang="ru-RU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9045" y="1196752"/>
            <a:ext cx="43650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sz="3200" dirty="0">
                <a:ln cmpd="sng">
                  <a:solidFill>
                    <a:srgbClr val="003300"/>
                  </a:solidFill>
                </a:ln>
                <a:solidFill>
                  <a:srgbClr val="003300"/>
                </a:solidFill>
                <a:latin typeface="+mn-lt"/>
              </a:rPr>
              <a:t>Велика кількість води.</a:t>
            </a:r>
          </a:p>
          <a:p>
            <a:pPr marL="457200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sz="3200" dirty="0">
                <a:ln cmpd="sng">
                  <a:solidFill>
                    <a:srgbClr val="003300"/>
                  </a:solidFill>
                </a:ln>
                <a:solidFill>
                  <a:srgbClr val="003300"/>
                </a:solidFill>
                <a:latin typeface="+mn-lt"/>
              </a:rPr>
              <a:t>Шкідливі продукти</a:t>
            </a:r>
          </a:p>
          <a:p>
            <a:pPr lvl="0">
              <a:lnSpc>
                <a:spcPct val="90000"/>
              </a:lnSpc>
            </a:pPr>
            <a:r>
              <a:rPr lang="uk-UA" altLang="uk-UA" sz="3200" dirty="0" smtClean="0">
                <a:ln cmpd="sng">
                  <a:solidFill>
                    <a:srgbClr val="003300"/>
                  </a:solidFill>
                </a:ln>
                <a:solidFill>
                  <a:srgbClr val="003300"/>
                </a:solidFill>
                <a:latin typeface="+mn-lt"/>
              </a:rPr>
              <a:t>   </a:t>
            </a:r>
            <a:r>
              <a:rPr lang="uk-UA" altLang="uk-UA" sz="3200" dirty="0">
                <a:ln cmpd="sng">
                  <a:solidFill>
                    <a:srgbClr val="003300"/>
                  </a:solidFill>
                </a:ln>
                <a:solidFill>
                  <a:srgbClr val="003300"/>
                </a:solidFill>
                <a:latin typeface="+mn-lt"/>
              </a:rPr>
              <a:t>життєдіяльності: </a:t>
            </a:r>
          </a:p>
          <a:p>
            <a:pPr lvl="0">
              <a:lnSpc>
                <a:spcPct val="90000"/>
              </a:lnSpc>
            </a:pPr>
            <a:r>
              <a:rPr lang="uk-UA" altLang="uk-UA" sz="3200" dirty="0">
                <a:ln cmpd="sng">
                  <a:solidFill>
                    <a:srgbClr val="003300"/>
                  </a:solidFill>
                </a:ln>
                <a:solidFill>
                  <a:srgbClr val="003300"/>
                </a:solidFill>
                <a:latin typeface="+mn-lt"/>
              </a:rPr>
              <a:t>   аміак, сечовина.       </a:t>
            </a:r>
          </a:p>
          <a:p>
            <a:pPr marL="457200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sz="3200" dirty="0">
                <a:ln cmpd="sng">
                  <a:solidFill>
                    <a:srgbClr val="003300"/>
                  </a:solidFill>
                </a:ln>
                <a:solidFill>
                  <a:srgbClr val="003300"/>
                </a:solidFill>
                <a:latin typeface="+mn-lt"/>
              </a:rPr>
              <a:t>Глюкоза.</a:t>
            </a:r>
          </a:p>
          <a:p>
            <a:pPr marL="457200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sz="3200" dirty="0">
                <a:ln cmpd="sng">
                  <a:solidFill>
                    <a:srgbClr val="003300"/>
                  </a:solidFill>
                </a:ln>
                <a:solidFill>
                  <a:srgbClr val="003300"/>
                </a:solidFill>
                <a:latin typeface="+mn-lt"/>
              </a:rPr>
              <a:t>Амінокислоти.</a:t>
            </a:r>
          </a:p>
          <a:p>
            <a:pPr marL="457200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sz="3200" dirty="0">
                <a:ln cmpd="sng">
                  <a:solidFill>
                    <a:srgbClr val="003300"/>
                  </a:solidFill>
                </a:ln>
                <a:solidFill>
                  <a:srgbClr val="003300"/>
                </a:solidFill>
                <a:latin typeface="+mn-lt"/>
              </a:rPr>
              <a:t>Мінеральні солі.</a:t>
            </a:r>
          </a:p>
          <a:p>
            <a:pPr marL="457200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sz="3200" dirty="0">
                <a:ln cmpd="sng">
                  <a:solidFill>
                    <a:srgbClr val="003300"/>
                  </a:solidFill>
                </a:ln>
                <a:solidFill>
                  <a:srgbClr val="003300"/>
                </a:solidFill>
                <a:latin typeface="+mn-lt"/>
              </a:rPr>
              <a:t>Вітаміни.</a:t>
            </a:r>
            <a:endParaRPr lang="ru-RU" altLang="uk-UA" sz="3200" dirty="0">
              <a:ln cmpd="sng">
                <a:solidFill>
                  <a:srgbClr val="003300"/>
                </a:solidFill>
              </a:ln>
              <a:solidFill>
                <a:srgbClr val="003300"/>
              </a:solidFill>
              <a:latin typeface="+mn-lt"/>
            </a:endParaRPr>
          </a:p>
          <a:p>
            <a:pPr marL="457200" lvl="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uk-UA" altLang="uk-UA" sz="3200" dirty="0">
                <a:ln cmpd="sng">
                  <a:solidFill>
                    <a:srgbClr val="003300"/>
                  </a:solidFill>
                </a:ln>
                <a:solidFill>
                  <a:srgbClr val="003300"/>
                </a:solidFill>
                <a:latin typeface="+mn-lt"/>
              </a:rPr>
              <a:t>Білки плазми</a:t>
            </a:r>
            <a:endParaRPr lang="uk-UA" sz="3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3"/>
          <p:cNvSpPr>
            <a:spLocks noChangeArrowheads="1" noChangeShapeType="1" noTextEdit="1"/>
          </p:cNvSpPr>
          <p:nvPr/>
        </p:nvSpPr>
        <p:spPr bwMode="auto">
          <a:xfrm>
            <a:off x="683568" y="228600"/>
            <a:ext cx="7543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+mn-lt"/>
                <a:ea typeface="+mn-lt"/>
                <a:cs typeface="+mn-lt"/>
              </a:rPr>
              <a:t>Утворення вторинної сечі</a:t>
            </a:r>
          </a:p>
        </p:txBody>
      </p:sp>
      <p:sp>
        <p:nvSpPr>
          <p:cNvPr id="22533" name="Rectangle 5" descr="C:\Users\Павленко\Біологія людини\Виділення\неффронн.jpg"/>
          <p:cNvSpPr>
            <a:spLocks noChangeArrowheads="1"/>
          </p:cNvSpPr>
          <p:nvPr/>
        </p:nvSpPr>
        <p:spPr bwMode="auto">
          <a:xfrm>
            <a:off x="5890320" y="964620"/>
            <a:ext cx="2806824" cy="5112568"/>
          </a:xfrm>
          <a:prstGeom prst="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uk-UA" altLang="uk-UA" sz="240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124744"/>
            <a:ext cx="520675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altLang="uk-UA" sz="2600" b="1" dirty="0">
                <a:solidFill>
                  <a:srgbClr val="660066"/>
                </a:solidFill>
                <a:latin typeface="Tahoma"/>
              </a:rPr>
              <a:t> </a:t>
            </a:r>
            <a:r>
              <a:rPr lang="uk-UA" altLang="uk-UA" sz="2600" dirty="0">
                <a:solidFill>
                  <a:srgbClr val="003300"/>
                </a:solidFill>
                <a:latin typeface="Tahoma"/>
              </a:rPr>
              <a:t>З капсули нефрону первинна сеча надходить до першого звивистого канальця. Тут починається </a:t>
            </a:r>
            <a:r>
              <a:rPr lang="uk-UA" altLang="uk-UA" sz="2600" i="1" dirty="0">
                <a:solidFill>
                  <a:srgbClr val="003300"/>
                </a:solidFill>
                <a:latin typeface="Tahoma"/>
              </a:rPr>
              <a:t>реабсорбція</a:t>
            </a:r>
            <a:r>
              <a:rPr lang="uk-UA" altLang="uk-UA" sz="2600" dirty="0">
                <a:solidFill>
                  <a:srgbClr val="003300"/>
                </a:solidFill>
                <a:latin typeface="Tahoma"/>
              </a:rPr>
              <a:t>. </a:t>
            </a:r>
          </a:p>
          <a:p>
            <a:pPr lvl="0"/>
            <a:r>
              <a:rPr lang="uk-UA" altLang="uk-UA" sz="2600" dirty="0">
                <a:solidFill>
                  <a:srgbClr val="003300"/>
                </a:solidFill>
                <a:latin typeface="Tahoma"/>
              </a:rPr>
              <a:t> Назад в кров всмоктується велика частина води, амінокислоти та глюкоза. Завдяки секреторній функції канальців з організму виділяються  непрофільтровані речовини (фарби, лікарські речовини)</a:t>
            </a:r>
            <a:endParaRPr lang="ru-RU" altLang="uk-UA" sz="2600" dirty="0">
              <a:solidFill>
                <a:srgbClr val="003300"/>
              </a:solidFill>
              <a:latin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Scan015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69930" y="2499692"/>
            <a:ext cx="262255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WordArt 6"/>
          <p:cNvSpPr>
            <a:spLocks noChangeArrowheads="1" noChangeShapeType="1" noTextEdit="1"/>
          </p:cNvSpPr>
          <p:nvPr/>
        </p:nvSpPr>
        <p:spPr bwMode="auto">
          <a:xfrm>
            <a:off x="584076" y="228600"/>
            <a:ext cx="7543800" cy="68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kern="10" dirty="0">
                <a:ln w="12700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66"/>
                </a:solidFill>
                <a:latin typeface="+mn-lt"/>
                <a:ea typeface="+mn-lt"/>
                <a:cs typeface="+mn-lt"/>
              </a:rPr>
              <a:t>Вторинна сеча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07496" y="967110"/>
            <a:ext cx="4536504" cy="1440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Вторинна сеча утворюється</a:t>
            </a:r>
          </a:p>
          <a:p>
            <a:pPr algn="ctr"/>
            <a:r>
              <a:rPr lang="uk-UA" dirty="0" smtClean="0">
                <a:solidFill>
                  <a:srgbClr val="FF0000"/>
                </a:solidFill>
              </a:rPr>
              <a:t> у звивистих канальцях, збиральних трубочках, петлях.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4076" y="1001936"/>
            <a:ext cx="6436196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800" b="1" kern="0" dirty="0">
                <a:latin typeface="Gungsuh" pitchFamily="18" charset="-127"/>
                <a:cs typeface="+mn-cs"/>
              </a:rPr>
              <a:t> </a:t>
            </a:r>
            <a:r>
              <a:rPr lang="uk-UA" sz="2800" kern="0" dirty="0">
                <a:latin typeface="Tahoma"/>
                <a:cs typeface="+mn-cs"/>
              </a:rPr>
              <a:t>До складу вторинної </a:t>
            </a:r>
          </a:p>
          <a:p>
            <a:pPr marL="34290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800" kern="0" dirty="0">
                <a:latin typeface="Tahoma"/>
                <a:cs typeface="+mn-cs"/>
              </a:rPr>
              <a:t>сечі входять: вода, </a:t>
            </a:r>
          </a:p>
          <a:p>
            <a:pPr marL="34290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800" kern="0" dirty="0">
                <a:latin typeface="Tahoma"/>
                <a:cs typeface="+mn-cs"/>
              </a:rPr>
              <a:t>солі, сечовина, аміак, </a:t>
            </a:r>
          </a:p>
          <a:p>
            <a:pPr marL="34290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800" kern="0" dirty="0">
                <a:latin typeface="Tahoma"/>
                <a:cs typeface="+mn-cs"/>
              </a:rPr>
              <a:t>солі сечової кислоти, </a:t>
            </a:r>
          </a:p>
          <a:p>
            <a:pPr lvl="0" indent="1428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800" kern="0" dirty="0">
                <a:latin typeface="Tahoma"/>
                <a:cs typeface="+mn-cs"/>
              </a:rPr>
              <a:t>тобто в сечі </a:t>
            </a:r>
            <a:r>
              <a:rPr lang="uk-UA" sz="2800" kern="0" dirty="0" smtClean="0">
                <a:latin typeface="Tahoma"/>
                <a:cs typeface="+mn-cs"/>
              </a:rPr>
              <a:t>залишаються шкідливі речовини та надлишок</a:t>
            </a:r>
            <a:r>
              <a:rPr lang="ru-RU" sz="2800" kern="0" dirty="0" smtClean="0">
                <a:latin typeface="Tahoma"/>
                <a:cs typeface="+mn-cs"/>
              </a:rPr>
              <a:t> </a:t>
            </a:r>
            <a:r>
              <a:rPr lang="uk-UA" sz="2800" kern="0" dirty="0">
                <a:latin typeface="Tahoma"/>
                <a:cs typeface="+mn-cs"/>
              </a:rPr>
              <a:t>води</a:t>
            </a:r>
            <a:r>
              <a:rPr lang="ru-RU" sz="2800" kern="0" dirty="0">
                <a:latin typeface="Tahoma"/>
                <a:cs typeface="+mn-cs"/>
              </a:rPr>
              <a:t>. </a:t>
            </a:r>
            <a:r>
              <a:rPr lang="uk-UA" sz="2800" kern="0" dirty="0">
                <a:latin typeface="Tahoma"/>
                <a:cs typeface="+mn-cs"/>
              </a:rPr>
              <a:t>    </a:t>
            </a:r>
          </a:p>
          <a:p>
            <a:pPr marL="34290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800" kern="0" dirty="0">
                <a:latin typeface="Tahoma"/>
                <a:cs typeface="+mn-cs"/>
              </a:rPr>
              <a:t> </a:t>
            </a:r>
            <a:r>
              <a:rPr lang="uk-UA" sz="2800" kern="0" dirty="0" smtClean="0">
                <a:latin typeface="Tahoma"/>
                <a:cs typeface="+mn-cs"/>
              </a:rPr>
              <a:t> Жовтий </a:t>
            </a:r>
            <a:r>
              <a:rPr lang="uk-UA" sz="2800" kern="0" dirty="0">
                <a:latin typeface="Tahoma"/>
                <a:cs typeface="+mn-cs"/>
              </a:rPr>
              <a:t>колір сечі </a:t>
            </a:r>
          </a:p>
          <a:p>
            <a:pPr marL="34290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800" kern="0" dirty="0">
                <a:latin typeface="Tahoma"/>
                <a:cs typeface="+mn-cs"/>
              </a:rPr>
              <a:t>зумовлюють жовчні </a:t>
            </a:r>
            <a:r>
              <a:rPr lang="uk-UA" sz="2800" kern="0" dirty="0" smtClean="0">
                <a:latin typeface="Tahoma"/>
                <a:cs typeface="+mn-cs"/>
              </a:rPr>
              <a:t>пігменти.</a:t>
            </a:r>
          </a:p>
          <a:p>
            <a:pPr marL="34290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800" kern="0" dirty="0" smtClean="0">
                <a:latin typeface="Tahoma"/>
                <a:cs typeface="+mn-cs"/>
              </a:rPr>
              <a:t> </a:t>
            </a:r>
            <a:r>
              <a:rPr lang="uk-UA" sz="2800" kern="0" dirty="0">
                <a:latin typeface="Tahoma"/>
                <a:cs typeface="+mn-cs"/>
              </a:rPr>
              <a:t>За добу утворюється </a:t>
            </a:r>
          </a:p>
          <a:p>
            <a:pPr marL="34290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800" kern="0" dirty="0">
                <a:latin typeface="Tahoma"/>
                <a:cs typeface="+mn-cs"/>
              </a:rPr>
              <a:t>1-1,5л сечі. Сечовипускання   </a:t>
            </a:r>
          </a:p>
          <a:p>
            <a:pPr marL="342900" lvl="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uk-UA" sz="2800" kern="0" dirty="0">
                <a:latin typeface="Tahoma"/>
                <a:cs typeface="+mn-cs"/>
              </a:rPr>
              <a:t>відбувається рефлекторно.</a:t>
            </a:r>
            <a:endParaRPr lang="uk-UA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i="1" dirty="0" smtClean="0">
                <a:solidFill>
                  <a:srgbClr val="FF0066"/>
                </a:solidFill>
              </a:rPr>
              <a:t>Еволюція органів виділення </a:t>
            </a:r>
            <a:r>
              <a:rPr lang="ru-RU" b="1" dirty="0" smtClean="0">
                <a:solidFill>
                  <a:srgbClr val="FF0066"/>
                </a:solidFill>
              </a:rPr>
              <a:t/>
            </a:r>
            <a:br>
              <a:rPr lang="ru-RU" b="1" dirty="0" smtClean="0">
                <a:solidFill>
                  <a:srgbClr val="FF0066"/>
                </a:solidFill>
              </a:rPr>
            </a:br>
            <a:endParaRPr lang="ru-RU" b="1" dirty="0" smtClean="0">
              <a:solidFill>
                <a:srgbClr val="FF0066"/>
              </a:solidFill>
            </a:endParaRP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39688"/>
            <a:ext cx="1511300" cy="1330325"/>
          </a:xfrm>
          <a:noFill/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15430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Schmidtea mediterranea — один из видов плоских червей планарий, ставших объектом интереснейших исследований по механизмам регенерации. Фото с сайта rna-seqblog.co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196975"/>
            <a:ext cx="15113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644900"/>
            <a:ext cx="14398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16192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713" y="5013325"/>
            <a:ext cx="15208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75288"/>
            <a:ext cx="1512887" cy="13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851275" y="836613"/>
            <a:ext cx="4968875" cy="9144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sz="1800" dirty="0">
                <a:solidFill>
                  <a:schemeClr val="tx1"/>
                </a:solidFill>
                <a:cs typeface="Times New Roman" pitchFamily="18" charset="0"/>
              </a:rPr>
              <a:t>Губки та Кишковопорожнинні </a:t>
            </a:r>
            <a:r>
              <a:rPr lang="uk-UA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 sz="1800" dirty="0">
                <a:solidFill>
                  <a:schemeClr val="tx1"/>
                </a:solidFill>
                <a:cs typeface="Times New Roman" pitchFamily="18" charset="0"/>
              </a:rPr>
              <a:t> органи виділення відсутні, виділення через поверхню тіла шляхом дифузії. </a:t>
            </a:r>
            <a:endParaRPr lang="uk-UA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43213" y="1916113"/>
            <a:ext cx="4392612" cy="57626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uk-UA">
              <a:solidFill>
                <a:schemeClr val="tx1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uk-UA">
                <a:solidFill>
                  <a:schemeClr val="tx1"/>
                </a:solidFill>
                <a:cs typeface="Times New Roman" pitchFamily="18" charset="0"/>
              </a:rPr>
              <a:t>Плоскі черви </a:t>
            </a:r>
            <a:r>
              <a:rPr lang="uk-UA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>
                <a:solidFill>
                  <a:schemeClr val="tx1"/>
                </a:solidFill>
                <a:cs typeface="Times New Roman" pitchFamily="18" charset="0"/>
              </a:rPr>
              <a:t> протонефридії</a:t>
            </a:r>
            <a:endParaRPr lang="uk-UA" sz="4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08175" y="2781300"/>
            <a:ext cx="5543550" cy="6985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У кільчастих </a:t>
            </a:r>
            <a:r>
              <a:rPr lang="uk-UA" dirty="0" err="1"/>
              <a:t>червів</a:t>
            </a:r>
            <a:r>
              <a:rPr lang="uk-UA" dirty="0"/>
              <a:t> – </a:t>
            </a:r>
            <a:r>
              <a:rPr lang="uk-UA" dirty="0" err="1"/>
              <a:t>метанефридії</a:t>
            </a:r>
            <a:r>
              <a:rPr lang="uk-UA" dirty="0"/>
              <a:t> 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708400" y="3716338"/>
            <a:ext cx="5111750" cy="11525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 dirty="0"/>
              <a:t>У павукоподібних та комах – видільні трубочки – </a:t>
            </a:r>
            <a:r>
              <a:rPr lang="uk-UA" dirty="0" err="1"/>
              <a:t>мальпігієві</a:t>
            </a:r>
            <a:r>
              <a:rPr lang="uk-UA" dirty="0"/>
              <a:t> судини 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492500" y="5084763"/>
            <a:ext cx="4967288" cy="6477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>
                <a:solidFill>
                  <a:schemeClr val="tx1"/>
                </a:solidFill>
                <a:cs typeface="Times New Roman" pitchFamily="18" charset="0"/>
              </a:rPr>
              <a:t>У ракоподібних </a:t>
            </a:r>
            <a:r>
              <a:rPr lang="uk-UA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>
                <a:solidFill>
                  <a:schemeClr val="tx1"/>
                </a:solidFill>
                <a:cs typeface="Times New Roman" pitchFamily="18" charset="0"/>
              </a:rPr>
              <a:t> зелені залози</a:t>
            </a:r>
            <a:endParaRPr lang="ru-RU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51050" y="5949950"/>
            <a:ext cx="4968875" cy="71913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uk-UA">
                <a:solidFill>
                  <a:schemeClr val="tx1"/>
                </a:solidFill>
                <a:cs typeface="Times New Roman" pitchFamily="18" charset="0"/>
              </a:rPr>
              <a:t>У хребетних тварин </a:t>
            </a:r>
            <a:r>
              <a:rPr lang="uk-UA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uk-UA">
                <a:solidFill>
                  <a:schemeClr val="tx1"/>
                </a:solidFill>
                <a:cs typeface="Times New Roman" pitchFamily="18" charset="0"/>
              </a:rPr>
              <a:t> парні нирки</a:t>
            </a:r>
            <a:endParaRPr lang="uk-UA" sz="4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>
              <a:solidFill>
                <a:srgbClr val="0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7" grpId="0" animBg="1"/>
      <p:bldP spid="19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228523" y="826275"/>
            <a:ext cx="5567613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uk-UA" sz="4000" b="1" dirty="0">
                <a:solidFill>
                  <a:srgbClr val="FF0000"/>
                </a:solidFill>
                <a:latin typeface="+mn-lt"/>
              </a:rPr>
              <a:t>Виділення</a:t>
            </a:r>
            <a:r>
              <a:rPr lang="en-US" sz="4000" b="1" dirty="0">
                <a:solidFill>
                  <a:srgbClr val="660066"/>
                </a:solidFill>
                <a:latin typeface="+mn-lt"/>
              </a:rPr>
              <a:t> </a:t>
            </a:r>
            <a:r>
              <a:rPr lang="uk-UA" sz="4000" b="1" dirty="0" smtClean="0">
                <a:solidFill>
                  <a:srgbClr val="660066"/>
                </a:solidFill>
                <a:latin typeface="+mn-lt"/>
              </a:rPr>
              <a:t>(екскреція)</a:t>
            </a:r>
            <a:r>
              <a:rPr lang="en-US" sz="4000" dirty="0" smtClean="0">
                <a:latin typeface="+mn-lt"/>
              </a:rPr>
              <a:t>– </a:t>
            </a:r>
            <a:r>
              <a:rPr lang="uk-UA" sz="4000" dirty="0">
                <a:latin typeface="+mn-lt"/>
              </a:rPr>
              <a:t>це процес </a:t>
            </a:r>
            <a:r>
              <a:rPr lang="uk-UA" sz="4000" dirty="0" smtClean="0">
                <a:latin typeface="+mn-lt"/>
              </a:rPr>
              <a:t>видалення</a:t>
            </a:r>
          </a:p>
          <a:p>
            <a:pPr algn="ctr">
              <a:defRPr/>
            </a:pPr>
            <a:r>
              <a:rPr lang="uk-UA" sz="4000" dirty="0" smtClean="0">
                <a:latin typeface="+mn-lt"/>
              </a:rPr>
              <a:t> </a:t>
            </a:r>
            <a:r>
              <a:rPr lang="uk-UA" sz="4000" dirty="0">
                <a:latin typeface="+mn-lt"/>
              </a:rPr>
              <a:t>з організму </a:t>
            </a:r>
            <a:r>
              <a:rPr lang="uk-UA" sz="4000" dirty="0" smtClean="0">
                <a:latin typeface="+mn-lt"/>
              </a:rPr>
              <a:t>непотрібних </a:t>
            </a:r>
            <a:r>
              <a:rPr lang="uk-UA" sz="4000" dirty="0">
                <a:latin typeface="+mn-lt"/>
              </a:rPr>
              <a:t>продуктів обміну </a:t>
            </a:r>
            <a:r>
              <a:rPr lang="uk-UA" sz="4000" dirty="0" smtClean="0">
                <a:latin typeface="+mn-lt"/>
              </a:rPr>
              <a:t>речовин та </a:t>
            </a:r>
            <a:r>
              <a:rPr lang="uk-UA" sz="4000" dirty="0">
                <a:latin typeface="+mn-lt"/>
              </a:rPr>
              <a:t>надлишку </a:t>
            </a:r>
            <a:r>
              <a:rPr lang="uk-UA" sz="4000" dirty="0" smtClean="0">
                <a:latin typeface="+mn-lt"/>
              </a:rPr>
              <a:t>води й солей. </a:t>
            </a:r>
            <a:endParaRPr lang="ru-RU" sz="4000" dirty="0">
              <a:latin typeface="+mn-lt"/>
            </a:endParaRP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1331913" y="188913"/>
            <a:ext cx="75438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uk-UA" sz="3600" kern="10">
              <a:ln w="12700">
                <a:solidFill>
                  <a:srgbClr val="80008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9999FF"/>
                </a:outerShdw>
              </a:effectLst>
              <a:latin typeface="+mn-lt"/>
              <a:ea typeface="+mn-lt"/>
              <a:cs typeface="+mn-lt"/>
            </a:endParaRPr>
          </a:p>
        </p:txBody>
      </p:sp>
      <p:pic>
        <p:nvPicPr>
          <p:cNvPr id="7" name="Рисунок 6" descr="phi0501lg.jpg"/>
          <p:cNvPicPr/>
          <p:nvPr/>
        </p:nvPicPr>
        <p:blipFill>
          <a:blip r:embed="rId2" cstate="print"/>
          <a:srcRect l="10200" r="8000"/>
          <a:stretch>
            <a:fillRect/>
          </a:stretch>
        </p:blipFill>
        <p:spPr>
          <a:xfrm>
            <a:off x="5796136" y="2019442"/>
            <a:ext cx="3079577" cy="291432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692696"/>
            <a:ext cx="7488832" cy="5113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sz="2700" b="1" dirty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Унаслідок обміну речовин та енергії в організмі з’являються зайві для нього сполуки</a:t>
            </a:r>
            <a:r>
              <a:rPr lang="uk-UA" sz="2700" b="1" dirty="0" smtClean="0">
                <a:solidFill>
                  <a:srgbClr val="002060"/>
                </a:solidFill>
                <a:latin typeface="+mn-lt"/>
                <a:ea typeface="Times New Roman"/>
                <a:cs typeface="Times New Roman"/>
              </a:rPr>
              <a:t>: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700" dirty="0" smtClean="0">
                <a:latin typeface="+mn-lt"/>
                <a:ea typeface="Times New Roman"/>
                <a:cs typeface="Times New Roman"/>
              </a:rPr>
              <a:t> </a:t>
            </a:r>
            <a:r>
              <a:rPr lang="uk-UA" sz="2700" dirty="0">
                <a:latin typeface="+mn-lt"/>
                <a:ea typeface="Times New Roman"/>
                <a:cs typeface="Times New Roman"/>
              </a:rPr>
              <a:t>1) </a:t>
            </a:r>
            <a:r>
              <a:rPr lang="uk-UA" sz="2700" i="1" dirty="0">
                <a:latin typeface="+mn-lt"/>
                <a:ea typeface="Times New Roman"/>
                <a:cs typeface="Times New Roman"/>
              </a:rPr>
              <a:t>кінцеві продукти розщеплення поживних речовин </a:t>
            </a:r>
            <a:r>
              <a:rPr lang="uk-UA" sz="2700" dirty="0">
                <a:latin typeface="+mn-lt"/>
                <a:ea typeface="Times New Roman"/>
                <a:cs typeface="Times New Roman"/>
              </a:rPr>
              <a:t>(СО2, Н2О, жовчні пігменти, сечовина, сечова кислота, амоніак</a:t>
            </a:r>
            <a:r>
              <a:rPr lang="uk-UA" sz="2700" dirty="0" smtClean="0">
                <a:latin typeface="+mn-lt"/>
                <a:ea typeface="Times New Roman"/>
                <a:cs typeface="Times New Roman"/>
              </a:rPr>
              <a:t>);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  <a:buAutoNum type="arabicParenR" startAt="2"/>
            </a:pPr>
            <a:r>
              <a:rPr lang="uk-UA" sz="2700" dirty="0" smtClean="0">
                <a:latin typeface="+mn-lt"/>
                <a:ea typeface="Times New Roman"/>
                <a:cs typeface="Times New Roman"/>
              </a:rPr>
              <a:t>   </a:t>
            </a:r>
            <a:r>
              <a:rPr lang="uk-UA" sz="2700" i="1" dirty="0" smtClean="0">
                <a:latin typeface="+mn-lt"/>
                <a:ea typeface="Times New Roman"/>
                <a:cs typeface="Times New Roman"/>
              </a:rPr>
              <a:t>надлишкові </a:t>
            </a:r>
            <a:r>
              <a:rPr lang="uk-UA" sz="2700" i="1" dirty="0">
                <a:latin typeface="+mn-lt"/>
                <a:ea typeface="Times New Roman"/>
                <a:cs typeface="Times New Roman"/>
              </a:rPr>
              <a:t>сполуки </a:t>
            </a:r>
            <a:r>
              <a:rPr lang="uk-UA" sz="2700" dirty="0">
                <a:latin typeface="+mn-lt"/>
                <a:ea typeface="Times New Roman"/>
                <a:cs typeface="Times New Roman"/>
              </a:rPr>
              <a:t>(солі, вода);                      </a:t>
            </a:r>
            <a:r>
              <a:rPr lang="uk-UA" sz="2700" dirty="0" smtClean="0">
                <a:latin typeface="+mn-lt"/>
                <a:ea typeface="Times New Roman"/>
                <a:cs typeface="Times New Roman"/>
              </a:rPr>
              <a:t>3</a:t>
            </a:r>
            <a:r>
              <a:rPr lang="uk-UA" sz="2700" dirty="0">
                <a:latin typeface="+mn-lt"/>
                <a:ea typeface="Times New Roman"/>
                <a:cs typeface="Times New Roman"/>
              </a:rPr>
              <a:t>) </a:t>
            </a:r>
            <a:r>
              <a:rPr lang="uk-UA" sz="2700" i="1" dirty="0">
                <a:latin typeface="+mn-lt"/>
                <a:ea typeface="Times New Roman"/>
                <a:cs typeface="Times New Roman"/>
              </a:rPr>
              <a:t>чужорідні сполуки</a:t>
            </a:r>
            <a:r>
              <a:rPr lang="uk-UA" sz="2700" dirty="0">
                <a:latin typeface="+mn-lt"/>
                <a:ea typeface="Times New Roman"/>
                <a:cs typeface="Times New Roman"/>
              </a:rPr>
              <a:t> (солі важких металів, барвники); </a:t>
            </a:r>
            <a:endParaRPr lang="uk-UA" sz="2700" dirty="0" smtClean="0">
              <a:latin typeface="+mn-lt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700" dirty="0" smtClean="0">
                <a:latin typeface="+mn-lt"/>
                <a:ea typeface="Times New Roman"/>
                <a:cs typeface="Times New Roman"/>
              </a:rPr>
              <a:t>4</a:t>
            </a:r>
            <a:r>
              <a:rPr lang="uk-UA" sz="2700" dirty="0">
                <a:latin typeface="+mn-lt"/>
                <a:ea typeface="Times New Roman"/>
                <a:cs typeface="Times New Roman"/>
              </a:rPr>
              <a:t>) </a:t>
            </a:r>
            <a:r>
              <a:rPr lang="uk-UA" sz="2700" i="1" dirty="0">
                <a:latin typeface="+mn-lt"/>
                <a:ea typeface="Times New Roman"/>
                <a:cs typeface="Times New Roman"/>
              </a:rPr>
              <a:t>отруйні сполуки </a:t>
            </a:r>
            <a:r>
              <a:rPr lang="uk-UA" sz="2700" dirty="0">
                <a:latin typeface="+mn-lt"/>
                <a:ea typeface="Times New Roman"/>
                <a:cs typeface="Times New Roman"/>
              </a:rPr>
              <a:t>(амоніак, індол, ацетон, гідроген пероксид та ін.).</a:t>
            </a:r>
            <a:endParaRPr lang="ru-RU" sz="2700" dirty="0">
              <a:effectLst/>
              <a:latin typeface="+mn-lt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38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84136357"/>
              </p:ext>
            </p:extLst>
          </p:nvPr>
        </p:nvGraphicFramePr>
        <p:xfrm>
          <a:off x="179388" y="549275"/>
          <a:ext cx="8785100" cy="5616029"/>
        </p:xfrm>
        <a:graphic>
          <a:graphicData uri="http://schemas.openxmlformats.org/drawingml/2006/table">
            <a:tbl>
              <a:tblPr/>
              <a:tblGrid>
                <a:gridCol w="2095044"/>
                <a:gridCol w="6690056"/>
              </a:tblGrid>
              <a:tr h="6094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ргани та їх системи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318" marR="53318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У</a:t>
                      </a: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часть у виділенні речовин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318" marR="53318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3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318" marR="53318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 калом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видаляються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неперетравленні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рештки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харчових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мас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мікроорганізми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клітини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епітелію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солі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важких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металів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холестерин,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жовчні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пігменти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і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шкідливі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речовин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318" marR="53318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95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318" marR="53318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Знешкоджує токсичні речовини і виводить їх у складі жовчі</a:t>
                      </a:r>
                    </a:p>
                  </a:txBody>
                  <a:tcPr marL="53318" marR="53318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318" marR="53318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Слина містить кінцеві продукти обміну речовин (сечовина, сечова кислота)</a:t>
                      </a:r>
                    </a:p>
                  </a:txBody>
                  <a:tcPr marL="53318" marR="53318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8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318" marR="53318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Видаляють СО</a:t>
                      </a:r>
                      <a:r>
                        <a:rPr kumimoji="0" lang="uk-UA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Н</a:t>
                      </a:r>
                      <a:r>
                        <a:rPr kumimoji="0" lang="uk-UA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 у вигляді пари, ацетон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318" marR="53318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884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318" marR="53318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3 потом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організм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втрачає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воду,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солі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NaCl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KCl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сечовину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сечову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кислоту,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амоніак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молочну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кислоту</a:t>
                      </a:r>
                    </a:p>
                  </a:txBody>
                  <a:tcPr marL="53318" marR="53318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318" marR="53318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1428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ода,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солі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аміак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сечовина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сечова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кислота,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отруйні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та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токсичні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речовини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залишки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застосованих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ліків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тощо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53318" marR="53318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26258" y="1160433"/>
            <a:ext cx="1935015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Травна система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4164" y="2425000"/>
            <a:ext cx="1927109" cy="515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Печінка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4164" y="3071149"/>
            <a:ext cx="1927109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Слинні залози</a:t>
            </a:r>
            <a:endParaRPr lang="uk-UA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4163" y="3826080"/>
            <a:ext cx="1940387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Легені</a:t>
            </a:r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1658" y="4674761"/>
            <a:ext cx="194421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Шкіра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4164" y="5510029"/>
            <a:ext cx="1927109" cy="5760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Сечовидільна система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19256" cy="576064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b="1" dirty="0" smtClean="0">
                <a:solidFill>
                  <a:srgbClr val="002060"/>
                </a:solidFill>
              </a:rPr>
              <a:t>Процеси виділення виконують ряд важливих функцій: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/>
              <a:t> </a:t>
            </a:r>
            <a:r>
              <a:rPr lang="uk-UA" sz="2400" dirty="0" smtClean="0">
                <a:solidFill>
                  <a:schemeClr val="tx1"/>
                </a:solidFill>
              </a:rPr>
              <a:t> видалення кінцевих продуктів обміну речовин для збереження рівноваги оборотних біохімічних реакцій;</a:t>
            </a:r>
            <a:endParaRPr lang="ru-RU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знешкодження отруйних продуктів обміну речовин для запобігання загибелі клітин;</a:t>
            </a:r>
            <a:endParaRPr lang="ru-RU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400" dirty="0" smtClean="0">
                <a:solidFill>
                  <a:schemeClr val="tx1"/>
                </a:solidFill>
              </a:rPr>
              <a:t>  регуляція складу речовин в організмі для підтримання гомеостазу.</a:t>
            </a:r>
            <a:endParaRPr lang="ru-RU" sz="2400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sz="2400" dirty="0" smtClean="0"/>
              <a:t>      </a:t>
            </a:r>
            <a:r>
              <a:rPr lang="uk-UA" sz="2400" i="1" dirty="0" smtClean="0">
                <a:solidFill>
                  <a:srgbClr val="FF0000"/>
                </a:solidFill>
              </a:rPr>
              <a:t>Отже, біологічна необхідність виділення полягає в тому, що здійснюється видільна, захисна й регуляторна функції, завдяки чому зберігається постійність внутрішнього середовища організму в змінних умовах навколишнього середовища.</a:t>
            </a:r>
            <a:endParaRPr lang="ru-RU" sz="2400" i="1" dirty="0" smtClean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28600" y="0"/>
            <a:ext cx="8643938" cy="17192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uk-UA" b="1" dirty="0" smtClean="0">
                <a:solidFill>
                  <a:schemeClr val="tx2"/>
                </a:solidFill>
                <a:latin typeface="+mj-lt"/>
              </a:rPr>
              <a:t>Сечовидільна система – сукупність органів, що забезпечують утворення та видалення з організму сечі.</a:t>
            </a:r>
            <a:endParaRPr lang="en-US" altLang="uk-UA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80715" y="1890564"/>
            <a:ext cx="518457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dirty="0">
                <a:solidFill>
                  <a:srgbClr val="FF0000"/>
                </a:solidFill>
                <a:latin typeface="+mj-lt"/>
              </a:rPr>
              <a:t>Нирки </a:t>
            </a:r>
            <a:r>
              <a:rPr lang="uk-UA" dirty="0">
                <a:latin typeface="+mj-lt"/>
              </a:rPr>
              <a:t>– парні органи, що розміщені у верхній частині черевної порожнини по обидва боки від хребта, які продукують сечу.</a:t>
            </a:r>
          </a:p>
          <a:p>
            <a:pPr>
              <a:defRPr/>
            </a:pPr>
            <a:r>
              <a:rPr lang="uk-UA" dirty="0">
                <a:solidFill>
                  <a:srgbClr val="FF0000"/>
                </a:solidFill>
                <a:latin typeface="+mj-lt"/>
              </a:rPr>
              <a:t>Сечоводи</a:t>
            </a:r>
            <a:r>
              <a:rPr lang="uk-UA" dirty="0">
                <a:latin typeface="+mj-lt"/>
              </a:rPr>
              <a:t> – відходять від нирок і виводять      з них сечу.</a:t>
            </a:r>
          </a:p>
          <a:p>
            <a:pPr>
              <a:defRPr/>
            </a:pPr>
            <a:r>
              <a:rPr lang="uk-UA" dirty="0">
                <a:solidFill>
                  <a:srgbClr val="FF0000"/>
                </a:solidFill>
                <a:latin typeface="+mj-lt"/>
              </a:rPr>
              <a:t>Сечовий міхур </a:t>
            </a:r>
            <a:r>
              <a:rPr lang="uk-UA" dirty="0">
                <a:latin typeface="+mj-lt"/>
              </a:rPr>
              <a:t>– резервуар сечі.</a:t>
            </a:r>
          </a:p>
          <a:p>
            <a:pPr>
              <a:defRPr/>
            </a:pPr>
            <a:r>
              <a:rPr lang="uk-UA" dirty="0">
                <a:solidFill>
                  <a:srgbClr val="FF0000"/>
                </a:solidFill>
                <a:latin typeface="+mj-lt"/>
              </a:rPr>
              <a:t>Сечовидільний канал –           сечівник </a:t>
            </a:r>
            <a:r>
              <a:rPr lang="uk-UA" dirty="0">
                <a:latin typeface="+mj-lt"/>
              </a:rPr>
              <a:t>– виводить </a:t>
            </a:r>
            <a:r>
              <a:rPr lang="uk-UA" dirty="0" smtClean="0">
                <a:latin typeface="+mj-lt"/>
              </a:rPr>
              <a:t>сечу</a:t>
            </a:r>
          </a:p>
          <a:p>
            <a:pPr>
              <a:defRPr/>
            </a:pPr>
            <a:r>
              <a:rPr lang="uk-UA" dirty="0" smtClean="0">
                <a:latin typeface="+mj-lt"/>
              </a:rPr>
              <a:t> </a:t>
            </a:r>
            <a:r>
              <a:rPr lang="uk-UA" dirty="0">
                <a:latin typeface="+mj-lt"/>
              </a:rPr>
              <a:t>назовні.</a:t>
            </a:r>
            <a:endParaRPr lang="ru-RU" dirty="0">
              <a:latin typeface="+mj-lt"/>
            </a:endParaRPr>
          </a:p>
        </p:txBody>
      </p:sp>
      <p:pic>
        <p:nvPicPr>
          <p:cNvPr id="10" name="Рисунок 9" descr="D:\ВЧИТЕЛІ\Горик С.І\5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4218"/>
          <a:stretch/>
        </p:blipFill>
        <p:spPr bwMode="auto">
          <a:xfrm>
            <a:off x="5364163" y="1916832"/>
            <a:ext cx="3508375" cy="4238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579438"/>
            <a:ext cx="7211144" cy="1143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Основні функції нирок: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905000"/>
            <a:ext cx="8136904" cy="3972272"/>
          </a:xfrm>
        </p:spPr>
        <p:txBody>
          <a:bodyPr/>
          <a:lstStyle/>
          <a:p>
            <a:pPr marL="90488" indent="20638">
              <a:buAutoNum type="arabicParenR"/>
            </a:pPr>
            <a:r>
              <a:rPr lang="uk-UA" sz="2900" i="1" dirty="0" smtClean="0">
                <a:solidFill>
                  <a:schemeClr val="tx1"/>
                </a:solidFill>
              </a:rPr>
              <a:t> видільна</a:t>
            </a: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>
                <a:solidFill>
                  <a:schemeClr val="tx1"/>
                </a:solidFill>
              </a:rPr>
              <a:t>(видалення сечовини, надлишку води, солей, токсичних і чужорідних </a:t>
            </a:r>
            <a:r>
              <a:rPr lang="uk-UA" sz="2900" dirty="0" err="1">
                <a:solidFill>
                  <a:schemeClr val="tx1"/>
                </a:solidFill>
              </a:rPr>
              <a:t>сполук</a:t>
            </a:r>
            <a:r>
              <a:rPr lang="uk-UA" sz="2900" dirty="0" smtClean="0">
                <a:solidFill>
                  <a:schemeClr val="tx1"/>
                </a:solidFill>
              </a:rPr>
              <a:t>);</a:t>
            </a:r>
          </a:p>
          <a:p>
            <a:pPr marL="0" indent="0">
              <a:buNone/>
            </a:pPr>
            <a:r>
              <a:rPr lang="uk-UA" sz="2900" dirty="0" smtClean="0">
                <a:solidFill>
                  <a:schemeClr val="tx1"/>
                </a:solidFill>
              </a:rPr>
              <a:t> </a:t>
            </a:r>
            <a:r>
              <a:rPr lang="uk-UA" sz="2900" dirty="0">
                <a:solidFill>
                  <a:schemeClr val="tx1"/>
                </a:solidFill>
              </a:rPr>
              <a:t>2) </a:t>
            </a:r>
            <a:r>
              <a:rPr lang="uk-UA" sz="2900" i="1" dirty="0">
                <a:solidFill>
                  <a:schemeClr val="tx1"/>
                </a:solidFill>
              </a:rPr>
              <a:t>гомеостатична </a:t>
            </a:r>
            <a:r>
              <a:rPr lang="uk-UA" sz="2900" dirty="0">
                <a:solidFill>
                  <a:schemeClr val="tx1"/>
                </a:solidFill>
              </a:rPr>
              <a:t>(підтримання оптимального для клітин вмісту солей, </a:t>
            </a:r>
            <a:r>
              <a:rPr lang="uk-UA" sz="2900" dirty="0" err="1">
                <a:solidFill>
                  <a:schemeClr val="tx1"/>
                </a:solidFill>
              </a:rPr>
              <a:t>йонів</a:t>
            </a:r>
            <a:r>
              <a:rPr lang="uk-UA" sz="2900" dirty="0">
                <a:solidFill>
                  <a:schemeClr val="tx1"/>
                </a:solidFill>
              </a:rPr>
              <a:t>, води у внутрішньому середовищі); </a:t>
            </a:r>
            <a:endParaRPr lang="uk-UA" sz="29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900" dirty="0" smtClean="0">
                <a:solidFill>
                  <a:schemeClr val="tx1"/>
                </a:solidFill>
              </a:rPr>
              <a:t> 3</a:t>
            </a:r>
            <a:r>
              <a:rPr lang="uk-UA" sz="2900" dirty="0">
                <a:solidFill>
                  <a:schemeClr val="tx1"/>
                </a:solidFill>
              </a:rPr>
              <a:t>) </a:t>
            </a:r>
            <a:r>
              <a:rPr lang="uk-UA" sz="2900" i="1" dirty="0">
                <a:solidFill>
                  <a:schemeClr val="tx1"/>
                </a:solidFill>
              </a:rPr>
              <a:t>регуляторна</a:t>
            </a:r>
            <a:r>
              <a:rPr lang="uk-UA" sz="2900" dirty="0">
                <a:solidFill>
                  <a:schemeClr val="tx1"/>
                </a:solidFill>
              </a:rPr>
              <a:t> (утворення речовин, що регулюють артеріальний тиск, кровотворення, обмін солей</a:t>
            </a:r>
            <a:r>
              <a:rPr lang="uk-UA" sz="2900" dirty="0" smtClean="0">
                <a:solidFill>
                  <a:schemeClr val="tx1"/>
                </a:solidFill>
              </a:rPr>
              <a:t>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6959"/>
            <a:ext cx="1224136" cy="170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683568" y="826260"/>
            <a:ext cx="54006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3200" b="1" dirty="0">
                <a:solidFill>
                  <a:srgbClr val="333399"/>
                </a:solidFill>
                <a:latin typeface="+mn-lt"/>
              </a:rPr>
              <a:t>  </a:t>
            </a:r>
            <a:r>
              <a:rPr lang="uk-UA" sz="3200" dirty="0">
                <a:latin typeface="+mn-lt"/>
              </a:rPr>
              <a:t>Нирки мають форму квасолі, довжиною 10-12 см, шириною 5-6 см, масою 120-200 г.        </a:t>
            </a:r>
            <a:endParaRPr lang="uk-UA" sz="3200" dirty="0" smtClean="0">
              <a:latin typeface="+mn-lt"/>
            </a:endParaRPr>
          </a:p>
          <a:p>
            <a:pPr>
              <a:defRPr/>
            </a:pPr>
            <a:r>
              <a:rPr lang="uk-UA" sz="3200" dirty="0" smtClean="0">
                <a:latin typeface="+mn-lt"/>
              </a:rPr>
              <a:t>  З </a:t>
            </a:r>
            <a:r>
              <a:rPr lang="uk-UA" sz="3200" dirty="0">
                <a:latin typeface="+mn-lt"/>
              </a:rPr>
              <a:t>внутрішнього боку нирки мають заглибини – ниркові ворота, через які входять артерія та нерви, а виходять вена, лімфатичні судини та сечовід.</a:t>
            </a:r>
            <a:endParaRPr lang="ru-RU" sz="3200" dirty="0">
              <a:latin typeface="+mn-lt"/>
            </a:endParaRPr>
          </a:p>
        </p:txBody>
      </p:sp>
      <p:pic>
        <p:nvPicPr>
          <p:cNvPr id="9222" name="Рисунок 8" descr="http://tvoelechenie.ru/wp-content/uploads/2014/05/pochk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71" t="8736" r="52859" b="9334"/>
          <a:stretch>
            <a:fillRect/>
          </a:stretch>
        </p:blipFill>
        <p:spPr bwMode="auto">
          <a:xfrm>
            <a:off x="6452591" y="3501008"/>
            <a:ext cx="2066925" cy="2679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04664"/>
            <a:ext cx="2371725" cy="292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944723"/>
            <a:ext cx="4248472" cy="5076565"/>
          </a:xfrm>
        </p:spPr>
        <p:txBody>
          <a:bodyPr>
            <a:noAutofit/>
          </a:bodyPr>
          <a:lstStyle/>
          <a:p>
            <a:pPr eaLnBrk="1" hangingPunct="1">
              <a:buFont typeface="Arial" charset="0"/>
              <a:buNone/>
            </a:pPr>
            <a:r>
              <a:rPr lang="uk-UA" altLang="uk-UA" sz="2600" i="1" dirty="0" smtClean="0"/>
              <a:t> </a:t>
            </a:r>
            <a:r>
              <a:rPr lang="uk-UA" altLang="uk-UA" sz="2600" b="1" dirty="0" smtClean="0"/>
              <a:t>Будова нирки:</a:t>
            </a:r>
            <a:r>
              <a:rPr lang="uk-UA" altLang="uk-UA" sz="2600" b="1" i="1" dirty="0" smtClean="0"/>
              <a:t>    </a:t>
            </a:r>
          </a:p>
          <a:p>
            <a:pPr eaLnBrk="1" hangingPunct="1">
              <a:buFont typeface="Arial" charset="0"/>
              <a:buNone/>
            </a:pPr>
            <a:r>
              <a:rPr lang="ru-RU" altLang="uk-UA" sz="2600" i="1" dirty="0" smtClean="0">
                <a:solidFill>
                  <a:schemeClr val="tx1"/>
                </a:solidFill>
              </a:rPr>
              <a:t>1 </a:t>
            </a:r>
            <a:r>
              <a:rPr lang="uk-UA" altLang="uk-UA" sz="2600" i="1" dirty="0" smtClean="0">
                <a:solidFill>
                  <a:schemeClr val="tx1"/>
                </a:solidFill>
              </a:rPr>
              <a:t>- сечовід</a:t>
            </a:r>
            <a:r>
              <a:rPr lang="ru-RU" altLang="uk-UA" sz="2600" i="1" dirty="0" smtClean="0">
                <a:solidFill>
                  <a:schemeClr val="tx1"/>
                </a:solidFill>
              </a:rPr>
              <a:t>; </a:t>
            </a:r>
          </a:p>
          <a:p>
            <a:pPr eaLnBrk="1" hangingPunct="1">
              <a:buFont typeface="Arial" charset="0"/>
              <a:buNone/>
            </a:pPr>
            <a:r>
              <a:rPr lang="ru-RU" altLang="uk-UA" sz="2600" i="1" dirty="0" smtClean="0">
                <a:solidFill>
                  <a:schemeClr val="tx1"/>
                </a:solidFill>
              </a:rPr>
              <a:t>2 </a:t>
            </a:r>
            <a:r>
              <a:rPr lang="uk-UA" altLang="uk-UA" sz="2600" i="1" dirty="0" smtClean="0">
                <a:solidFill>
                  <a:schemeClr val="tx1"/>
                </a:solidFill>
              </a:rPr>
              <a:t>- ниркова </a:t>
            </a:r>
            <a:r>
              <a:rPr lang="ru-RU" altLang="uk-UA" sz="2600" i="1" dirty="0" smtClean="0">
                <a:solidFill>
                  <a:schemeClr val="tx1"/>
                </a:solidFill>
              </a:rPr>
              <a:t> вена; </a:t>
            </a:r>
          </a:p>
          <a:p>
            <a:pPr eaLnBrk="1" hangingPunct="1">
              <a:buFont typeface="Arial" charset="0"/>
              <a:buNone/>
            </a:pPr>
            <a:r>
              <a:rPr lang="ru-RU" altLang="uk-UA" sz="2600" i="1" dirty="0" smtClean="0">
                <a:solidFill>
                  <a:schemeClr val="tx1"/>
                </a:solidFill>
              </a:rPr>
              <a:t>3 </a:t>
            </a:r>
            <a:r>
              <a:rPr lang="uk-UA" altLang="uk-UA" sz="2600" i="1" dirty="0" smtClean="0">
                <a:solidFill>
                  <a:schemeClr val="tx1"/>
                </a:solidFill>
              </a:rPr>
              <a:t>- ниркова </a:t>
            </a:r>
            <a:r>
              <a:rPr lang="ru-RU" altLang="uk-UA" sz="2600" i="1" dirty="0" smtClean="0">
                <a:solidFill>
                  <a:schemeClr val="tx1"/>
                </a:solidFill>
              </a:rPr>
              <a:t> </a:t>
            </a:r>
            <a:r>
              <a:rPr lang="ru-RU" altLang="uk-UA" sz="2600" i="1" dirty="0" err="1" smtClean="0">
                <a:solidFill>
                  <a:schemeClr val="tx1"/>
                </a:solidFill>
              </a:rPr>
              <a:t>артер</a:t>
            </a:r>
            <a:r>
              <a:rPr lang="uk-UA" altLang="uk-UA" sz="2600" i="1" dirty="0" smtClean="0">
                <a:solidFill>
                  <a:schemeClr val="tx1"/>
                </a:solidFill>
              </a:rPr>
              <a:t>і</a:t>
            </a:r>
            <a:r>
              <a:rPr lang="ru-RU" altLang="uk-UA" sz="2600" i="1" dirty="0" smtClean="0">
                <a:solidFill>
                  <a:schemeClr val="tx1"/>
                </a:solidFill>
              </a:rPr>
              <a:t>я; </a:t>
            </a:r>
            <a:endParaRPr lang="ru-RU" altLang="uk-UA" sz="2600" dirty="0" smtClean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None/>
            </a:pPr>
            <a:r>
              <a:rPr lang="uk-UA" altLang="uk-UA" sz="2600" i="1" dirty="0" smtClean="0">
                <a:solidFill>
                  <a:schemeClr val="tx1"/>
                </a:solidFill>
              </a:rPr>
              <a:t>4</a:t>
            </a:r>
            <a:r>
              <a:rPr lang="ru-RU" altLang="uk-UA" sz="2600" i="1" dirty="0" smtClean="0">
                <a:solidFill>
                  <a:schemeClr val="tx1"/>
                </a:solidFill>
              </a:rPr>
              <a:t> </a:t>
            </a:r>
            <a:r>
              <a:rPr lang="uk-UA" altLang="uk-UA" sz="2600" i="1" dirty="0" smtClean="0">
                <a:solidFill>
                  <a:schemeClr val="tx1"/>
                </a:solidFill>
              </a:rPr>
              <a:t>- ниркова миска; </a:t>
            </a:r>
          </a:p>
          <a:p>
            <a:pPr eaLnBrk="1" hangingPunct="1">
              <a:buFont typeface="Arial" charset="0"/>
              <a:buNone/>
            </a:pPr>
            <a:r>
              <a:rPr lang="uk-UA" altLang="uk-UA" sz="2600" i="1" dirty="0" smtClean="0">
                <a:solidFill>
                  <a:schemeClr val="tx1"/>
                </a:solidFill>
              </a:rPr>
              <a:t>5</a:t>
            </a:r>
            <a:r>
              <a:rPr lang="ru-RU" altLang="uk-UA" sz="2600" i="1" dirty="0" smtClean="0">
                <a:solidFill>
                  <a:schemeClr val="tx1"/>
                </a:solidFill>
              </a:rPr>
              <a:t> </a:t>
            </a:r>
            <a:r>
              <a:rPr lang="uk-UA" altLang="uk-UA" sz="2600" i="1" dirty="0" smtClean="0">
                <a:solidFill>
                  <a:schemeClr val="tx1"/>
                </a:solidFill>
              </a:rPr>
              <a:t>- капсула нирки; </a:t>
            </a:r>
          </a:p>
          <a:p>
            <a:pPr eaLnBrk="1" hangingPunct="1">
              <a:buFont typeface="Arial" charset="0"/>
              <a:buNone/>
            </a:pPr>
            <a:r>
              <a:rPr lang="uk-UA" altLang="uk-UA" sz="2600" i="1" dirty="0" smtClean="0">
                <a:solidFill>
                  <a:schemeClr val="tx1"/>
                </a:solidFill>
              </a:rPr>
              <a:t>6</a:t>
            </a:r>
            <a:r>
              <a:rPr lang="ru-RU" altLang="uk-UA" sz="2600" i="1" dirty="0" smtClean="0">
                <a:solidFill>
                  <a:schemeClr val="tx1"/>
                </a:solidFill>
              </a:rPr>
              <a:t> </a:t>
            </a:r>
            <a:r>
              <a:rPr lang="uk-UA" altLang="uk-UA" sz="2600" i="1" dirty="0" smtClean="0">
                <a:solidFill>
                  <a:schemeClr val="tx1"/>
                </a:solidFill>
              </a:rPr>
              <a:t>- кіркова речовина;</a:t>
            </a:r>
          </a:p>
          <a:p>
            <a:pPr>
              <a:buNone/>
            </a:pPr>
            <a:r>
              <a:rPr lang="ru-RU" altLang="uk-UA" sz="2600" i="1" dirty="0" smtClean="0">
                <a:solidFill>
                  <a:schemeClr val="tx1"/>
                </a:solidFill>
              </a:rPr>
              <a:t>7 </a:t>
            </a:r>
            <a:r>
              <a:rPr lang="uk-UA" altLang="uk-UA" sz="2600" i="1" dirty="0" smtClean="0">
                <a:solidFill>
                  <a:schemeClr val="tx1"/>
                </a:solidFill>
              </a:rPr>
              <a:t>- ниркові </a:t>
            </a:r>
            <a:r>
              <a:rPr lang="uk-UA" altLang="uk-UA" sz="2600" i="1" dirty="0">
                <a:solidFill>
                  <a:schemeClr val="tx1"/>
                </a:solidFill>
              </a:rPr>
              <a:t>чашечки; </a:t>
            </a:r>
          </a:p>
          <a:p>
            <a:pPr eaLnBrk="1" hangingPunct="1">
              <a:buFont typeface="Arial" charset="0"/>
              <a:buNone/>
            </a:pPr>
            <a:r>
              <a:rPr lang="uk-UA" altLang="uk-UA" sz="2600" i="1" dirty="0" smtClean="0">
                <a:solidFill>
                  <a:schemeClr val="tx1"/>
                </a:solidFill>
              </a:rPr>
              <a:t>8 - ниркові пірамідки, що утворюють мозкову речовину;</a:t>
            </a:r>
          </a:p>
        </p:txBody>
      </p:sp>
      <p:pic>
        <p:nvPicPr>
          <p:cNvPr id="7" name="Рисунок 6" descr="D:\ВЧИТЕЛІ\Горик С.І\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6364"/>
          <a:stretch/>
        </p:blipFill>
        <p:spPr bwMode="auto">
          <a:xfrm>
            <a:off x="539552" y="980728"/>
            <a:ext cx="3888432" cy="4608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13">
      <a:dk1>
        <a:srgbClr val="003300"/>
      </a:dk1>
      <a:lt1>
        <a:srgbClr val="FFFFFF"/>
      </a:lt1>
      <a:dk2>
        <a:srgbClr val="3A566E"/>
      </a:dk2>
      <a:lt2>
        <a:srgbClr val="808080"/>
      </a:lt2>
      <a:accent1>
        <a:srgbClr val="A6BF73"/>
      </a:accent1>
      <a:accent2>
        <a:srgbClr val="FFFFCC"/>
      </a:accent2>
      <a:accent3>
        <a:srgbClr val="FFFFFF"/>
      </a:accent3>
      <a:accent4>
        <a:srgbClr val="002A00"/>
      </a:accent4>
      <a:accent5>
        <a:srgbClr val="D0DCBC"/>
      </a:accent5>
      <a:accent6>
        <a:srgbClr val="E7E7B9"/>
      </a:accent6>
      <a:hlink>
        <a:srgbClr val="7EA0BC"/>
      </a:hlink>
      <a:folHlink>
        <a:srgbClr val="BF848A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3300"/>
        </a:dk1>
        <a:lt1>
          <a:srgbClr val="FFFFFF"/>
        </a:lt1>
        <a:dk2>
          <a:srgbClr val="3A566E"/>
        </a:dk2>
        <a:lt2>
          <a:srgbClr val="808080"/>
        </a:lt2>
        <a:accent1>
          <a:srgbClr val="A6BF73"/>
        </a:accent1>
        <a:accent2>
          <a:srgbClr val="FFFFCC"/>
        </a:accent2>
        <a:accent3>
          <a:srgbClr val="FFFFFF"/>
        </a:accent3>
        <a:accent4>
          <a:srgbClr val="002A00"/>
        </a:accent4>
        <a:accent5>
          <a:srgbClr val="D0DCBC"/>
        </a:accent5>
        <a:accent6>
          <a:srgbClr val="E7E7B9"/>
        </a:accent6>
        <a:hlink>
          <a:srgbClr val="7EA0BC"/>
        </a:hlink>
        <a:folHlink>
          <a:srgbClr val="BF848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'Орбита'</Template>
  <TotalTime>1237</TotalTime>
  <Words>720</Words>
  <Application>Microsoft Office PowerPoint</Application>
  <PresentationFormat>Экран (4:3)</PresentationFormat>
  <Paragraphs>103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Основні функції нирок:</vt:lpstr>
      <vt:lpstr>Слайд 8</vt:lpstr>
      <vt:lpstr>Слайд 9</vt:lpstr>
      <vt:lpstr>Структурною і функціональною одиницею нирки є нефрон</vt:lpstr>
      <vt:lpstr>Основна функція нефронів – сечоутворення - </vt:lpstr>
      <vt:lpstr>Слайд 12</vt:lpstr>
      <vt:lpstr>Слайд 13</vt:lpstr>
      <vt:lpstr>Слайд 14</vt:lpstr>
      <vt:lpstr>Слайд 15</vt:lpstr>
      <vt:lpstr>Еволюція органів виділення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  виділення</dc:title>
  <dc:creator>Тарасенко О.П.</dc:creator>
  <cp:lastModifiedBy>user</cp:lastModifiedBy>
  <cp:revision>168</cp:revision>
  <dcterms:created xsi:type="dcterms:W3CDTF">2010-01-20T21:08:27Z</dcterms:created>
  <dcterms:modified xsi:type="dcterms:W3CDTF">2023-10-20T03:02:50Z</dcterms:modified>
</cp:coreProperties>
</file>