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73" r:id="rId4"/>
    <p:sldId id="266" r:id="rId5"/>
    <p:sldId id="267" r:id="rId6"/>
    <p:sldId id="269" r:id="rId7"/>
    <p:sldId id="268" r:id="rId8"/>
    <p:sldId id="270" r:id="rId9"/>
    <p:sldId id="271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1"/>
    <a:srgbClr val="0255B4"/>
    <a:srgbClr val="CB0F12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CFF7-CC03-4945-B38A-7E7AEBDEEACA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0F19-BBD6-49EA-A6D6-2778E41759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9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80F19-BBD6-49EA-A6D6-2778E41759E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53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4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6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2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4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9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3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0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6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839B-EB98-42AB-A5CA-F8BE91B5600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337F-28D0-4433-A6AD-AAAC4EC41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551" y="0"/>
            <a:ext cx="12158007" cy="6838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38818" y="1136485"/>
            <a:ext cx="782398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Calibri Light" panose="020F0302020204030204" pitchFamily="34" charset="0"/>
              </a:rPr>
              <a:t>Правила </a:t>
            </a:r>
            <a:r>
              <a:rPr lang="ru-RU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Calibri Light" panose="020F0302020204030204" pitchFamily="34" charset="0"/>
              </a:rPr>
              <a:t>поведінки</a:t>
            </a:r>
            <a:r>
              <a:rPr lang="ru-RU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ru-RU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Calibri Light" panose="020F0302020204030204" pitchFamily="34" charset="0"/>
              </a:rPr>
              <a:t>в </a:t>
            </a:r>
            <a:r>
              <a:rPr lang="ru-RU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Calibri Light" panose="020F0302020204030204" pitchFamily="34" charset="0"/>
              </a:rPr>
              <a:t>укритті</a:t>
            </a:r>
            <a:endParaRPr lang="ru-RU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5517" y="2895587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Georgia" panose="02040502050405020303" pitchFamily="18" charset="0"/>
              </a:rPr>
              <a:t>(</a:t>
            </a:r>
            <a:r>
              <a:rPr lang="uk-UA" sz="2000" b="1" dirty="0" smtClean="0">
                <a:latin typeface="Georgia" panose="02040502050405020303" pitchFamily="18" charset="0"/>
              </a:rPr>
              <a:t>для здобувачів освіти)</a:t>
            </a:r>
            <a:endParaRPr lang="uk-UA" sz="2000" b="1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6" y="2721015"/>
            <a:ext cx="4873094" cy="3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8" y="-1"/>
            <a:ext cx="12192001" cy="6858001"/>
          </a:xfr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530857" y="541015"/>
            <a:ext cx="5557636" cy="3838749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Обов'язково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дотримуйтесь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вимог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правил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встановленого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порядку в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укритті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Рисунок 11" descr="https://static.ukrinform.com/photos/2022_05/1654009393-4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85" y="541016"/>
            <a:ext cx="3801515" cy="600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0" y="164744"/>
            <a:ext cx="4058804" cy="2529606"/>
          </a:xfrm>
          <a:prstGeom prst="rect">
            <a:avLst/>
          </a:prstGeom>
        </p:spPr>
      </p:pic>
      <p:sp>
        <p:nvSpPr>
          <p:cNvPr id="17" name="AutoShape 12" descr="Фон для презентации: векторные изображения и иллюстрации, которые можно  скачать бесплатно | Freepik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950464" y="732055"/>
            <a:ext cx="3084948" cy="1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Переходити в захисні споруди за сигналами служби надзвичайної ситуації слід швидко і без паніки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4764515" y="1518007"/>
            <a:ext cx="12307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6" y="3600022"/>
            <a:ext cx="4943958" cy="2669738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2370562" y="2773727"/>
            <a:ext cx="369455" cy="73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420" y="114860"/>
            <a:ext cx="4578403" cy="3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18913" y="2211439"/>
            <a:ext cx="57600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спеціально обладнані бомбосховища — від звичайного підвалу вони відрізняються товстим надійним перекриттям над головою, системою вентиляції й наявністю двох (і більше) виходів на поверхню;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підземні переходи;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станції метро;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паркінги.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1959743" y="46737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Яке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укриття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можна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використовувати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:</a:t>
            </a:r>
            <a:endParaRPr lang="uk-UA" sz="2500" dirty="0">
              <a:solidFill>
                <a:srgbClr val="FFFF00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24051" y="2919010"/>
            <a:ext cx="5743897" cy="3867687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1.Спеціально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обладнані бомбосховища — від звичайного підвалу вони відрізняються товстим надійним перекриттям над головою, системою вентиляції й наявністю двох (і більше) виходів 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поверхню.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2.Підземні переходи.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3.Станції метро.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4.Паркінги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689599" y="2147340"/>
            <a:ext cx="406400" cy="650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 descr="https://static.ukrinform.com/photos/2022_05/1654010330-7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744" y="3629891"/>
            <a:ext cx="2664993" cy="261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static.ukrinform.com/photos/2022_05/1654008588-4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7" y="3777672"/>
            <a:ext cx="2683998" cy="246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4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96" y="287087"/>
            <a:ext cx="5425644" cy="3381476"/>
          </a:xfrm>
          <a:prstGeom prst="rect">
            <a:avLst/>
          </a:prstGeom>
        </p:spPr>
      </p:pic>
      <p:sp>
        <p:nvSpPr>
          <p:cNvPr id="21" name="Заголовок 19"/>
          <p:cNvSpPr>
            <a:spLocks noGrp="1"/>
          </p:cNvSpPr>
          <p:nvPr>
            <p:ph type="title"/>
          </p:nvPr>
        </p:nvSpPr>
        <p:spPr>
          <a:xfrm>
            <a:off x="7235074" y="1067117"/>
            <a:ext cx="4226152" cy="13255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Прямуючи до укриття, візьми з собою тривожну валізу.</a:t>
            </a:r>
            <a:br>
              <a:rPr lang="uk-UA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 </a:t>
            </a:r>
            <a:r>
              <a:rPr lang="uk-UA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дозволяється брати з собою легкі підстилки й невеликі подушки з поролону або іншого синтетичного матеріалу</a:t>
            </a: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теплі ковдри</a:t>
            </a:r>
          </a:p>
        </p:txBody>
      </p:sp>
      <p:pic>
        <p:nvPicPr>
          <p:cNvPr id="3076" name="Picture 4" descr="Тривожна валіза для дитини - DDK.DN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8" y="2889134"/>
            <a:ext cx="4634301" cy="30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 rot="8655513">
            <a:off x="4929988" y="3438845"/>
            <a:ext cx="1371638" cy="459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9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5" y="-5633"/>
            <a:ext cx="12202015" cy="686363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9" y="2001813"/>
            <a:ext cx="5377815" cy="335153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0800000">
            <a:off x="5748466" y="3306613"/>
            <a:ext cx="1144214" cy="578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06544" y="3014797"/>
            <a:ext cx="3909002" cy="13255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Розміщуватися в сховищі необхідно групами, класами.</a:t>
            </a:r>
            <a:b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групі визначають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чергового.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 повинні виконувати розпорядження вчителя.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Укриття у школі під Тернополем перетворили на витвір мистецтва, фото |  Новости РБК Укра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72" y="2254408"/>
            <a:ext cx="4769623" cy="26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59"/>
            <a:ext cx="12275127" cy="6904759"/>
          </a:xfrm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2307747" y="179952"/>
            <a:ext cx="7314631" cy="11436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 smtClean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Під</a:t>
            </a:r>
            <a:r>
              <a:rPr lang="ru-RU" sz="2500" b="1" dirty="0" smtClean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час </a:t>
            </a:r>
            <a:r>
              <a:rPr lang="ru-RU" sz="25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перебування</a:t>
            </a:r>
            <a:r>
              <a:rPr lang="ru-RU" sz="25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в </a:t>
            </a:r>
            <a:r>
              <a:rPr lang="ru-RU" sz="25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укритті</a:t>
            </a:r>
            <a:r>
              <a:rPr lang="ru-RU" sz="25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25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забороняється</a:t>
            </a:r>
            <a:r>
              <a:rPr lang="ru-RU" sz="2500" b="1" dirty="0" smtClean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:</a:t>
            </a:r>
            <a:endParaRPr lang="uk-UA" sz="2500" b="1" dirty="0">
              <a:solidFill>
                <a:srgbClr val="FFFF00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567899" y="1503548"/>
            <a:ext cx="397163" cy="630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82500" y="2313685"/>
            <a:ext cx="5367959" cy="4168000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ЗНАХОДЖЕННЯ У СХОВИЩІ ТА ПІДВАЛЬНИХ ПРИМІЩЕННЯХ</a:t>
            </a:r>
          </a:p>
          <a:p>
            <a:pPr lvl="0" algn="ctr"/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ЗАБОРОНЯЄТЬСЯ:</a:t>
            </a:r>
          </a:p>
          <a:p>
            <a:pPr marL="342900" lvl="0" indent="-342900">
              <a:buAutoNum type="arabicPeriod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ХОДИТИ ПО ПРИМІЩЕННЮ БЕЗ ПОТРЕБИ</a:t>
            </a:r>
          </a:p>
          <a:p>
            <a:pPr marL="342900" lvl="0" indent="-342900">
              <a:buAutoNum type="arabicPeriod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ШУМІТИ </a:t>
            </a:r>
          </a:p>
          <a:p>
            <a:pPr marL="342900" lvl="0" indent="-342900">
              <a:buAutoNum type="arabicPeriod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ПАЛИТИ </a:t>
            </a:r>
          </a:p>
          <a:p>
            <a:pPr marL="342900" lvl="0" indent="-342900">
              <a:buAutoNum type="arabicPeriod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САМОВІЛЬНО ЗАХОДИТИ ДО СЛУЖБОВИХ ПРИМІЩЕНЬ</a:t>
            </a:r>
          </a:p>
          <a:p>
            <a:pPr marL="342900" lvl="0" indent="-342900">
              <a:buAutoNum type="arabicPeriod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НАМАГАТИСЯ САМОВІЛЬНО ВКЛЮЧАТИ АБО ВИКЛЮЧАТИ АГРЕГАТИ СПЕЦІАЛЬНОГО ОБЛАДНАННЯ СХОВИЩА</a:t>
            </a:r>
          </a:p>
          <a:p>
            <a:pPr marL="342900" lvl="0" indent="-342900">
              <a:buAutoNum type="arabicPeriod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ВІДКРИВАТИ ГЕРМЕТИЧНІ ЗАХИСНІ ДВЕРІ СХОВИЩА</a:t>
            </a:r>
          </a:p>
          <a:p>
            <a:pPr marL="342900" lvl="0" indent="-342900">
              <a:buAutoNum type="arabicPeriod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ЗАПАЛЮВАТИ ВІДКРИТИЙ ВОГОНЬ, В ТОМУ ЧИСЛІ ГАСОВІ ЛАМПИ ТІ СВІЧКИ</a:t>
            </a:r>
          </a:p>
          <a:p>
            <a:pPr marL="342900" lvl="0" indent="-342900">
              <a:buAutoNum type="arabicPeriod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ПРИНОСИТИ ЛЕГКОЗАЙМИСТІ РЕЧОВИНИ АБО РЕЧОВИНИ,ЩО МАЮТЬ СИЛЬНИЙ ЗАПАХ</a:t>
            </a:r>
          </a:p>
          <a:p>
            <a:pPr marL="342900" lvl="0" indent="-342900">
              <a:buAutoNum type="arabicPeriod"/>
            </a:pPr>
            <a:endParaRPr lang="uk-UA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2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4249008" y="108387"/>
            <a:ext cx="3693984" cy="2962844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Дозволяється в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сховищі 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грати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настільні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ігри,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лухати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музику, </a:t>
            </a:r>
            <a:r>
              <a:rPr lang="uk-UA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аудіоказки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навушниках,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озповідати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одному відомі казки та придумувати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свої,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рати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словесні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ігри.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5453" y="3428999"/>
            <a:ext cx="3072838" cy="2175443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«Дзеркало»</a:t>
            </a:r>
          </a:p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 мають загадувати один одному слова в їх дзеркальному відображенні. Наприклад: «</a:t>
            </a:r>
            <a:r>
              <a:rPr lang="uk-U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літс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стіл, «кам» - мак, «</a:t>
            </a:r>
            <a:r>
              <a:rPr lang="uk-U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амам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мама.</a:t>
            </a:r>
          </a:p>
          <a:p>
            <a:pPr lvl="0"/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63709" y="3428999"/>
            <a:ext cx="3072838" cy="2175444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«Складаємо казку»</a:t>
            </a:r>
          </a:p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 учасник має сказати по реченню, щоб скласти казку.</a:t>
            </a:r>
          </a:p>
          <a:p>
            <a:pPr lvl="0"/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5597" y="3290454"/>
            <a:ext cx="4480806" cy="2736272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«Запитання»</a:t>
            </a:r>
          </a:p>
          <a:p>
            <a:r>
              <a:rPr lang="uk-UA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гравець ставить запитання – другий має відповісти на нього теж запитанням. Гра триває до того часу, поки хтось не зможе поставити наступне запитання. Наприклад : Ти вмієш грати в шахи? – А чому ти мене про це запитуєш? – Це ж не секретна </a:t>
            </a:r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інформація?</a:t>
            </a:r>
            <a:endParaRPr lang="uk-UA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3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3"/>
            <a:ext cx="12192000" cy="6858000"/>
          </a:xfrm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2559483" y="215886"/>
            <a:ext cx="6097443" cy="2105075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err="1" smtClean="0">
                <a:solidFill>
                  <a:srgbClr val="FFFF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Залишати</a:t>
            </a:r>
            <a:r>
              <a:rPr lang="ru-RU" b="1" dirty="0" smtClean="0">
                <a:solidFill>
                  <a:srgbClr val="FFFF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укриття</a:t>
            </a:r>
            <a:r>
              <a:rPr lang="ru-RU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можна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після</a:t>
            </a:r>
            <a:r>
              <a:rPr lang="ru-RU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отримання</a:t>
            </a:r>
            <a:r>
              <a:rPr lang="ru-RU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звукового сигналу з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дозволу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відповідальної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особи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або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в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разі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аварійного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стану,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що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створює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загрозу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життю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і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здоров’ю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.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Якщо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не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можна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використати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основні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виходи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, то </a:t>
            </a:r>
            <a:r>
              <a:rPr lang="ru-RU" b="1" kern="1200" dirty="0" err="1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евакуація</a:t>
            </a:r>
            <a:r>
              <a:rPr lang="ru-RU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через </a:t>
            </a:r>
            <a:r>
              <a:rPr lang="ru-RU" b="1" kern="1200" dirty="0" err="1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аварійні</a:t>
            </a:r>
            <a:r>
              <a:rPr lang="ru-RU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AutoShape 2" descr="Дитячий садок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4" descr="Дитячий садок Vector Art Stock Images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4" y="4374114"/>
            <a:ext cx="3483640" cy="22585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220" y="3522673"/>
            <a:ext cx="4278469" cy="3101402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5400000">
            <a:off x="4820818" y="2715492"/>
            <a:ext cx="9781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https://static.ukrinform.com/photos/2022_05/1654008841-1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0" y="4374114"/>
            <a:ext cx="2738120" cy="2249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1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2054262" y="206653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Евакуацію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з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укриття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потрібно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виконувати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в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такій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послідовності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: </a:t>
            </a:r>
            <a:endParaRPr lang="uk-UA" sz="2500" dirty="0">
              <a:solidFill>
                <a:srgbClr val="FFFF00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865601" y="3465636"/>
            <a:ext cx="8239125" cy="2510155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спочатку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на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поверхню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виходить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декілька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дорослих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для </a:t>
            </a:r>
            <a:r>
              <a:rPr lang="ru-RU" sz="2500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того, </a:t>
            </a:r>
            <a:r>
              <a:rPr lang="ru-RU" sz="2500" b="1" kern="1200" dirty="0" err="1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щоб</a:t>
            </a:r>
            <a:r>
              <a:rPr lang="ru-RU" sz="2500" b="1" kern="1200" dirty="0" smtClean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надати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допомогу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тим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,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хто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не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може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вийти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самостійно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, а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потім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евакуюються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потерпілі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, люди старшого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віку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та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діти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, а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після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них —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усі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 </a:t>
            </a:r>
            <a:r>
              <a:rPr lang="ru-RU" sz="2500" b="1" kern="1200" dirty="0" err="1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інші</a:t>
            </a:r>
            <a:r>
              <a:rPr lang="ru-RU" sz="25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Miriam Fixed"/>
              </a:rPr>
              <a:t>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421745" y="2283050"/>
            <a:ext cx="674255" cy="975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8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414</Words>
  <Application>Microsoft Office PowerPoint</Application>
  <PresentationFormat>Широкоэкранный</PresentationFormat>
  <Paragraphs>46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Miriam Fixed</vt:lpstr>
      <vt:lpstr>Times New Roman</vt:lpstr>
      <vt:lpstr>Wingdings</vt:lpstr>
      <vt:lpstr>Тема Office</vt:lpstr>
      <vt:lpstr>  </vt:lpstr>
      <vt:lpstr>Переходити в захисні споруди за сигналами служби надзвичайної ситуації слід швидко і без паніки</vt:lpstr>
      <vt:lpstr>Презентация PowerPoint</vt:lpstr>
      <vt:lpstr>Прямуючи до укриття, візьми з собою тривожну валізу. Також дозволяється брати з собою легкі підстилки й невеликі подушки з поролону або іншого синтетичного матеріалу, теплі ковдри</vt:lpstr>
      <vt:lpstr>Розміщуватися в сховищі необхідно групами, класами. У групі визначають  чергового. Усі повинні виконувати розпорядження вчителя.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Комп-13</dc:creator>
  <cp:lastModifiedBy>Admin</cp:lastModifiedBy>
  <cp:revision>53</cp:revision>
  <dcterms:created xsi:type="dcterms:W3CDTF">2022-08-29T11:32:37Z</dcterms:created>
  <dcterms:modified xsi:type="dcterms:W3CDTF">2022-10-18T16:32:43Z</dcterms:modified>
</cp:coreProperties>
</file>