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1700" r:id="rId3"/>
    <p:sldId id="1702" r:id="rId4"/>
    <p:sldId id="1729" r:id="rId5"/>
    <p:sldId id="1735" r:id="rId6"/>
    <p:sldId id="1753" r:id="rId7"/>
    <p:sldId id="1757" r:id="rId8"/>
    <p:sldId id="1754" r:id="rId9"/>
    <p:sldId id="1761" r:id="rId10"/>
    <p:sldId id="1771" r:id="rId11"/>
    <p:sldId id="259" r:id="rId12"/>
    <p:sldId id="747" r:id="rId13"/>
    <p:sldId id="261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892" autoAdjust="0"/>
  </p:normalViewPr>
  <p:slideViewPr>
    <p:cSldViewPr snapToGrid="0">
      <p:cViewPr varScale="1">
        <p:scale>
          <a:sx n="83" d="100"/>
          <a:sy n="83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25.04.2021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7</a:t>
            </a:r>
          </a:p>
        </p:txBody>
      </p:sp>
      <p:pic>
        <p:nvPicPr>
          <p:cNvPr id="16" name="Picture 2" descr="Coding, programming, laptop icon - Download on Iconfinder">
            <a:extLst>
              <a:ext uri="{FF2B5EF4-FFF2-40B4-BE49-F238E27FC236}">
                <a16:creationId xmlns:a16="http://schemas.microsoft.com/office/drawing/2014/main" id="{459316AA-7C34-4190-A8F3-FE4D9407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6" y="3682996"/>
            <a:ext cx="2341888" cy="23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id="{C3D02E6D-349C-472A-8844-D99090F10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824092" y="3685534"/>
            <a:ext cx="3378454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09771FF-9004-444B-A228-778D8EFD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3953" y="593630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Практична робота 1 Розв’язування задач на визначення довжини двійкового коду повідомлень</a:t>
            </a:r>
            <a:endParaRPr lang="uk-UA" sz="4700" dirty="0"/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Але історично склалося так, що ці префікси (</a:t>
            </a:r>
            <a:r>
              <a:rPr lang="uk-UA" sz="2800" b="1" i="1" dirty="0">
                <a:solidFill>
                  <a:srgbClr val="FFFF00"/>
                </a:solidFill>
              </a:rPr>
              <a:t>кіло</a:t>
            </a:r>
            <a:r>
              <a:rPr lang="uk-UA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>
                <a:solidFill>
                  <a:srgbClr val="FFFF00"/>
                </a:solidFill>
              </a:rPr>
              <a:t>мега</a:t>
            </a:r>
            <a:r>
              <a:rPr lang="uk-UA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 err="1">
                <a:solidFill>
                  <a:srgbClr val="FFFF00"/>
                </a:solidFill>
              </a:rPr>
              <a:t>гіга</a:t>
            </a:r>
            <a:r>
              <a:rPr lang="uk-UA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 err="1">
                <a:solidFill>
                  <a:srgbClr val="FFFF00"/>
                </a:solidFill>
              </a:rPr>
              <a:t>тера</a:t>
            </a:r>
            <a:r>
              <a:rPr lang="uk-UA" sz="2800" b="1" i="1" dirty="0">
                <a:solidFill>
                  <a:schemeClr val="bg1"/>
                </a:solidFill>
              </a:rPr>
              <a:t>) в інформатиці трактуються інакше, ніж, наприклад, у фізиці: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Кратні одиниці вимірювання</a:t>
            </a:r>
            <a:br>
              <a:rPr lang="uk-UA" dirty="0"/>
            </a:br>
            <a:r>
              <a:rPr lang="uk-UA" dirty="0"/>
              <a:t>довжини двійкового коду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CCD2E-B192-41BA-91ED-6F56C1E78AB6}"/>
              </a:ext>
            </a:extLst>
          </p:cNvPr>
          <p:cNvSpPr txBox="1"/>
          <p:nvPr/>
        </p:nvSpPr>
        <p:spPr>
          <a:xfrm>
            <a:off x="72008" y="2736502"/>
            <a:ext cx="12050142" cy="206210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dirty="0">
                <a:solidFill>
                  <a:schemeClr val="bg1"/>
                </a:solidFill>
              </a:rPr>
              <a:t>1 </a:t>
            </a:r>
            <a:r>
              <a:rPr lang="uk-UA" sz="3200" b="1" i="1" dirty="0" err="1">
                <a:solidFill>
                  <a:schemeClr val="bg1"/>
                </a:solidFill>
              </a:rPr>
              <a:t>кБ</a:t>
            </a:r>
            <a:r>
              <a:rPr lang="uk-UA" sz="3200" b="1" i="1" dirty="0">
                <a:solidFill>
                  <a:schemeClr val="bg1"/>
                </a:solidFill>
              </a:rPr>
              <a:t> (кілобайт) = 2</a:t>
            </a:r>
            <a:r>
              <a:rPr lang="uk-UA" sz="3200" b="1" i="1" baseline="30000" dirty="0">
                <a:solidFill>
                  <a:schemeClr val="bg1"/>
                </a:solidFill>
              </a:rPr>
              <a:t>10</a:t>
            </a:r>
            <a:r>
              <a:rPr lang="uk-UA" sz="3200" b="1" i="1" dirty="0">
                <a:solidFill>
                  <a:schemeClr val="bg1"/>
                </a:solidFill>
              </a:rPr>
              <a:t> Б = 1024 Б;</a:t>
            </a:r>
          </a:p>
          <a:p>
            <a:pPr algn="just"/>
            <a:r>
              <a:rPr lang="uk-UA" sz="3200" b="1" i="1" dirty="0">
                <a:solidFill>
                  <a:schemeClr val="bg1"/>
                </a:solidFill>
              </a:rPr>
              <a:t>1 МБ (мегабайт) = 2</a:t>
            </a:r>
            <a:r>
              <a:rPr lang="uk-UA" sz="3200" b="1" i="1" baseline="30000" dirty="0">
                <a:solidFill>
                  <a:schemeClr val="bg1"/>
                </a:solidFill>
              </a:rPr>
              <a:t>10</a:t>
            </a:r>
            <a:r>
              <a:rPr lang="uk-UA" sz="3200" b="1" i="1" dirty="0">
                <a:solidFill>
                  <a:schemeClr val="bg1"/>
                </a:solidFill>
              </a:rPr>
              <a:t> </a:t>
            </a:r>
            <a:r>
              <a:rPr lang="uk-UA" sz="3200" b="1" i="1" dirty="0" err="1">
                <a:solidFill>
                  <a:schemeClr val="bg1"/>
                </a:solidFill>
              </a:rPr>
              <a:t>кБ</a:t>
            </a:r>
            <a:r>
              <a:rPr lang="uk-UA" sz="3200" b="1" i="1" dirty="0">
                <a:solidFill>
                  <a:schemeClr val="bg1"/>
                </a:solidFill>
              </a:rPr>
              <a:t> =2</a:t>
            </a:r>
            <a:r>
              <a:rPr lang="uk-UA" sz="3200" b="1" i="1" baseline="30000" dirty="0">
                <a:solidFill>
                  <a:schemeClr val="bg1"/>
                </a:solidFill>
              </a:rPr>
              <a:t>20</a:t>
            </a:r>
            <a:r>
              <a:rPr lang="uk-UA" sz="3200" b="1" i="1" dirty="0">
                <a:solidFill>
                  <a:schemeClr val="bg1"/>
                </a:solidFill>
              </a:rPr>
              <a:t> Б = 1 048 576 Б;</a:t>
            </a:r>
          </a:p>
          <a:p>
            <a:pPr algn="just"/>
            <a:r>
              <a:rPr lang="uk-UA" sz="3200" b="1" i="1" dirty="0">
                <a:solidFill>
                  <a:schemeClr val="bg1"/>
                </a:solidFill>
              </a:rPr>
              <a:t>1 ГБ (гігабайт) = 2</a:t>
            </a:r>
            <a:r>
              <a:rPr lang="uk-UA" sz="3200" b="1" i="1" baseline="30000" dirty="0">
                <a:solidFill>
                  <a:schemeClr val="bg1"/>
                </a:solidFill>
              </a:rPr>
              <a:t>10</a:t>
            </a:r>
            <a:r>
              <a:rPr lang="uk-UA" sz="3200" b="1" i="1" dirty="0">
                <a:solidFill>
                  <a:schemeClr val="bg1"/>
                </a:solidFill>
              </a:rPr>
              <a:t> МБ =2</a:t>
            </a:r>
            <a:r>
              <a:rPr lang="uk-UA" sz="3200" b="1" i="1" baseline="30000" dirty="0">
                <a:solidFill>
                  <a:schemeClr val="bg1"/>
                </a:solidFill>
              </a:rPr>
              <a:t>20</a:t>
            </a:r>
            <a:r>
              <a:rPr lang="uk-UA" sz="3200" b="1" i="1" dirty="0">
                <a:solidFill>
                  <a:schemeClr val="bg1"/>
                </a:solidFill>
              </a:rPr>
              <a:t> </a:t>
            </a:r>
            <a:r>
              <a:rPr lang="uk-UA" sz="3200" b="1" i="1" dirty="0" err="1">
                <a:solidFill>
                  <a:schemeClr val="bg1"/>
                </a:solidFill>
              </a:rPr>
              <a:t>кБ</a:t>
            </a:r>
            <a:r>
              <a:rPr lang="uk-UA" sz="3200" b="1" i="1" dirty="0">
                <a:solidFill>
                  <a:schemeClr val="bg1"/>
                </a:solidFill>
              </a:rPr>
              <a:t> =2</a:t>
            </a:r>
            <a:r>
              <a:rPr lang="uk-UA" sz="3200" b="1" i="1" baseline="30000" dirty="0">
                <a:solidFill>
                  <a:schemeClr val="bg1"/>
                </a:solidFill>
              </a:rPr>
              <a:t>30</a:t>
            </a:r>
            <a:r>
              <a:rPr lang="uk-UA" sz="3200" b="1" i="1" dirty="0">
                <a:solidFill>
                  <a:schemeClr val="bg1"/>
                </a:solidFill>
              </a:rPr>
              <a:t> Б;</a:t>
            </a:r>
          </a:p>
          <a:p>
            <a:pPr algn="just"/>
            <a:r>
              <a:rPr lang="uk-UA" sz="3200" b="1" i="1" dirty="0">
                <a:solidFill>
                  <a:schemeClr val="bg1"/>
                </a:solidFill>
              </a:rPr>
              <a:t>1 ТБ (терабайт) = 2</a:t>
            </a:r>
            <a:r>
              <a:rPr lang="uk-UA" sz="3200" b="1" i="1" baseline="30000" dirty="0">
                <a:solidFill>
                  <a:schemeClr val="bg1"/>
                </a:solidFill>
              </a:rPr>
              <a:t>10</a:t>
            </a:r>
            <a:r>
              <a:rPr lang="uk-UA" sz="3200" b="1" i="1" dirty="0">
                <a:solidFill>
                  <a:schemeClr val="bg1"/>
                </a:solidFill>
              </a:rPr>
              <a:t> ГБ = 2</a:t>
            </a:r>
            <a:r>
              <a:rPr lang="uk-UA" sz="3200" b="1" i="1" baseline="30000" dirty="0">
                <a:solidFill>
                  <a:schemeClr val="bg1"/>
                </a:solidFill>
              </a:rPr>
              <a:t>20</a:t>
            </a:r>
            <a:r>
              <a:rPr lang="uk-UA" sz="3200" b="1" i="1" dirty="0">
                <a:solidFill>
                  <a:schemeClr val="bg1"/>
                </a:solidFill>
              </a:rPr>
              <a:t> МБ = 2</a:t>
            </a:r>
            <a:r>
              <a:rPr lang="uk-UA" sz="3200" b="1" i="1" baseline="30000" dirty="0">
                <a:solidFill>
                  <a:schemeClr val="bg1"/>
                </a:solidFill>
              </a:rPr>
              <a:t>30</a:t>
            </a:r>
            <a:r>
              <a:rPr lang="uk-UA" sz="3200" b="1" i="1" dirty="0">
                <a:solidFill>
                  <a:schemeClr val="bg1"/>
                </a:solidFill>
              </a:rPr>
              <a:t> </a:t>
            </a:r>
            <a:r>
              <a:rPr lang="uk-UA" sz="3200" b="1" i="1" dirty="0" err="1">
                <a:solidFill>
                  <a:schemeClr val="bg1"/>
                </a:solidFill>
              </a:rPr>
              <a:t>кБ</a:t>
            </a:r>
            <a:r>
              <a:rPr lang="uk-UA" sz="3200" b="1" i="1" dirty="0">
                <a:solidFill>
                  <a:schemeClr val="bg1"/>
                </a:solidFill>
              </a:rPr>
              <a:t> = 2</a:t>
            </a:r>
            <a:r>
              <a:rPr lang="uk-UA" sz="3200" b="1" i="1" baseline="30000" dirty="0">
                <a:solidFill>
                  <a:schemeClr val="bg1"/>
                </a:solidFill>
              </a:rPr>
              <a:t>40</a:t>
            </a:r>
            <a:r>
              <a:rPr lang="uk-UA" sz="3200" b="1" i="1" dirty="0">
                <a:solidFill>
                  <a:schemeClr val="bg1"/>
                </a:solidFill>
              </a:rPr>
              <a:t> Б.</a:t>
            </a:r>
          </a:p>
        </p:txBody>
      </p:sp>
    </p:spTree>
    <p:extLst>
      <p:ext uri="{BB962C8B-B14F-4D97-AF65-F5344CB8AC3E}">
        <p14:creationId xmlns:p14="http://schemas.microsoft.com/office/powerpoint/2010/main" val="324852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1.3, ст. 20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1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002060"/>
                </a:solidFill>
              </a:rPr>
              <a:t>Розв’язування задач на визначення довжини двійкового коду повідомлень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7</a:t>
            </a:r>
          </a:p>
        </p:txBody>
      </p:sp>
      <p:pic>
        <p:nvPicPr>
          <p:cNvPr id="9" name="Picture 2" descr="Coding, programming, laptop icon - Download on Iconfinder">
            <a:extLst>
              <a:ext uri="{FF2B5EF4-FFF2-40B4-BE49-F238E27FC236}">
                <a16:creationId xmlns:a16="http://schemas.microsoft.com/office/drawing/2014/main" id="{1EAF1F76-6626-406C-92FC-D85C3BB5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6" y="3682996"/>
            <a:ext cx="2341888" cy="23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id="{FCBABEE9-8221-4A87-8660-3498BA76C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824092" y="3685534"/>
            <a:ext cx="3378454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1.1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повідомлень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6ED16-9F9E-4E1D-8618-8CA4628255A0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заміни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однієї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послідовності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сигналів,  якою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подано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повідомлення,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іншою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послідовністю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сигналів називають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кодуванням повідомлення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C258715-78EC-496C-B088-7D5AA896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previews.123rf.com/images/enotmaks/enotmaks1404/enotmaks140400007/27513122-Vector-flat-illustration-of-process-coding-and-programming-mobile-applications-for-devices-Design-an-Stock-Vector.jpg">
            <a:extLst>
              <a:ext uri="{FF2B5EF4-FFF2-40B4-BE49-F238E27FC236}">
                <a16:creationId xmlns:a16="http://schemas.microsoft.com/office/drawing/2014/main" id="{3A5F2CDD-4BCC-4C51-9103-AB65CD4D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25" y="2696324"/>
            <a:ext cx="5921645" cy="37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C3AB81-9A72-4ECF-B358-14F6AC65B64B}"/>
              </a:ext>
            </a:extLst>
          </p:cNvPr>
          <p:cNvSpPr txBox="1"/>
          <p:nvPr/>
        </p:nvSpPr>
        <p:spPr>
          <a:xfrm>
            <a:off x="67429" y="2696324"/>
            <a:ext cx="60285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Кодування є одним із прикладів опрацювання  даних.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EAC41-DF59-48FD-A2A4-34DD26DABE77}"/>
              </a:ext>
            </a:extLst>
          </p:cNvPr>
          <p:cNvSpPr txBox="1"/>
          <p:nvPr/>
        </p:nvSpPr>
        <p:spPr>
          <a:xfrm>
            <a:off x="1567544" y="4171081"/>
            <a:ext cx="4528456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При  цьому  змінюється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спосіб подання, а зміст повідомлення не змінюється.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6" name="Picture 2" descr="attention, notice, warning icon">
            <a:extLst>
              <a:ext uri="{FF2B5EF4-FFF2-40B4-BE49-F238E27FC236}">
                <a16:creationId xmlns:a16="http://schemas.microsoft.com/office/drawing/2014/main" id="{4462AE30-6674-415F-A4B3-85951426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145890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Знаючи правило, за яким було закодовано  повідомлення, можна його розкодувати.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Декодування повідомлень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4F241B-612F-4525-83EE-2E2D660F4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241780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pp, application, coding, concept, development, program, software icon">
            <a:extLst>
              <a:ext uri="{FF2B5EF4-FFF2-40B4-BE49-F238E27FC236}">
                <a16:creationId xmlns:a16="http://schemas.microsoft.com/office/drawing/2014/main" id="{C2614EEB-FF0B-4B67-B73B-8E488E203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11575"/>
          <a:stretch/>
        </p:blipFill>
        <p:spPr bwMode="auto">
          <a:xfrm>
            <a:off x="6662057" y="2241780"/>
            <a:ext cx="5460093" cy="40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ED2749F-578C-4C9A-954E-D12C9646BAD2}"/>
              </a:ext>
            </a:extLst>
          </p:cNvPr>
          <p:cNvSpPr/>
          <p:nvPr/>
        </p:nvSpPr>
        <p:spPr>
          <a:xfrm>
            <a:off x="1403648" y="2241780"/>
            <a:ext cx="5113111" cy="40300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Процес отримання початкового повідомлення  із закодованого називають </a:t>
            </a:r>
            <a:r>
              <a:rPr lang="uk-UA" sz="3200" b="1" i="1" kern="0" dirty="0">
                <a:solidFill>
                  <a:srgbClr val="FFFF00"/>
                </a:solidFill>
              </a:rPr>
              <a:t>декодуванням повідомлення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59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комп’ютерній графіці важливим є кодування кольорів.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Існують різні правила кодування кольору – </a:t>
            </a:r>
            <a:r>
              <a:rPr lang="uk-UA" sz="2800" b="1" i="1" dirty="0">
                <a:solidFill>
                  <a:srgbClr val="FFFF00"/>
                </a:solidFill>
              </a:rPr>
              <a:t>колірні моделі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56B07-ACF7-4F0D-97E5-CEFB1560F4D4}"/>
              </a:ext>
            </a:extLst>
          </p:cNvPr>
          <p:cNvSpPr txBox="1"/>
          <p:nvPr/>
        </p:nvSpPr>
        <p:spPr>
          <a:xfrm>
            <a:off x="1403648" y="3126034"/>
            <a:ext cx="6604888" cy="30469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Колірна модель </a:t>
            </a:r>
            <a:r>
              <a:rPr lang="uk-UA" sz="3200" b="1" i="1" kern="0" dirty="0">
                <a:solidFill>
                  <a:srgbClr val="FFFFFF"/>
                </a:solidFill>
              </a:rPr>
              <a:t>– це спосіб кодування різних кольорів спектра у вигляді впорядкованого набору числових значень певних </a:t>
            </a:r>
            <a:r>
              <a:rPr lang="uk-UA" sz="3200" b="1" i="1" kern="0" dirty="0">
                <a:solidFill>
                  <a:srgbClr val="FFFF00"/>
                </a:solidFill>
              </a:rPr>
              <a:t>базових компонентів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  <a:endParaRPr kumimoji="0" lang="uk-UA" sz="32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559CDF2-51C4-4C5C-AAB9-03D91883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3126034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ue, color, green, light, optical, red, rgb icon - Download on Iconfinder">
            <a:extLst>
              <a:ext uri="{FF2B5EF4-FFF2-40B4-BE49-F238E27FC236}">
                <a16:creationId xmlns:a16="http://schemas.microsoft.com/office/drawing/2014/main" id="{58036DEE-3273-4B1B-B76D-9958563A1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t="3894" r="3526" b="3699"/>
          <a:stretch/>
        </p:blipFill>
        <p:spPr bwMode="auto">
          <a:xfrm>
            <a:off x="8580135" y="3126035"/>
            <a:ext cx="3060713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1D977-3C65-41A8-9041-27CD1443DF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Найчастіше в комп’ютерній графіці використовують: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4BF2188-C3BF-483E-BBEC-B7297671C2F7}"/>
              </a:ext>
            </a:extLst>
          </p:cNvPr>
          <p:cNvSpPr/>
          <p:nvPr/>
        </p:nvSpPr>
        <p:spPr>
          <a:xfrm>
            <a:off x="72008" y="180182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колірну</a:t>
            </a:r>
            <a:r>
              <a:rPr lang="en-US" sz="3600" b="1" i="1" kern="0" dirty="0">
                <a:solidFill>
                  <a:srgbClr val="FFFFFF"/>
                </a:solidFill>
              </a:rPr>
              <a:t> </a:t>
            </a:r>
            <a:r>
              <a:rPr lang="uk-UA" sz="3600" b="1" i="1" kern="0" dirty="0">
                <a:solidFill>
                  <a:srgbClr val="FFFFFF"/>
                </a:solidFill>
              </a:rPr>
              <a:t>модель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RGB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B405327-5AAB-46AD-ABAE-FA314A147D7C}"/>
              </a:ext>
            </a:extLst>
          </p:cNvPr>
          <p:cNvSpPr/>
          <p:nvPr/>
        </p:nvSpPr>
        <p:spPr>
          <a:xfrm>
            <a:off x="6149820" y="180182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 </a:t>
            </a:r>
            <a:r>
              <a:rPr lang="uk-UA" sz="3600" b="1" i="1" kern="0" dirty="0">
                <a:solidFill>
                  <a:srgbClr val="FFFFFF"/>
                </a:solidFill>
              </a:rPr>
              <a:t>колірну</a:t>
            </a:r>
            <a:r>
              <a:rPr lang="en-US" sz="3600" b="1" i="1" kern="0" dirty="0">
                <a:solidFill>
                  <a:srgbClr val="FFFFFF"/>
                </a:solidFill>
              </a:rPr>
              <a:t> </a:t>
            </a:r>
            <a:r>
              <a:rPr lang="uk-UA" sz="3600" b="1" i="1" kern="0" dirty="0">
                <a:solidFill>
                  <a:srgbClr val="FFFFFF"/>
                </a:solidFill>
              </a:rPr>
              <a:t>модель </a:t>
            </a:r>
            <a:r>
              <a:rPr lang="en-US" sz="3600" b="1" i="1" kern="0" dirty="0">
                <a:solidFill>
                  <a:srgbClr val="FFFFFF"/>
                </a:solidFill>
              </a:rPr>
              <a:t>CMYK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pic>
        <p:nvPicPr>
          <p:cNvPr id="14" name="Picture 4" descr="hardware, print, printer icon">
            <a:extLst>
              <a:ext uri="{FF2B5EF4-FFF2-40B4-BE49-F238E27FC236}">
                <a16:creationId xmlns:a16="http://schemas.microsoft.com/office/drawing/2014/main" id="{81C04262-17C2-4077-886B-A3FD22B64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352" y="3025705"/>
            <a:ext cx="3008280" cy="30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8BC1E69-4C96-44B5-AD27-B6543B780805}"/>
              </a:ext>
            </a:extLst>
          </p:cNvPr>
          <p:cNvSpPr/>
          <p:nvPr/>
        </p:nvSpPr>
        <p:spPr>
          <a:xfrm>
            <a:off x="72008" y="3277080"/>
            <a:ext cx="2850082" cy="2641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якщо  зображення  буде  </a:t>
            </a:r>
            <a:r>
              <a:rPr lang="uk-UA" sz="2800" b="1" i="1" dirty="0" err="1">
                <a:solidFill>
                  <a:schemeClr val="bg1"/>
                </a:solidFill>
              </a:rPr>
              <a:t>відтворюва-тися</a:t>
            </a:r>
            <a:r>
              <a:rPr lang="uk-UA" sz="2800" b="1" i="1" dirty="0">
                <a:solidFill>
                  <a:schemeClr val="bg1"/>
                </a:solidFill>
              </a:rPr>
              <a:t> на  екрані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47DCA47B-C46D-4CB3-ACCA-5692A6EB86FB}"/>
              </a:ext>
            </a:extLst>
          </p:cNvPr>
          <p:cNvSpPr/>
          <p:nvPr/>
        </p:nvSpPr>
        <p:spPr>
          <a:xfrm>
            <a:off x="6147662" y="3277080"/>
            <a:ext cx="3167160" cy="2641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для  друку зображення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pic>
        <p:nvPicPr>
          <p:cNvPr id="19" name="Picture 2" descr="computer icon">
            <a:extLst>
              <a:ext uri="{FF2B5EF4-FFF2-40B4-BE49-F238E27FC236}">
                <a16:creationId xmlns:a16="http://schemas.microsoft.com/office/drawing/2014/main" id="{F1727631-F4B7-4299-BD4C-D848DA05D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22756" r="33355" b="27128"/>
          <a:stretch/>
        </p:blipFill>
        <p:spPr bwMode="auto">
          <a:xfrm>
            <a:off x="3095964" y="3429000"/>
            <a:ext cx="3000036" cy="244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146D8-1D2A-4467-90A1-02915E563C97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Цифра 0 або 1 у двійковому коді повідомлення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бітом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Binary digit – </a:t>
            </a:r>
            <a:r>
              <a:rPr lang="uk-UA" sz="2800" b="1" i="1" kern="0" dirty="0">
                <a:solidFill>
                  <a:srgbClr val="FFFFFF"/>
                </a:solidFill>
              </a:rPr>
              <a:t>двійкова цифра).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C9376E6-14EE-4F34-BF62-A1BFC5BA0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Understanding How Binary Code Get Converted to Text - Nerdynaut">
            <a:extLst>
              <a:ext uri="{FF2B5EF4-FFF2-40B4-BE49-F238E27FC236}">
                <a16:creationId xmlns:a16="http://schemas.microsoft.com/office/drawing/2014/main" id="{8DFD6CB5-5B26-425C-88CF-9CEF8241B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 bwMode="auto">
          <a:xfrm>
            <a:off x="1403649" y="2713673"/>
            <a:ext cx="7183522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C24E96-8524-45D0-996D-5F8D4A09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170" y="2713673"/>
            <a:ext cx="3534980" cy="37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D7937-F98C-435A-B11E-25117C063BA5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Послідовність із восьми бітів називається </a:t>
            </a:r>
            <a:r>
              <a:rPr lang="uk-UA" sz="2800" b="1" i="1" dirty="0">
                <a:solidFill>
                  <a:srgbClr val="FFFF00"/>
                </a:solidFill>
              </a:rPr>
              <a:t>байтом</a:t>
            </a:r>
            <a:r>
              <a:rPr lang="uk-UA" sz="2800" b="1" i="1" dirty="0">
                <a:solidFill>
                  <a:schemeClr val="bg1"/>
                </a:solidFill>
              </a:rPr>
              <a:t> і позначається Б.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0AAE5B6-CE03-410C-89F2-1AB1DAB0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ech-Foo: Dear Journalists: Bits and Bytes">
            <a:extLst>
              <a:ext uri="{FF2B5EF4-FFF2-40B4-BE49-F238E27FC236}">
                <a16:creationId xmlns:a16="http://schemas.microsoft.com/office/drawing/2014/main" id="{56288648-317F-441A-936B-3F4715E19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4" y="3474982"/>
            <a:ext cx="11489272" cy="30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477213-21FF-4EFF-8A14-E4CC1E8DD024}"/>
              </a:ext>
            </a:extLst>
          </p:cNvPr>
          <p:cNvSpPr txBox="1"/>
          <p:nvPr/>
        </p:nvSpPr>
        <p:spPr>
          <a:xfrm>
            <a:off x="3411615" y="2597988"/>
            <a:ext cx="5368770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1 байт = 8 біт</a:t>
            </a:r>
            <a:endParaRPr kumimoji="0" lang="uk-UA" sz="4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72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символ повідомлення кодується послідовністю з 8 бітів, то довжина двійкового коду цього </a:t>
            </a:r>
            <a:r>
              <a:rPr lang="uk-UA" sz="2800" b="1" i="1" dirty="0" err="1">
                <a:solidFill>
                  <a:schemeClr val="bg1"/>
                </a:solidFill>
              </a:rPr>
              <a:t>символа</a:t>
            </a:r>
            <a:r>
              <a:rPr lang="uk-UA" sz="2800" b="1" i="1" dirty="0">
                <a:solidFill>
                  <a:schemeClr val="bg1"/>
                </a:solidFill>
              </a:rPr>
              <a:t> дорівнює 8 бітів або 1 Б.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Довжина двійкового коду повідомлень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3D98A-9A0C-417E-81FC-3900B7710257}"/>
              </a:ext>
            </a:extLst>
          </p:cNvPr>
          <p:cNvSpPr txBox="1"/>
          <p:nvPr/>
        </p:nvSpPr>
        <p:spPr>
          <a:xfrm>
            <a:off x="1403648" y="2693953"/>
            <a:ext cx="5529715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Довжина двійкового коду повідомлення </a:t>
            </a:r>
            <a:r>
              <a:rPr lang="uk-UA" sz="2800" b="1" i="1" kern="0" dirty="0">
                <a:solidFill>
                  <a:srgbClr val="FFFFFF"/>
                </a:solidFill>
              </a:rPr>
              <a:t>– це кількість бітів або байтів у двійковому коді цього повідомлення.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4912B6A-66AD-4805-BF31-81F76589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693953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1DC9B6-A99B-41D9-8344-CDB6AD424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2" b="25940"/>
          <a:stretch/>
        </p:blipFill>
        <p:spPr>
          <a:xfrm>
            <a:off x="7061403" y="2693954"/>
            <a:ext cx="5060747" cy="38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Довжина двійкового коду повідомлень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CCDC1-5619-49D6-B10B-F98F4506C1E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повідомлення: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9D6D5-8C38-4A06-8ED1-6924AB2EF2D2}"/>
              </a:ext>
            </a:extLst>
          </p:cNvPr>
          <p:cNvSpPr txBox="1"/>
          <p:nvPr/>
        </p:nvSpPr>
        <p:spPr>
          <a:xfrm>
            <a:off x="72008" y="2641457"/>
            <a:ext cx="694174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містить 30 символів (включаючи символи пропусків, тире, знак оклику). Якщо кожний символ кодувати двійковим кодом завдовжки 1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Б, то довжина двійкового коду такого повідомлення дорівнюватиме 30 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7ACD07-E76C-45F8-9107-954EDD6DC574}"/>
              </a:ext>
            </a:extLst>
          </p:cNvPr>
          <p:cNvSpPr txBox="1"/>
          <p:nvPr/>
        </p:nvSpPr>
        <p:spPr>
          <a:xfrm>
            <a:off x="72008" y="1806681"/>
            <a:ext cx="1205014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Інформатика - цікавий предмет!</a:t>
            </a:r>
          </a:p>
        </p:txBody>
      </p:sp>
      <p:pic>
        <p:nvPicPr>
          <p:cNvPr id="11" name="Picture 2" descr="Binary, binary code, binary data, data, master, master data icon - Download  on Iconfinder">
            <a:extLst>
              <a:ext uri="{FF2B5EF4-FFF2-40B4-BE49-F238E27FC236}">
                <a16:creationId xmlns:a16="http://schemas.microsoft.com/office/drawing/2014/main" id="{982EABF8-F632-4E84-ACAC-C3624973D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" b="7702"/>
          <a:stretch/>
        </p:blipFill>
        <p:spPr bwMode="auto">
          <a:xfrm>
            <a:off x="7591315" y="2611314"/>
            <a:ext cx="4267421" cy="35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8502</TotalTime>
  <Words>465</Words>
  <Application>Microsoft Office PowerPoint</Application>
  <PresentationFormat>Широкий екран</PresentationFormat>
  <Paragraphs>63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Практична робота 1 Розв’язування задач на визначення довжини двійкового коду повідомлень</vt:lpstr>
      <vt:lpstr>Кодування повідомлень</vt:lpstr>
      <vt:lpstr>Декодування повідомлень</vt:lpstr>
      <vt:lpstr>Кодування графічних даних</vt:lpstr>
      <vt:lpstr>Кодування графічних даних</vt:lpstr>
      <vt:lpstr>Двійкове кодування. Біт і байт</vt:lpstr>
      <vt:lpstr>Двійкове кодування. Біт і байт</vt:lpstr>
      <vt:lpstr>Довжина двійкового коду повідомлень</vt:lpstr>
      <vt:lpstr>Довжина двійкового коду повідомлень</vt:lpstr>
      <vt:lpstr>Кратні одиниці вимірювання довжини двійкового коду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329</cp:revision>
  <dcterms:created xsi:type="dcterms:W3CDTF">2016-06-06T19:48:43Z</dcterms:created>
  <dcterms:modified xsi:type="dcterms:W3CDTF">2021-04-25T09:31:37Z</dcterms:modified>
</cp:coreProperties>
</file>