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2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200"/>
            <a:ext cx="5027760" cy="3770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4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Click to edit the notes format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hdr"/>
          </p:nvPr>
        </p:nvSpPr>
        <p:spPr>
          <a:xfrm>
            <a:off x="0" y="-360"/>
            <a:ext cx="3371760" cy="501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dt"/>
          </p:nvPr>
        </p:nvSpPr>
        <p:spPr>
          <a:xfrm>
            <a:off x="4398480" y="-360"/>
            <a:ext cx="3372120" cy="501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ftr"/>
          </p:nvPr>
        </p:nvSpPr>
        <p:spPr>
          <a:xfrm>
            <a:off x="0" y="9555120"/>
            <a:ext cx="3371760" cy="50184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sldNum"/>
          </p:nvPr>
        </p:nvSpPr>
        <p:spPr>
          <a:xfrm>
            <a:off x="4398480" y="9555120"/>
            <a:ext cx="3372120" cy="5018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50F12C79-426A-42BA-B672-99662813F986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1F6C2914-3DF5-4BBD-ADFD-4D30B14734AD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prstGeom prst="rect">
            <a:avLst/>
          </a:prstGeom>
        </p:spPr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2DCA9FB2-504B-4CBB-93B0-E981BDB0D4B7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22CC9338-5CCD-4762-B8E6-85CAC26B373C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084DA8A0-1E17-42ED-BD55-5AA7DD6640C3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79531AAF-6BF2-4337-AFAA-FEE738CC5931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3EECBDF6-F401-472D-B8F7-EEC2C25EE56B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C2960E8B-055D-4769-8CB2-476EB36FD719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560AC6E4-35CD-444A-91DC-216760D7364C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EE985D47-6DE3-429E-8B4D-A37288372486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17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C2F0FAAC-DD1D-4739-8A79-752DD0016309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18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8CB5EF80-C38C-4AD3-B541-9D1DFF4BD031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19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82B1F497-C3E5-4FEE-840D-D3F66D4940D2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4887C493-282A-4274-8480-1FCCF528D061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20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775E03B7-88F2-4944-997D-4372AB8221B7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21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CA1169FC-FB11-4839-86BA-D45B344D668F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22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2" name="CustomShape 4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C096FE5-46F5-45A1-8154-67BA90C1747F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22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7DC51B7C-CD49-4F20-9802-AE477A597B57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E801BDA9-7E13-4D69-8A18-ABBA92563798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1B2BC41F-C011-4148-935A-8202DA32C572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EBA6CE7C-2F74-4589-9987-E94B96861132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73E76408-B423-40DB-8579-A1778675D4F0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316846CF-5A22-4CAE-99DE-8433D8D7E6FC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AC5CA6FF-E234-42D0-B0F6-6E40EFEF586A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828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16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280" y="16002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1360" y="16002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280" y="39636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1360" y="39636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160" cy="529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16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16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280" y="16002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1360" y="16002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280" y="39636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1360" y="39636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160" cy="529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16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16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280" y="16002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1360" y="16002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280" y="39636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1360" y="3963600"/>
            <a:ext cx="26492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160" cy="529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16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160"/>
            <a:ext cx="2131920" cy="363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1/25/19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2720" y="6356160"/>
            <a:ext cx="2132280" cy="363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38464B4-250D-4378-AE78-588FBC5CA5D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3975120"/>
          </a:xfrm>
          <a:prstGeom prst="rect">
            <a:avLst/>
          </a:prstGeom>
        </p:spPr>
        <p:txBody>
          <a:bodyPr lIns="0" tIns="8280" rIns="0" bIns="0">
            <a:normAutofit fontScale="83000"/>
          </a:bodyPr>
          <a:lstStyle/>
          <a:p>
            <a:pPr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160"/>
            <a:ext cx="2131920" cy="363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1/25/19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2720" y="6356160"/>
            <a:ext cx="2132280" cy="363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9681C6DA-438D-450B-9C3F-10D70FDF39E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6720" cy="11606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574800" y="272520"/>
            <a:ext cx="5110200" cy="5851800"/>
          </a:xfrm>
          <a:prstGeom prst="rect">
            <a:avLst/>
          </a:prstGeom>
        </p:spPr>
        <p:txBody>
          <a:bodyPr lIns="90000" tIns="46800" rIns="90000" bIns="46800">
            <a:normAutofit fontScale="76000"/>
          </a:bodyPr>
          <a:lstStyle/>
          <a:p>
            <a:pPr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160"/>
            <a:ext cx="2131920" cy="363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1/25/19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2720" y="6356160"/>
            <a:ext cx="2132280" cy="363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3E9A31FA-161D-4990-B6B3-FEAA33F550D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229680" cy="6858000"/>
          </a:xfrm>
          <a:prstGeom prst="rect">
            <a:avLst/>
          </a:prstGeom>
          <a:ln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2987280" y="5660640"/>
            <a:ext cx="6156360" cy="987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49"/>
              </a:spcBef>
            </a:pP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685800" y="213012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3" name="Picture 3"/>
          <p:cNvPicPr/>
          <p:nvPr/>
        </p:nvPicPr>
        <p:blipFill>
          <a:blip r:embed="rId3"/>
          <a:stretch/>
        </p:blipFill>
        <p:spPr>
          <a:xfrm>
            <a:off x="0" y="-36360"/>
            <a:ext cx="9191520" cy="6892920"/>
          </a:xfrm>
          <a:prstGeom prst="rect">
            <a:avLst/>
          </a:prstGeom>
          <a:ln>
            <a:noFill/>
          </a:ln>
        </p:spPr>
      </p:pic>
      <p:pic>
        <p:nvPicPr>
          <p:cNvPr id="194" name="Picture 4"/>
          <p:cNvPicPr/>
          <p:nvPr/>
        </p:nvPicPr>
        <p:blipFill>
          <a:blip r:embed="rId4"/>
          <a:stretch/>
        </p:blipFill>
        <p:spPr>
          <a:xfrm>
            <a:off x="252360" y="404640"/>
            <a:ext cx="8629560" cy="548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9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953735"/>
                </a:solidFill>
                <a:latin typeface="Cambria"/>
              </a:rPr>
              <a:t>Хто ж вирушив у похід з Ігорем?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CustomShape 2"/>
          <p:cNvSpPr/>
          <p:nvPr/>
        </p:nvSpPr>
        <p:spPr>
          <a:xfrm flipH="1">
            <a:off x="867600" y="1700280"/>
            <a:ext cx="75913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53735"/>
                </a:solidFill>
                <a:latin typeface="Cambria"/>
              </a:rPr>
              <a:t>Брат Всеволод Святославович (Курський князь)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53735"/>
                </a:solidFill>
                <a:latin typeface="Cambria"/>
              </a:rPr>
              <a:t>Путивльський князь Володимир  (син)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53735"/>
                </a:solidFill>
                <a:latin typeface="Cambria"/>
              </a:rPr>
              <a:t>Рильський князь Святослав Ольгович (племінник)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Picture 4"/>
          <p:cNvPicPr/>
          <p:nvPr/>
        </p:nvPicPr>
        <p:blipFill>
          <a:blip r:embed="rId4"/>
          <a:stretch/>
        </p:blipFill>
        <p:spPr>
          <a:xfrm>
            <a:off x="4332240" y="3284640"/>
            <a:ext cx="4416480" cy="330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4572000" y="189000"/>
            <a:ext cx="3456000" cy="73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ru-RU" sz="2400" b="1" i="1" strike="noStrike" spc="-1">
                <a:solidFill>
                  <a:srgbClr val="953735"/>
                </a:solidFill>
                <a:latin typeface="Cambria"/>
              </a:rPr>
              <a:t>Князь</a:t>
            </a:r>
            <a:r>
              <a:rPr lang="ru-RU" sz="2000" b="1" i="1" strike="noStrike" spc="-1">
                <a:solidFill>
                  <a:srgbClr val="953735"/>
                </a:solidFill>
                <a:latin typeface="Cambria"/>
              </a:rPr>
              <a:t> Ігор Святославич</a:t>
            </a:r>
            <a:br/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1" name="Picture 3"/>
          <p:cNvPicPr/>
          <p:nvPr/>
        </p:nvPicPr>
        <p:blipFill>
          <a:blip r:embed="rId4"/>
          <a:stretch/>
        </p:blipFill>
        <p:spPr>
          <a:xfrm>
            <a:off x="3564000" y="907920"/>
            <a:ext cx="5111640" cy="369432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24000" y="189000"/>
            <a:ext cx="3240000" cy="64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60000"/>
              </a:lnSpc>
              <a:spcBef>
                <a:spcPts val="323"/>
              </a:spcBef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600" b="1" strike="noStrike" spc="-1">
                <a:solidFill>
                  <a:srgbClr val="000000"/>
                </a:solidFill>
                <a:latin typeface="Cambria"/>
              </a:rPr>
              <a:t>Новгород-сіверський князь Ігор  — безстрашний і рішучий воїн. Ці його риси найповніше розкриваються перед початком походу на половців. Він не зважає на віщування природи, а прагне досягти своєї мети. У бою Ігор поводиться як мужній і хоробрий воїн. Моральною і фізичною силою князів Ігоря і Всеволода захоплюються і сам автор, і київський князь Святослав, який говорить: </a:t>
            </a:r>
            <a:r>
              <a:rPr lang="ru-RU" sz="1600" b="1" i="1" strike="noStrike" spc="-1">
                <a:solidFill>
                  <a:srgbClr val="000000"/>
                </a:solidFill>
                <a:latin typeface="Cambria"/>
              </a:rPr>
              <a:t>«Ваші хоробрі серця в жорстокім харалузі сковані, а в смілості загартовані».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3851280" y="4826160"/>
            <a:ext cx="51116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953735"/>
                </a:solidFill>
                <a:latin typeface="Calibri"/>
              </a:rPr>
              <a:t>«</a:t>
            </a:r>
            <a:r>
              <a:rPr lang="en-US" sz="2800" b="1" i="1" strike="noStrike" spc="-1">
                <a:solidFill>
                  <a:srgbClr val="953735"/>
                </a:solidFill>
                <a:latin typeface="Calibri"/>
              </a:rPr>
              <a:t>Лучче ж потятим бути, аніж полоненим…»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05" name="CustomShape 1"/>
          <p:cNvSpPr/>
          <p:nvPr/>
        </p:nvSpPr>
        <p:spPr>
          <a:xfrm>
            <a:off x="457200" y="272880"/>
            <a:ext cx="3106800" cy="1643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br/>
            <a:br/>
            <a:br/>
            <a:br/>
            <a:r>
              <a:rPr lang="ru-RU" sz="2700" b="1" i="1" strike="noStrike" spc="-1">
                <a:solidFill>
                  <a:srgbClr val="953735"/>
                </a:solidFill>
                <a:latin typeface="Calibri"/>
              </a:rPr>
              <a:t>Князь Всеволод Святославич (брат Ігоря)</a:t>
            </a:r>
            <a:r>
              <a:rPr lang="ru-RU" sz="2700" b="0" i="1" strike="noStrike" spc="-1">
                <a:solidFill>
                  <a:srgbClr val="953735"/>
                </a:solidFill>
                <a:latin typeface="Calibri"/>
              </a:rPr>
              <a:t> </a:t>
            </a:r>
            <a:r>
              <a:rPr lang="ru-RU" sz="2700" b="1" i="1" strike="noStrike" spc="-1">
                <a:solidFill>
                  <a:srgbClr val="953735"/>
                </a:solidFill>
                <a:latin typeface="Calibri"/>
              </a:rPr>
              <a:t>(князь курський)</a:t>
            </a:r>
            <a:br/>
            <a:endParaRPr lang="en-US" sz="2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Picture 3"/>
          <p:cNvPicPr/>
          <p:nvPr/>
        </p:nvPicPr>
        <p:blipFill>
          <a:blip r:embed="rId4"/>
          <a:stretch/>
        </p:blipFill>
        <p:spPr>
          <a:xfrm>
            <a:off x="3916440" y="620640"/>
            <a:ext cx="4389480" cy="5112000"/>
          </a:xfrm>
          <a:prstGeom prst="rect">
            <a:avLst/>
          </a:prstGeom>
          <a:ln>
            <a:noFill/>
          </a:ln>
        </p:spPr>
      </p:pic>
      <p:sp>
        <p:nvSpPr>
          <p:cNvPr id="207" name="CustomShape 2"/>
          <p:cNvSpPr/>
          <p:nvPr/>
        </p:nvSpPr>
        <p:spPr>
          <a:xfrm>
            <a:off x="457200" y="1434960"/>
            <a:ext cx="3008160" cy="4691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323"/>
              </a:spcBef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3"/>
              </a:spcBef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3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Cambria"/>
              </a:rPr>
              <a:t>Всеволод основними рисами характеру нагадує свого брата князя Ігоря. Він є хоробрим, відважним воїном. У битві з половцями зображений як билинний богатир – “буй-тур”. У вирі бою князь забуває про почесті, багатство, золотий батьківський престол у Чернігові, про ласку та пестощі своєї дружини, прекрасної красуні Глібівни. Отже, Всеволод є уособленням бойової відваги й сили.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9" name="Picture 2"/>
          <p:cNvPicPr/>
          <p:nvPr/>
        </p:nvPicPr>
        <p:blipFill>
          <a:blip r:embed="rId3"/>
          <a:stretch/>
        </p:blipFill>
        <p:spPr>
          <a:xfrm>
            <a:off x="0" y="-171360"/>
            <a:ext cx="9144000" cy="7029360"/>
          </a:xfrm>
          <a:prstGeom prst="rect">
            <a:avLst/>
          </a:prstGeom>
          <a:ln>
            <a:noFill/>
          </a:ln>
        </p:spPr>
      </p:pic>
      <p:sp>
        <p:nvSpPr>
          <p:cNvPr id="210" name="CustomShape 2"/>
          <p:cNvSpPr/>
          <p:nvPr/>
        </p:nvSpPr>
        <p:spPr>
          <a:xfrm>
            <a:off x="4211640" y="5300640"/>
            <a:ext cx="4680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800" b="1" i="1" strike="noStrike" spc="-1">
                <a:solidFill>
                  <a:srgbClr val="953735"/>
                </a:solidFill>
                <a:latin typeface="Cambria"/>
              </a:rPr>
              <a:t>Боян – «віщій”, “онук” язицького бога Велеса.                   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Picture 4"/>
          <p:cNvPicPr/>
          <p:nvPr/>
        </p:nvPicPr>
        <p:blipFill>
          <a:blip r:embed="rId4"/>
          <a:srcRect l="7768" t="6937" r="7768" b="8835"/>
          <a:stretch/>
        </p:blipFill>
        <p:spPr>
          <a:xfrm>
            <a:off x="324000" y="0"/>
            <a:ext cx="3473280" cy="4025880"/>
          </a:xfrm>
          <a:prstGeom prst="rect">
            <a:avLst/>
          </a:prstGeom>
          <a:ln>
            <a:noFill/>
          </a:ln>
        </p:spPr>
      </p:pic>
      <p:pic>
        <p:nvPicPr>
          <p:cNvPr id="212" name="Picture 5"/>
          <p:cNvPicPr/>
          <p:nvPr/>
        </p:nvPicPr>
        <p:blipFill>
          <a:blip r:embed="rId5"/>
          <a:stretch/>
        </p:blipFill>
        <p:spPr>
          <a:xfrm>
            <a:off x="3419640" y="1413000"/>
            <a:ext cx="5219640" cy="3678120"/>
          </a:xfrm>
          <a:prstGeom prst="rect">
            <a:avLst/>
          </a:prstGeom>
          <a:ln>
            <a:noFill/>
          </a:ln>
        </p:spPr>
      </p:pic>
      <p:sp>
        <p:nvSpPr>
          <p:cNvPr id="213" name="CustomShape 3"/>
          <p:cNvSpPr/>
          <p:nvPr/>
        </p:nvSpPr>
        <p:spPr>
          <a:xfrm>
            <a:off x="3851280" y="476280"/>
            <a:ext cx="496872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b="1" i="1" strike="noStrike" spc="-1">
                <a:solidFill>
                  <a:srgbClr val="953735"/>
                </a:solidFill>
                <a:latin typeface="Cambria"/>
              </a:rPr>
              <a:t>Аналіз зачину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215" name="Picture 2"/>
          <p:cNvPicPr/>
          <p:nvPr/>
        </p:nvPicPr>
        <p:blipFill>
          <a:blip r:embed="rId4"/>
          <a:stretch/>
        </p:blipFill>
        <p:spPr>
          <a:xfrm>
            <a:off x="1332000" y="476280"/>
            <a:ext cx="6057720" cy="316692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324000" y="3716280"/>
            <a:ext cx="8820000" cy="191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i="1" strike="noStrike" spc="-1">
                <a:solidFill>
                  <a:srgbClr val="953735"/>
                </a:solidFill>
                <a:latin typeface="Cambria"/>
              </a:rPr>
              <a:t>Віднайдений текст «Слова…» був написаний скорописом без проміжків між словами, з надрядковими літерами і знаками (титлами), що для економії дорогого пергаменту ставилися замість пропущених літер.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i="1" strike="noStrike" spc="-1">
                <a:solidFill>
                  <a:srgbClr val="953735"/>
                </a:solidFill>
                <a:latin typeface="Cambria"/>
              </a:rPr>
              <a:t>Згодом Мусіним-Пушкіним текст був поділений на слова, речення, абзаци.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685800" y="213012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9" name="Picture 3"/>
          <p:cNvPicPr/>
          <p:nvPr/>
        </p:nvPicPr>
        <p:blipFill>
          <a:blip r:embed="rId3"/>
          <a:stretch/>
        </p:blipFill>
        <p:spPr>
          <a:xfrm>
            <a:off x="0" y="-36360"/>
            <a:ext cx="9191520" cy="6892920"/>
          </a:xfrm>
          <a:prstGeom prst="rect">
            <a:avLst/>
          </a:prstGeom>
          <a:ln>
            <a:noFill/>
          </a:ln>
        </p:spPr>
      </p:pic>
      <p:graphicFrame>
        <p:nvGraphicFramePr>
          <p:cNvPr id="220" name="Table 3"/>
          <p:cNvGraphicFramePr/>
          <p:nvPr/>
        </p:nvGraphicFramePr>
        <p:xfrm>
          <a:off x="179280" y="404640"/>
          <a:ext cx="8964720" cy="9761760"/>
        </p:xfrm>
        <a:graphic>
          <a:graphicData uri="http://schemas.openxmlformats.org/drawingml/2006/table">
            <a:tbl>
              <a:tblPr/>
              <a:tblGrid>
                <a:gridCol w="298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652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r>
                        <a:rPr lang="en-US" sz="24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«Начати же ся тъи пѣсни по былинамь сего времени, а не по замышлению Бояню»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4320">
                      <a:solidFill>
                        <a:srgbClr val="F59240"/>
                      </a:solidFill>
                    </a:lnL>
                    <a:lnR w="4320">
                      <a:solidFill>
                        <a:srgbClr val="F59240"/>
                      </a:solidFill>
                    </a:lnR>
                    <a:lnT w="4320">
                      <a:solidFill>
                        <a:srgbClr val="F59240"/>
                      </a:solidFill>
                    </a:lnT>
                    <a:lnB w="4320">
                      <a:solidFill>
                        <a:srgbClr val="F59240"/>
                      </a:solidFill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 прилично ли будет нам, братия,   Начать древним складом   Печальную повесть о битвах Игоря,   Игоря Святославича!   Начаться же сей песни   По былинам сего времени,   А не по вымыслам Бояновым.   Вещий Боян,   Если песнь кому сотворить хотел,   Растекался мыслию по древу.   Серым волком по земле,   Сизым орлом под облаками.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4320">
                      <a:solidFill>
                        <a:srgbClr val="F59240"/>
                      </a:solidFill>
                    </a:lnL>
                    <a:lnR w="4320">
                      <a:solidFill>
                        <a:srgbClr val="F59240"/>
                      </a:solidFill>
                    </a:lnR>
                    <a:lnT w="4320">
                      <a:solidFill>
                        <a:srgbClr val="F59240"/>
                      </a:solidFill>
                    </a:lnT>
                    <a:lnB w="4320">
                      <a:solidFill>
                        <a:srgbClr val="F59240"/>
                      </a:solidFill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en-US" sz="20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Чи не гоже було б нам, браття,</a:t>
                      </a:r>
                      <a:br/>
                      <a:r>
                        <a:rPr lang="en-US" sz="20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Розпочати давніми словами</a:t>
                      </a:r>
                      <a:br/>
                      <a:r>
                        <a:rPr lang="en-US" sz="20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Скорбну повість про Ігорів похід,</a:t>
                      </a:r>
                      <a:br/>
                      <a:r>
                        <a:rPr lang="en-US" sz="20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Ігоря Святославовича?</a:t>
                      </a:r>
                      <a:br/>
                      <a:r>
                        <a:rPr lang="en-US" sz="20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А зачати нам отую пісню</a:t>
                      </a:r>
                      <a:br/>
                      <a:r>
                        <a:rPr lang="en-US" sz="20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По сьогоденних бувальщинах,</a:t>
                      </a:r>
                      <a:br/>
                      <a:r>
                        <a:rPr lang="en-US" sz="20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Не по намислу Бояновім,</a:t>
                      </a:r>
                      <a:br/>
                      <a:r>
                        <a:rPr lang="en-US" sz="20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Боян-бо наш віщий,</a:t>
                      </a:r>
                      <a:br/>
                      <a:r>
                        <a:rPr lang="en-US" sz="20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Як хотів кому пісню творити,</a:t>
                      </a:r>
                      <a:br/>
                      <a:r>
                        <a:rPr lang="en-US" sz="20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Розтікався мислю по дереву,</a:t>
                      </a:r>
                      <a:br/>
                      <a:r>
                        <a:rPr lang="en-US" sz="20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Сірим вовком по землі,</a:t>
                      </a:r>
                      <a:br/>
                      <a:r>
                        <a:rPr lang="en-US" sz="2000" b="1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Сизим орлом попід хмарами.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4320">
                      <a:solidFill>
                        <a:srgbClr val="F59240"/>
                      </a:solidFill>
                    </a:lnL>
                    <a:lnR w="4320">
                      <a:solidFill>
                        <a:srgbClr val="F59240"/>
                      </a:solidFill>
                    </a:lnR>
                    <a:lnT w="4320">
                      <a:solidFill>
                        <a:srgbClr val="F59240"/>
                      </a:solidFill>
                    </a:lnT>
                    <a:lnB w="4320">
                      <a:solidFill>
                        <a:srgbClr val="F59240"/>
                      </a:solidFill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524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«Боянъ бо вѣщии, аще кому хотяше пѣснь творити, то растѣкашется мысию по древу, сѣрымъ вълкомъ по земли, шизымъ орломъ подъ облакы»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4320">
                      <a:solidFill>
                        <a:srgbClr val="F59240"/>
                      </a:solidFill>
                    </a:lnL>
                    <a:lnR w="4320">
                      <a:solidFill>
                        <a:srgbClr val="F59240"/>
                      </a:solidFill>
                    </a:lnR>
                    <a:lnT w="4320">
                      <a:solidFill>
                        <a:srgbClr val="F59240"/>
                      </a:solidFill>
                    </a:lnT>
                    <a:lnB w="4320">
                      <a:solidFill>
                        <a:srgbClr val="F5924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26" name="CustomShape 1"/>
          <p:cNvSpPr/>
          <p:nvPr/>
        </p:nvSpPr>
        <p:spPr>
          <a:xfrm>
            <a:off x="611280" y="189000"/>
            <a:ext cx="7056360" cy="6048360"/>
          </a:xfrm>
          <a:custGeom>
            <a:avLst/>
            <a:gdLst/>
            <a:ahLst/>
            <a:cxnLst/>
            <a:rect l="l" t="t" r="r" b="b"/>
            <a:pathLst>
              <a:path w="9801" h="8311">
                <a:moveTo>
                  <a:pt x="0" y="8401"/>
                </a:moveTo>
                <a:lnTo>
                  <a:pt x="9801" y="8401"/>
                </a:lnTo>
                <a:lnTo>
                  <a:pt x="180" y="90"/>
                </a:lnTo>
                <a:lnTo>
                  <a:pt x="9801" y="8401"/>
                </a:lnTo>
                <a:lnTo>
                  <a:pt x="270" y="90"/>
                </a:lnTo>
                <a:close/>
              </a:path>
            </a:pathLst>
          </a:custGeom>
          <a:gradFill rotWithShape="0">
            <a:gsLst>
              <a:gs pos="0">
                <a:srgbClr val="E5EFFF"/>
              </a:gs>
              <a:gs pos="100000">
                <a:srgbClr val="BFD4FE"/>
              </a:gs>
            </a:gsLst>
            <a:lin ang="5400000"/>
          </a:gradFill>
          <a:ln w="9360">
            <a:solidFill>
              <a:srgbClr val="4A7EB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27" name="Picture 3"/>
          <p:cNvPicPr/>
          <p:nvPr/>
        </p:nvPicPr>
        <p:blipFill>
          <a:blip r:embed="rId4"/>
          <a:stretch/>
        </p:blipFill>
        <p:spPr>
          <a:xfrm>
            <a:off x="1523880" y="236520"/>
            <a:ext cx="6288120" cy="5737320"/>
          </a:xfrm>
          <a:prstGeom prst="rect">
            <a:avLst/>
          </a:prstGeom>
          <a:ln w="9360">
            <a:solidFill>
              <a:srgbClr val="FFFFFF"/>
            </a:solidFill>
            <a:round/>
          </a:ln>
        </p:spPr>
      </p:pic>
      <p:sp>
        <p:nvSpPr>
          <p:cNvPr id="228" name="Line 2"/>
          <p:cNvSpPr/>
          <p:nvPr/>
        </p:nvSpPr>
        <p:spPr>
          <a:xfrm>
            <a:off x="1116000" y="1773360"/>
            <a:ext cx="5977080" cy="7128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29" name="Line 3"/>
          <p:cNvSpPr/>
          <p:nvPr/>
        </p:nvSpPr>
        <p:spPr>
          <a:xfrm>
            <a:off x="826920" y="1773360"/>
            <a:ext cx="6696360" cy="1443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0" name="Line 4"/>
          <p:cNvSpPr/>
          <p:nvPr/>
        </p:nvSpPr>
        <p:spPr>
          <a:xfrm>
            <a:off x="755640" y="4508640"/>
            <a:ext cx="6624720" cy="1443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1" name="Line 5"/>
          <p:cNvSpPr/>
          <p:nvPr/>
        </p:nvSpPr>
        <p:spPr>
          <a:xfrm>
            <a:off x="1042920" y="4581360"/>
            <a:ext cx="6121440" cy="144720"/>
          </a:xfrm>
          <a:prstGeom prst="line">
            <a:avLst/>
          </a:prstGeom>
          <a:ln w="76320">
            <a:solidFill>
              <a:srgbClr val="4BACC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32" name="Picture 8"/>
          <p:cNvPicPr/>
          <p:nvPr/>
        </p:nvPicPr>
        <p:blipFill>
          <a:blip r:embed="rId5"/>
          <a:stretch/>
        </p:blipFill>
        <p:spPr>
          <a:xfrm>
            <a:off x="6156360" y="2997360"/>
            <a:ext cx="2448000" cy="3031920"/>
          </a:xfrm>
          <a:prstGeom prst="rect">
            <a:avLst/>
          </a:prstGeom>
          <a:ln>
            <a:noFill/>
          </a:ln>
        </p:spPr>
      </p:pic>
      <p:pic>
        <p:nvPicPr>
          <p:cNvPr id="233" name="Picture 9"/>
          <p:cNvPicPr/>
          <p:nvPr/>
        </p:nvPicPr>
        <p:blipFill>
          <a:blip r:embed="rId6"/>
          <a:stretch/>
        </p:blipFill>
        <p:spPr>
          <a:xfrm>
            <a:off x="1476360" y="189000"/>
            <a:ext cx="2381400" cy="2114640"/>
          </a:xfrm>
          <a:prstGeom prst="rect">
            <a:avLst/>
          </a:prstGeom>
          <a:ln>
            <a:noFill/>
          </a:ln>
        </p:spPr>
      </p:pic>
      <p:pic>
        <p:nvPicPr>
          <p:cNvPr id="234" name="Picture 10"/>
          <p:cNvPicPr/>
          <p:nvPr/>
        </p:nvPicPr>
        <p:blipFill>
          <a:blip r:embed="rId7"/>
          <a:stretch/>
        </p:blipFill>
        <p:spPr>
          <a:xfrm rot="20160000">
            <a:off x="3268440" y="3500280"/>
            <a:ext cx="1728720" cy="140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3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953735"/>
                </a:solidFill>
                <a:latin typeface="Cambria"/>
              </a:rPr>
              <a:t>Похід Ігоря Святославовича відбувався орієнтовно </a:t>
            </a:r>
            <a:r>
              <a:rPr lang="ru-RU" sz="2400" b="1" strike="noStrike" spc="-1">
                <a:solidFill>
                  <a:srgbClr val="953735"/>
                </a:solidFill>
                <a:latin typeface="Cambria"/>
              </a:rPr>
              <a:t>23 квітня — 12 травня 1185 року</a:t>
            </a:r>
            <a:r>
              <a:rPr lang="ru-RU" sz="2400" b="0" strike="noStrike" spc="-1">
                <a:solidFill>
                  <a:srgbClr val="953735"/>
                </a:solidFill>
                <a:latin typeface="Cambria"/>
              </a:rPr>
              <a:t>, бої з половцями, скоріш за все, — </a:t>
            </a:r>
            <a:r>
              <a:rPr lang="ru-RU" sz="2400" b="1" strike="noStrike" spc="-1">
                <a:solidFill>
                  <a:srgbClr val="953735"/>
                </a:solidFill>
                <a:latin typeface="Cambria"/>
              </a:rPr>
              <a:t>10 і 12 </a:t>
            </a:r>
            <a:r>
              <a:rPr lang="ru-RU" sz="2400" b="0" strike="noStrike" spc="-1">
                <a:solidFill>
                  <a:srgbClr val="953735"/>
                </a:solidFill>
                <a:latin typeface="Cambria"/>
              </a:rPr>
              <a:t>травня.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7" name="Picture 3"/>
          <p:cNvPicPr/>
          <p:nvPr/>
        </p:nvPicPr>
        <p:blipFill>
          <a:blip r:embed="rId4"/>
          <a:stretch/>
        </p:blipFill>
        <p:spPr>
          <a:xfrm>
            <a:off x="457200" y="1673280"/>
            <a:ext cx="8229600" cy="437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39" name="TextShape 1"/>
          <p:cNvSpPr txBox="1"/>
          <p:nvPr/>
        </p:nvSpPr>
        <p:spPr>
          <a:xfrm>
            <a:off x="456840" y="274680"/>
            <a:ext cx="7931160" cy="6323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5640" indent="-21564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br/>
            <a:br/>
            <a:br/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Яка мета походу князя Ігоря?</a:t>
            </a:r>
            <a:br/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Які цілі він ставить перед собою?</a:t>
            </a:r>
            <a:br/>
            <a:r>
              <a:rPr lang="ru-RU" sz="3600" b="0" strike="noStrike" spc="-1">
                <a:solidFill>
                  <a:srgbClr val="000000"/>
                </a:solidFill>
                <a:latin typeface="Cambria"/>
              </a:rPr>
              <a:t>З чого автор розпочинає свою розповідь?</a:t>
            </a:r>
            <a:br/>
            <a:r>
              <a:rPr lang="ru-RU" sz="3600" b="0" strike="noStrike" spc="-1">
                <a:solidFill>
                  <a:srgbClr val="000000"/>
                </a:solidFill>
                <a:latin typeface="Cambria"/>
              </a:rPr>
              <a:t>Як сприймається затемнення?</a:t>
            </a:r>
            <a:br/>
            <a:r>
              <a:rPr lang="ru-RU" sz="3600" b="0" strike="noStrike" spc="-1">
                <a:solidFill>
                  <a:srgbClr val="000000"/>
                </a:solidFill>
                <a:latin typeface="Cambria"/>
              </a:rPr>
              <a:t>Яке сонце? </a:t>
            </a:r>
            <a:br/>
            <a:r>
              <a:rPr lang="ru-RU" sz="3600" b="0" strike="noStrike" spc="-1">
                <a:solidFill>
                  <a:srgbClr val="000000"/>
                </a:solidFill>
                <a:latin typeface="Cambria"/>
              </a:rPr>
              <a:t>Як реагує князь на затемнення?</a:t>
            </a:r>
            <a:br/>
            <a:r>
              <a:rPr lang="ru-RU" sz="3600" b="0" strike="noStrike" spc="-1">
                <a:solidFill>
                  <a:srgbClr val="000000"/>
                </a:solidFill>
                <a:latin typeface="Cambria"/>
              </a:rPr>
              <a:t>Чи відчуває князь відповідальність за свої вчинки?</a:t>
            </a:r>
            <a:br/>
            <a:r>
              <a:rPr lang="ru-RU" sz="3600" b="1" strike="noStrike" spc="-1">
                <a:solidFill>
                  <a:srgbClr val="953735"/>
                </a:solidFill>
                <a:latin typeface="Cambria"/>
              </a:rPr>
              <a:t>Що треба зробити, щоб повернути у всесвіт гармонію?</a:t>
            </a:r>
            <a:br/>
            <a:br/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953735"/>
                </a:solidFill>
                <a:latin typeface="Cambria"/>
              </a:rPr>
              <a:t>ХІІ СТОЛІТТЯ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Picture 3"/>
          <p:cNvPicPr/>
          <p:nvPr/>
        </p:nvPicPr>
        <p:blipFill>
          <a:blip r:embed="rId4"/>
          <a:stretch/>
        </p:blipFill>
        <p:spPr>
          <a:xfrm>
            <a:off x="1116000" y="1438200"/>
            <a:ext cx="6769080" cy="474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457200" y="1600200"/>
            <a:ext cx="8229600" cy="452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42" name="Picture 3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243" name="Picture 4"/>
          <p:cNvPicPr/>
          <p:nvPr/>
        </p:nvPicPr>
        <p:blipFill>
          <a:blip r:embed="rId4"/>
          <a:stretch/>
        </p:blipFill>
        <p:spPr>
          <a:xfrm>
            <a:off x="1116000" y="1484280"/>
            <a:ext cx="6980400" cy="4997520"/>
          </a:xfrm>
          <a:prstGeom prst="rect">
            <a:avLst/>
          </a:prstGeom>
          <a:ln>
            <a:noFill/>
          </a:ln>
        </p:spPr>
      </p:pic>
      <p:sp>
        <p:nvSpPr>
          <p:cNvPr id="244" name="CustomShape 3"/>
          <p:cNvSpPr/>
          <p:nvPr/>
        </p:nvSpPr>
        <p:spPr>
          <a:xfrm>
            <a:off x="755640" y="476280"/>
            <a:ext cx="80643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953735"/>
                </a:solidFill>
                <a:latin typeface="Cambria"/>
              </a:rPr>
              <a:t>Золоте слово Святослава. До кого воно звернене?     Яка мета? Чи схвалює він дії Ігоря?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6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247" name="Picture 3"/>
          <p:cNvPicPr/>
          <p:nvPr/>
        </p:nvPicPr>
        <p:blipFill>
          <a:blip r:embed="rId4"/>
          <a:stretch/>
        </p:blipFill>
        <p:spPr>
          <a:xfrm>
            <a:off x="1143000" y="1557360"/>
            <a:ext cx="6858000" cy="374328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1042920" y="620640"/>
            <a:ext cx="74883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953735"/>
                </a:solidFill>
                <a:latin typeface="Cambria"/>
              </a:rPr>
              <a:t>Що показує дана ілюстрація? Яке місце у творі займає плач? До кого він звернений?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0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251" name="Picture 3"/>
          <p:cNvPicPr/>
          <p:nvPr/>
        </p:nvPicPr>
        <p:blipFill>
          <a:blip r:embed="rId4"/>
          <a:stretch/>
        </p:blipFill>
        <p:spPr>
          <a:xfrm>
            <a:off x="611280" y="189000"/>
            <a:ext cx="7848360" cy="4944960"/>
          </a:xfrm>
          <a:prstGeom prst="rect">
            <a:avLst/>
          </a:prstGeom>
          <a:ln>
            <a:noFill/>
          </a:ln>
        </p:spPr>
      </p:pic>
      <p:sp>
        <p:nvSpPr>
          <p:cNvPr id="252" name="CustomShape 2"/>
          <p:cNvSpPr/>
          <p:nvPr/>
        </p:nvSpPr>
        <p:spPr>
          <a:xfrm>
            <a:off x="468360" y="5300640"/>
            <a:ext cx="835344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mbria"/>
              </a:rPr>
              <a:t>Д\З  Ідейно-художній аналіз твору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mbria"/>
              </a:rPr>
              <a:t>Пройти онлайн-тест за посиланням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mbria"/>
              </a:rPr>
              <a:t>Напамять “Плач Ярославни” чи “Золоте слово Святослава” 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36" name="TextShape 1"/>
          <p:cNvSpPr txBox="1"/>
          <p:nvPr/>
        </p:nvSpPr>
        <p:spPr>
          <a:xfrm>
            <a:off x="252000" y="274320"/>
            <a:ext cx="8891640" cy="6583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br/>
            <a:r>
              <a:rPr lang="ru-RU" sz="4000" b="1" strike="noStrike" spc="-1">
                <a:solidFill>
                  <a:srgbClr val="953735"/>
                </a:solidFill>
                <a:latin typeface="Cambria"/>
              </a:rPr>
              <a:t>Світова література знає небагато творів, які б захоплювали нові й нові покоління, здобували все ширшу й гучнішу славу. І саме до таких пам'яток належить безсмертне «Слово про похід Ігорів» — героїчна, сповнена палкої любові до Вітчизни, до свого народу пісня-заклик, що лине із сивих віків Київської Русі й гаряче відлунює в наших серцях</a:t>
            </a:r>
            <a:br/>
            <a:r>
              <a:rPr lang="ru-RU" sz="4000" b="0" strike="noStrike" spc="-1">
                <a:solidFill>
                  <a:srgbClr val="000000"/>
                </a:solidFill>
                <a:latin typeface="Cambria"/>
              </a:rPr>
              <a:t>                                          </a:t>
            </a:r>
            <a:r>
              <a:rPr lang="ru-RU" sz="4000" b="0" i="1" strike="noStrike" spc="-1">
                <a:solidFill>
                  <a:srgbClr val="953735"/>
                </a:solidFill>
                <a:latin typeface="Cambria"/>
              </a:rPr>
              <a:t>Л. Махновець</a:t>
            </a:r>
            <a:br/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139" name="Picture 3"/>
          <p:cNvPicPr/>
          <p:nvPr/>
        </p:nvPicPr>
        <p:blipFill>
          <a:blip r:embed="rId4"/>
          <a:stretch/>
        </p:blipFill>
        <p:spPr>
          <a:xfrm>
            <a:off x="252360" y="1339920"/>
            <a:ext cx="8425080" cy="532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4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953735"/>
                </a:solidFill>
                <a:latin typeface="Cambria"/>
              </a:rPr>
              <a:t>ІСТОРІЯ СТВОРЕННЯ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395280" y="1278000"/>
            <a:ext cx="8424720" cy="337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mbria"/>
              </a:rPr>
              <a:t>23 квітня 1185 р. Ігор Святославич разом із сином – Володимиром Путивльським, братом Всеволодом та князем Святославом Рильським виступили в похід проти половців.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mbria"/>
              </a:rPr>
              <a:t>1 травня вони побачили сонячне затемнення, яке у ті часи віщувало велике горе.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mbria"/>
              </a:rPr>
              <a:t>Перша битва Ігоря з половцями закінчилася перемогою Ігоря.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mbria"/>
              </a:rPr>
              <a:t>Наступного дня дружини князів несподівано оточила велика кількість половецьких полків. Три доби намагався пробитися поранений Ігор до Дінця, із всього руського війська живими залишилися 15 чоловік.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mbria"/>
              </a:rPr>
              <a:t>Ігоря було взято у полон. Його взяв собі на поруки колишній союзник – Кончак.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mbria"/>
              </a:rPr>
              <a:t>За допомогою половця на ім‘я Лавр Ігор втікає з п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олону, 11 днів пробираючись до м. Донець. Князя всюди зустрічали з радістю.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Picture 4"/>
          <p:cNvPicPr/>
          <p:nvPr/>
        </p:nvPicPr>
        <p:blipFill>
          <a:blip r:embed="rId4"/>
          <a:stretch/>
        </p:blipFill>
        <p:spPr>
          <a:xfrm>
            <a:off x="5508720" y="4473720"/>
            <a:ext cx="2952720" cy="2203200"/>
          </a:xfrm>
          <a:prstGeom prst="rect">
            <a:avLst/>
          </a:prstGeom>
          <a:ln>
            <a:noFill/>
          </a:ln>
        </p:spPr>
      </p:pic>
      <p:pic>
        <p:nvPicPr>
          <p:cNvPr id="144" name="Picture 5"/>
          <p:cNvPicPr/>
          <p:nvPr/>
        </p:nvPicPr>
        <p:blipFill>
          <a:blip r:embed="rId5"/>
          <a:stretch/>
        </p:blipFill>
        <p:spPr>
          <a:xfrm>
            <a:off x="1116000" y="4651200"/>
            <a:ext cx="3600360" cy="202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4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953735"/>
                </a:solidFill>
                <a:latin typeface="Cambria"/>
              </a:rPr>
              <a:t>ЧАС СТВОРЕННЯ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539640" y="1197000"/>
            <a:ext cx="8280360" cy="297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mbria"/>
              </a:rPr>
              <a:t>Час створення залишається невідомим, хоча вже встановлено, що “Слово…” написане сучасником подій, у ньому зображених.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mbria"/>
              </a:rPr>
              <a:t>В якості можливих дат створення називаються 1185, 1187, 1188, 1194-1196, 1198-199 роки.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mbria"/>
              </a:rPr>
              <a:t>Найбільш вірогідним є 1188 рік після повернення з полону Володимира Ігоровича та Всеволода Святославича.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mbria"/>
              </a:rPr>
              <a:t>Або 1185 рік, коли втечу з полону здійснив Ігор Святославич.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4"/>
          <p:cNvPicPr/>
          <p:nvPr/>
        </p:nvPicPr>
        <p:blipFill>
          <a:blip r:embed="rId4"/>
          <a:stretch/>
        </p:blipFill>
        <p:spPr>
          <a:xfrm>
            <a:off x="3203640" y="4149720"/>
            <a:ext cx="3527280" cy="247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5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953735"/>
                </a:solidFill>
                <a:latin typeface="Cambria"/>
              </a:rPr>
              <a:t>Хто міг бути автором?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468360" y="1989000"/>
            <a:ext cx="7920000" cy="374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Київський князь Святослав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Біловод Просович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Ходин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Петро Бориславович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Старець Ян- чернець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1" i="1" u="sng" strike="noStrike" spc="-1">
                <a:solidFill>
                  <a:srgbClr val="000000"/>
                </a:solidFill>
                <a:uFillTx/>
                <a:latin typeface="Calibri"/>
              </a:rPr>
              <a:t>Брат княгині Ярославни –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1" i="1" u="sng" strike="noStrike" spc="-1">
                <a:solidFill>
                  <a:srgbClr val="000000"/>
                </a:solidFill>
                <a:uFillTx/>
                <a:latin typeface="Calibri"/>
              </a:rPr>
              <a:t>галицький князь Володимир Ярославович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Книжник з Галича,Тимофій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Співець Митуса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Ольстин Олексич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Picture 4"/>
          <p:cNvPicPr/>
          <p:nvPr/>
        </p:nvPicPr>
        <p:blipFill>
          <a:blip r:embed="rId4"/>
          <a:stretch/>
        </p:blipFill>
        <p:spPr>
          <a:xfrm>
            <a:off x="4932360" y="1197000"/>
            <a:ext cx="4038480" cy="272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85800" y="213012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5" name="Picture 3"/>
          <p:cNvPicPr/>
          <p:nvPr/>
        </p:nvPicPr>
        <p:blipFill>
          <a:blip r:embed="rId3"/>
          <a:stretch/>
        </p:blipFill>
        <p:spPr>
          <a:xfrm>
            <a:off x="0" y="-36360"/>
            <a:ext cx="9191520" cy="6892920"/>
          </a:xfrm>
          <a:prstGeom prst="rect">
            <a:avLst/>
          </a:prstGeom>
          <a:ln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179280" y="0"/>
            <a:ext cx="8964720" cy="63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2000" b="1" strike="noStrike" spc="-1">
                <a:solidFill>
                  <a:srgbClr val="953735"/>
                </a:solidFill>
                <a:latin typeface="Cambria"/>
              </a:rPr>
              <a:t>Автор:</a:t>
            </a:r>
            <a:r>
              <a:rPr lang="en-US" sz="2000" b="1" strike="noStrike" spc="-1">
                <a:solidFill>
                  <a:srgbClr val="000000"/>
                </a:solidFill>
                <a:latin typeface="Cambria"/>
              </a:rPr>
              <a:t> невідомий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1" strike="noStrike" spc="-1">
                <a:solidFill>
                  <a:srgbClr val="953735"/>
                </a:solidFill>
                <a:latin typeface="Cambria"/>
              </a:rPr>
              <a:t>Рід літератури</a:t>
            </a:r>
            <a:r>
              <a:rPr lang="en-US" sz="2000" b="1" strike="noStrike" spc="-1">
                <a:solidFill>
                  <a:srgbClr val="000000"/>
                </a:solidFill>
                <a:latin typeface="Cambria"/>
              </a:rPr>
              <a:t>: ліро-епос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1" strike="noStrike" spc="-1">
                <a:solidFill>
                  <a:srgbClr val="953735"/>
                </a:solidFill>
                <a:latin typeface="Cambria"/>
              </a:rPr>
              <a:t>Жанр</a:t>
            </a:r>
            <a:r>
              <a:rPr lang="en-US" sz="2000" b="1" strike="noStrike" spc="-1">
                <a:solidFill>
                  <a:srgbClr val="000000"/>
                </a:solidFill>
                <a:latin typeface="Cambria"/>
              </a:rPr>
              <a:t>: ліро-епічна героїчна поема (на думку деяких літературознавців, це по­вість, літописна повість)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1" strike="noStrike" spc="-1">
                <a:solidFill>
                  <a:srgbClr val="953735"/>
                </a:solidFill>
                <a:latin typeface="Cambria"/>
              </a:rPr>
              <a:t>Тема</a:t>
            </a:r>
            <a:r>
              <a:rPr lang="en-US" sz="2000" b="1" strike="noStrike" spc="-1">
                <a:solidFill>
                  <a:srgbClr val="000000"/>
                </a:solidFill>
                <a:latin typeface="Cambria"/>
              </a:rPr>
              <a:t>: зображення невдалого походу князя Ігоря проти половців 1185 р. (у вузькому розумінні); історична доля Руської землі, її минуле, сучасне й майбутнє (у широкому розумінні)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1" strike="noStrike" spc="-1">
                <a:solidFill>
                  <a:srgbClr val="953735"/>
                </a:solidFill>
                <a:latin typeface="Cambria"/>
              </a:rPr>
              <a:t>Ідея:</a:t>
            </a:r>
            <a:r>
              <a:rPr lang="en-US" sz="2000" b="1" strike="noStrike" spc="-1">
                <a:solidFill>
                  <a:srgbClr val="000000"/>
                </a:solidFill>
                <a:latin typeface="Cambria"/>
              </a:rPr>
              <a:t> заклик руських князів до єднання в боротьбі проти ворогів Руської землі; засудження князівських міжусобиць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mbria"/>
              </a:rPr>
              <a:t>Ідея виражена в «золотому слові» Святослава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1" strike="noStrike" spc="-1">
                <a:solidFill>
                  <a:srgbClr val="953735"/>
                </a:solidFill>
                <a:latin typeface="Cambria"/>
              </a:rPr>
              <a:t>Головні герої: </a:t>
            </a:r>
            <a:r>
              <a:rPr lang="en-US" sz="1800" b="1" strike="noStrike" spc="-1">
                <a:solidFill>
                  <a:srgbClr val="000000"/>
                </a:solidFill>
                <a:latin typeface="Cambria"/>
              </a:rPr>
              <a:t>князь Ігор; Ігорів брат Всеволод Святославич, князь курський і трубецький; Ігорів небіж Святослав Ольгович, князь рильський; дружина Ігоря -Ярославна; половці: Овлур, Гзак, Кончак.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000" b="1" strike="noStrike" spc="-1">
                <a:solidFill>
                  <a:srgbClr val="953735"/>
                </a:solidFill>
                <a:latin typeface="Cambria"/>
              </a:rPr>
              <a:t>Центральним образом твору виступає Руська земля, її жива історія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Table 1"/>
          <p:cNvGraphicFramePr/>
          <p:nvPr/>
        </p:nvGraphicFramePr>
        <p:xfrm>
          <a:off x="0" y="0"/>
          <a:ext cx="9145440" cy="6858000"/>
        </p:xfrm>
        <a:graphic>
          <a:graphicData uri="http://schemas.openxmlformats.org/drawingml/2006/table">
            <a:tbl>
              <a:tblPr/>
              <a:tblGrid>
                <a:gridCol w="457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en-US" sz="2800" b="1" u="sng" strike="noStrike" spc="-1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КОМПОЗИЦІЯ СЛОВА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46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1.ЗАЧИН. ПРОЛОГ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46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2. ЕКСПОЗИЦІЯ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46000"/>
                        </a:lnSpc>
                      </a:pPr>
                      <a:r>
                        <a:rPr lang="en-US" sz="2800" b="1" u="sng" strike="noStrike" spc="-1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3.ЗАВЯЗКА ДІЙ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46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  <a:r>
                        <a:rPr lang="en-US" sz="2800" b="1" u="sng" strike="noStrike" spc="-1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. РОЗВЯЗКА ДІЙ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46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  <a:r>
                        <a:rPr lang="en-US" sz="2800" b="1" u="sng" strike="noStrike" spc="-1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.КУЛЬМІНАЦІЯ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46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6.</a:t>
                      </a:r>
                      <a:r>
                        <a:rPr lang="en-US" sz="2800" b="1" u="sng" strike="noStrike" spc="-1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РОЗВЯЗКА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46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7.ЗАВЕРШЕННЯ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46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8.ЕПІЛОГ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98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ЗВЕРНЕННЯ ДО ЧАСІВ БОЯНА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ЗБІР ІГОРЯ В ПОХІД СОНЯЧНЕ ЗАТЕМНЕННЯ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ВІДОМОСТІ ПРО ПОХІД ТА БИТВУ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ПОРАЗКА ІГОРЯ. СОН СВЯТОСЛАВА,ЗОЛОТЕ СЛОВО СВЯТОСЛАВА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ПЛАЧ ЯРОСЛАВНИ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ВТЕЧА ІГОРЯ З ПОЛОНУ ТА ПОВЕРНЕННЯ ДОДОМУ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98000"/>
                        </a:lnSpc>
                      </a:pPr>
                      <a:endParaRPr lang="en-US" sz="2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8" name="Group 2"/>
          <p:cNvGrpSpPr/>
          <p:nvPr/>
        </p:nvGrpSpPr>
        <p:grpSpPr>
          <a:xfrm>
            <a:off x="2482560" y="4005000"/>
            <a:ext cx="2088000" cy="143280"/>
            <a:chOff x="2482560" y="4005000"/>
            <a:chExt cx="2088000" cy="143280"/>
          </a:xfrm>
        </p:grpSpPr>
        <p:cxnSp>
          <p:nvCxnSpPr>
            <p:cNvPr id="159" name="Line 3"/>
            <p:cNvCxnSpPr/>
            <p:nvPr/>
          </p:nvCxnSpPr>
          <p:spPr>
            <a:xfrm>
              <a:off x="2482560" y="4005000"/>
              <a:ext cx="2088360" cy="143640"/>
            </a:xfrm>
            <a:prstGeom prst="straightConnector1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</p:cxnSp>
        <p:sp>
          <p:nvSpPr>
            <p:cNvPr id="160" name="TextShape 4"/>
            <p:cNvSpPr txBox="1"/>
            <p:nvPr/>
          </p:nvSpPr>
          <p:spPr>
            <a:xfrm>
              <a:off x="2482560" y="4005000"/>
              <a:ext cx="2087640" cy="14292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1" name="Group 5"/>
          <p:cNvGrpSpPr/>
          <p:nvPr/>
        </p:nvGrpSpPr>
        <p:grpSpPr>
          <a:xfrm>
            <a:off x="2556000" y="4005360"/>
            <a:ext cx="2087640" cy="576000"/>
            <a:chOff x="2556000" y="4005360"/>
            <a:chExt cx="2087640" cy="576000"/>
          </a:xfrm>
        </p:grpSpPr>
        <p:cxnSp>
          <p:nvCxnSpPr>
            <p:cNvPr id="162" name="Line 6"/>
            <p:cNvCxnSpPr/>
            <p:nvPr/>
          </p:nvCxnSpPr>
          <p:spPr>
            <a:xfrm>
              <a:off x="2556000" y="4005360"/>
              <a:ext cx="2088000" cy="576360"/>
            </a:xfrm>
            <a:prstGeom prst="straightConnector1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</p:cxnSp>
        <p:sp>
          <p:nvSpPr>
            <p:cNvPr id="163" name="TextShape 7"/>
            <p:cNvSpPr txBox="1"/>
            <p:nvPr/>
          </p:nvSpPr>
          <p:spPr>
            <a:xfrm>
              <a:off x="2556000" y="4005360"/>
              <a:ext cx="2087280" cy="5760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4" name="Group 8"/>
          <p:cNvGrpSpPr/>
          <p:nvPr/>
        </p:nvGrpSpPr>
        <p:grpSpPr>
          <a:xfrm>
            <a:off x="2482200" y="3787200"/>
            <a:ext cx="2161080" cy="216000"/>
            <a:chOff x="2482200" y="3787200"/>
            <a:chExt cx="2161080" cy="216000"/>
          </a:xfrm>
        </p:grpSpPr>
        <p:cxnSp>
          <p:nvCxnSpPr>
            <p:cNvPr id="165" name="Line 9"/>
            <p:cNvCxnSpPr/>
            <p:nvPr/>
          </p:nvCxnSpPr>
          <p:spPr>
            <a:xfrm flipV="1">
              <a:off x="2482560" y="3787200"/>
              <a:ext cx="2161080" cy="216360"/>
            </a:xfrm>
            <a:prstGeom prst="straightConnector1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</p:cxnSp>
        <p:sp>
          <p:nvSpPr>
            <p:cNvPr id="166" name="TextShape 10"/>
            <p:cNvSpPr txBox="1"/>
            <p:nvPr/>
          </p:nvSpPr>
          <p:spPr>
            <a:xfrm rot="10800000">
              <a:off x="2482200" y="3787200"/>
              <a:ext cx="2160360" cy="21564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7" name="Group 11"/>
          <p:cNvGrpSpPr/>
          <p:nvPr/>
        </p:nvGrpSpPr>
        <p:grpSpPr>
          <a:xfrm>
            <a:off x="2556000" y="4005360"/>
            <a:ext cx="2087640" cy="1008360"/>
            <a:chOff x="2556000" y="4005360"/>
            <a:chExt cx="2087640" cy="1008360"/>
          </a:xfrm>
        </p:grpSpPr>
        <p:cxnSp>
          <p:nvCxnSpPr>
            <p:cNvPr id="168" name="Line 12"/>
            <p:cNvCxnSpPr/>
            <p:nvPr/>
          </p:nvCxnSpPr>
          <p:spPr>
            <a:xfrm>
              <a:off x="2556000" y="4005360"/>
              <a:ext cx="2088000" cy="1008720"/>
            </a:xfrm>
            <a:prstGeom prst="straightConnector1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</p:cxnSp>
        <p:sp>
          <p:nvSpPr>
            <p:cNvPr id="169" name="TextShape 13"/>
            <p:cNvSpPr txBox="1"/>
            <p:nvPr/>
          </p:nvSpPr>
          <p:spPr>
            <a:xfrm>
              <a:off x="2556000" y="4005360"/>
              <a:ext cx="2087280" cy="10080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0" name="Group 14"/>
          <p:cNvGrpSpPr/>
          <p:nvPr/>
        </p:nvGrpSpPr>
        <p:grpSpPr>
          <a:xfrm>
            <a:off x="2050560" y="4581360"/>
            <a:ext cx="2520000" cy="935640"/>
            <a:chOff x="2050560" y="4581360"/>
            <a:chExt cx="2520000" cy="935640"/>
          </a:xfrm>
        </p:grpSpPr>
        <p:cxnSp>
          <p:nvCxnSpPr>
            <p:cNvPr id="171" name="Line 15"/>
            <p:cNvCxnSpPr/>
            <p:nvPr/>
          </p:nvCxnSpPr>
          <p:spPr>
            <a:xfrm>
              <a:off x="2050560" y="4581360"/>
              <a:ext cx="2520360" cy="936000"/>
            </a:xfrm>
            <a:prstGeom prst="straightConnector1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</p:cxnSp>
        <p:sp>
          <p:nvSpPr>
            <p:cNvPr id="172" name="TextShape 16"/>
            <p:cNvSpPr txBox="1"/>
            <p:nvPr/>
          </p:nvSpPr>
          <p:spPr>
            <a:xfrm>
              <a:off x="2050560" y="4581360"/>
              <a:ext cx="2519640" cy="93528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3" name="Group 17"/>
          <p:cNvGrpSpPr/>
          <p:nvPr/>
        </p:nvGrpSpPr>
        <p:grpSpPr>
          <a:xfrm>
            <a:off x="2050560" y="4581000"/>
            <a:ext cx="2520000" cy="1296000"/>
            <a:chOff x="2050560" y="4581000"/>
            <a:chExt cx="2520000" cy="1296000"/>
          </a:xfrm>
        </p:grpSpPr>
        <p:cxnSp>
          <p:nvCxnSpPr>
            <p:cNvPr id="174" name="Line 18"/>
            <p:cNvCxnSpPr/>
            <p:nvPr/>
          </p:nvCxnSpPr>
          <p:spPr>
            <a:xfrm>
              <a:off x="2050560" y="4581000"/>
              <a:ext cx="2520360" cy="1296360"/>
            </a:xfrm>
            <a:prstGeom prst="straightConnector1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</p:cxnSp>
        <p:sp>
          <p:nvSpPr>
            <p:cNvPr id="175" name="TextShape 19"/>
            <p:cNvSpPr txBox="1"/>
            <p:nvPr/>
          </p:nvSpPr>
          <p:spPr>
            <a:xfrm>
              <a:off x="2050560" y="4581000"/>
              <a:ext cx="2519640" cy="129564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6" name="Group 20"/>
          <p:cNvGrpSpPr/>
          <p:nvPr/>
        </p:nvGrpSpPr>
        <p:grpSpPr>
          <a:xfrm>
            <a:off x="2700000" y="3212640"/>
            <a:ext cx="1800720" cy="2160"/>
            <a:chOff x="2700000" y="3212640"/>
            <a:chExt cx="1800720" cy="2160"/>
          </a:xfrm>
        </p:grpSpPr>
        <p:cxnSp>
          <p:nvCxnSpPr>
            <p:cNvPr id="177" name="Line 21"/>
            <p:cNvCxnSpPr/>
            <p:nvPr/>
          </p:nvCxnSpPr>
          <p:spPr>
            <a:xfrm>
              <a:off x="2700000" y="3212640"/>
              <a:ext cx="1801080" cy="2520"/>
            </a:xfrm>
            <a:prstGeom prst="straightConnector1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</p:cxnSp>
        <p:sp>
          <p:nvSpPr>
            <p:cNvPr id="178" name="TextShape 22"/>
            <p:cNvSpPr txBox="1"/>
            <p:nvPr/>
          </p:nvSpPr>
          <p:spPr>
            <a:xfrm>
              <a:off x="2700000" y="3212640"/>
              <a:ext cx="1800360" cy="18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9" name="Group 23"/>
          <p:cNvGrpSpPr/>
          <p:nvPr/>
        </p:nvGrpSpPr>
        <p:grpSpPr>
          <a:xfrm>
            <a:off x="2556000" y="1987200"/>
            <a:ext cx="2087640" cy="719640"/>
            <a:chOff x="2556000" y="1987200"/>
            <a:chExt cx="2087640" cy="719640"/>
          </a:xfrm>
        </p:grpSpPr>
        <p:cxnSp>
          <p:nvCxnSpPr>
            <p:cNvPr id="180" name="Line 24"/>
            <p:cNvCxnSpPr/>
            <p:nvPr/>
          </p:nvCxnSpPr>
          <p:spPr>
            <a:xfrm flipV="1">
              <a:off x="2556000" y="1987200"/>
              <a:ext cx="2088000" cy="720000"/>
            </a:xfrm>
            <a:prstGeom prst="straightConnector1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</p:cxnSp>
        <p:sp>
          <p:nvSpPr>
            <p:cNvPr id="181" name="TextShape 25"/>
            <p:cNvSpPr txBox="1"/>
            <p:nvPr/>
          </p:nvSpPr>
          <p:spPr>
            <a:xfrm rot="10800000">
              <a:off x="2556000" y="1987560"/>
              <a:ext cx="2087280" cy="71928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2" name="Group 26"/>
          <p:cNvGrpSpPr/>
          <p:nvPr/>
        </p:nvGrpSpPr>
        <p:grpSpPr>
          <a:xfrm>
            <a:off x="2482200" y="2491920"/>
            <a:ext cx="2161080" cy="216360"/>
            <a:chOff x="2482200" y="2491920"/>
            <a:chExt cx="2161080" cy="216360"/>
          </a:xfrm>
        </p:grpSpPr>
        <p:cxnSp>
          <p:nvCxnSpPr>
            <p:cNvPr id="183" name="Line 27"/>
            <p:cNvCxnSpPr/>
            <p:nvPr/>
          </p:nvCxnSpPr>
          <p:spPr>
            <a:xfrm flipV="1">
              <a:off x="2482560" y="2491920"/>
              <a:ext cx="2161080" cy="216720"/>
            </a:xfrm>
            <a:prstGeom prst="straightConnector1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</p:cxnSp>
        <p:sp>
          <p:nvSpPr>
            <p:cNvPr id="184" name="TextShape 28"/>
            <p:cNvSpPr txBox="1"/>
            <p:nvPr/>
          </p:nvSpPr>
          <p:spPr>
            <a:xfrm rot="10800000">
              <a:off x="2482200" y="2492280"/>
              <a:ext cx="2160360" cy="2160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5" name="Group 29"/>
          <p:cNvGrpSpPr/>
          <p:nvPr/>
        </p:nvGrpSpPr>
        <p:grpSpPr>
          <a:xfrm>
            <a:off x="2482200" y="1339200"/>
            <a:ext cx="2088360" cy="648000"/>
            <a:chOff x="2482200" y="1339200"/>
            <a:chExt cx="2088360" cy="648000"/>
          </a:xfrm>
        </p:grpSpPr>
        <p:cxnSp>
          <p:nvCxnSpPr>
            <p:cNvPr id="186" name="Line 30"/>
            <p:cNvCxnSpPr/>
            <p:nvPr/>
          </p:nvCxnSpPr>
          <p:spPr>
            <a:xfrm flipV="1">
              <a:off x="2482560" y="1339200"/>
              <a:ext cx="2088360" cy="648360"/>
            </a:xfrm>
            <a:prstGeom prst="straightConnector1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</p:cxnSp>
        <p:sp>
          <p:nvSpPr>
            <p:cNvPr id="187" name="TextShape 31"/>
            <p:cNvSpPr txBox="1"/>
            <p:nvPr/>
          </p:nvSpPr>
          <p:spPr>
            <a:xfrm rot="10800000">
              <a:off x="2482200" y="1339200"/>
              <a:ext cx="2087640" cy="64764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8" name="Group 32"/>
          <p:cNvGrpSpPr/>
          <p:nvPr/>
        </p:nvGrpSpPr>
        <p:grpSpPr>
          <a:xfrm>
            <a:off x="3060720" y="1123200"/>
            <a:ext cx="1511640" cy="72000"/>
            <a:chOff x="3060720" y="1123200"/>
            <a:chExt cx="1511640" cy="72000"/>
          </a:xfrm>
        </p:grpSpPr>
        <p:cxnSp>
          <p:nvCxnSpPr>
            <p:cNvPr id="189" name="Line 33"/>
            <p:cNvCxnSpPr/>
            <p:nvPr/>
          </p:nvCxnSpPr>
          <p:spPr>
            <a:xfrm flipV="1">
              <a:off x="3060720" y="1123200"/>
              <a:ext cx="1512000" cy="72360"/>
            </a:xfrm>
            <a:prstGeom prst="straightConnector1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</p:cxnSp>
        <p:sp>
          <p:nvSpPr>
            <p:cNvPr id="190" name="TextShape 34"/>
            <p:cNvSpPr txBox="1"/>
            <p:nvPr/>
          </p:nvSpPr>
          <p:spPr>
            <a:xfrm rot="10800000">
              <a:off x="3060720" y="1123200"/>
              <a:ext cx="1511280" cy="7164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1096</Words>
  <Application>Microsoft Office PowerPoint</Application>
  <PresentationFormat>Экран (4:3)</PresentationFormat>
  <Paragraphs>104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Bukmop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светлана</dc:creator>
  <dc:description/>
  <cp:lastModifiedBy>Olena Suslina</cp:lastModifiedBy>
  <cp:revision>29</cp:revision>
  <dcterms:created xsi:type="dcterms:W3CDTF">2017-10-27T11:37:54Z</dcterms:created>
  <dcterms:modified xsi:type="dcterms:W3CDTF">2023-10-18T17:07:13Z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Bukmop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23</vt:i4>
  </property>
</Properties>
</file>