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340" r:id="rId4"/>
    <p:sldId id="1355" r:id="rId5"/>
    <p:sldId id="1356" r:id="rId6"/>
    <p:sldId id="1357" r:id="rId7"/>
    <p:sldId id="1358" r:id="rId8"/>
    <p:sldId id="1359" r:id="rId9"/>
    <p:sldId id="1360" r:id="rId10"/>
    <p:sldId id="1362" r:id="rId11"/>
    <p:sldId id="1363" r:id="rId12"/>
    <p:sldId id="1365" r:id="rId13"/>
    <p:sldId id="1368" r:id="rId14"/>
    <p:sldId id="1366" r:id="rId15"/>
    <p:sldId id="1367" r:id="rId16"/>
    <p:sldId id="1370" r:id="rId17"/>
    <p:sldId id="1371" r:id="rId18"/>
    <p:sldId id="1374" r:id="rId19"/>
    <p:sldId id="1373" r:id="rId20"/>
    <p:sldId id="1361" r:id="rId21"/>
    <p:sldId id="1375" r:id="rId22"/>
    <p:sldId id="818" r:id="rId23"/>
    <p:sldId id="1354" r:id="rId24"/>
    <p:sldId id="643" r:id="rId25"/>
    <p:sldId id="644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27B04553-6834-4DD9-A5BD-D78940A1BD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C068790D-CD7B-47D7-AA41-256810BE6AB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C574482-6DF8-45B0-A81C-579D85A46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9" name="Підзаголовок 2">
            <a:extLst>
              <a:ext uri="{FF2B5EF4-FFF2-40B4-BE49-F238E27FC236}">
                <a16:creationId xmlns:a16="http://schemas.microsoft.com/office/drawing/2014/main" id="{84732594-1E48-4F12-B95C-6F1B5F5174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AD80E6CF-C50E-4A62-A695-B2A22D0A038D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1" name="Графіка 3">
              <a:extLst>
                <a:ext uri="{FF2B5EF4-FFF2-40B4-BE49-F238E27FC236}">
                  <a16:creationId xmlns:a16="http://schemas.microsoft.com/office/drawing/2014/main" id="{547264F7-1A6D-4D6E-9C80-B8D103533D22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3" name="Полілінія: фігура 32">
                <a:extLst>
                  <a:ext uri="{FF2B5EF4-FFF2-40B4-BE49-F238E27FC236}">
                    <a16:creationId xmlns:a16="http://schemas.microsoft.com/office/drawing/2014/main" id="{55D2D8C7-81FC-4B91-B9B3-65840CED843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4" name="Графіка 3">
                <a:extLst>
                  <a:ext uri="{FF2B5EF4-FFF2-40B4-BE49-F238E27FC236}">
                    <a16:creationId xmlns:a16="http://schemas.microsoft.com/office/drawing/2014/main" id="{8855D698-F5D3-4481-936C-B28A130E0BC4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6" name="Полілінія: фігура 35">
                  <a:extLst>
                    <a:ext uri="{FF2B5EF4-FFF2-40B4-BE49-F238E27FC236}">
                      <a16:creationId xmlns:a16="http://schemas.microsoft.com/office/drawing/2014/main" id="{7C776F3B-7A94-43F5-9779-BA9DA4585FC3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1B439EEC-B196-4ED9-B79D-E03B0F226B8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62E91AC3-886E-4018-A9EB-F7B31F4A0C41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B9EF448E-7EB2-48AA-AE3F-3EA3FEC109D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DEABEA3D-55A1-4AF9-A898-994C9091B017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5" name="Полілінія: фігура 34">
                <a:extLst>
                  <a:ext uri="{FF2B5EF4-FFF2-40B4-BE49-F238E27FC236}">
                    <a16:creationId xmlns:a16="http://schemas.microsoft.com/office/drawing/2014/main" id="{34646B12-82B9-4ED0-9373-9F5891D13CA1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8592918-AC22-4D41-B092-361D4FBF756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B91839B2-2097-48A0-8FAC-B3B40F56BB5F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</a:t>
            </a:r>
          </a:p>
        </p:txBody>
      </p:sp>
      <p:sp>
        <p:nvSpPr>
          <p:cNvPr id="42" name="Прямокутник 41">
            <a:hlinkClick r:id="rId2"/>
            <a:extLst>
              <a:ext uri="{FF2B5EF4-FFF2-40B4-BE49-F238E27FC236}">
                <a16:creationId xmlns:a16="http://schemas.microsoft.com/office/drawing/2014/main" id="{61A4E062-E56E-466C-8EB3-926401266A6F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8FB36186-A0F2-4D31-8A9E-2C10A4617784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D253B1F-6284-4D32-855E-EA39C0D81426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8E640D4A-E33D-4DBC-B81B-A887A14194DC}"/>
              </a:ext>
            </a:extLst>
          </p:cNvPr>
          <p:cNvSpPr/>
          <p:nvPr userDrawn="1"/>
        </p:nvSpPr>
        <p:spPr>
          <a:xfrm>
            <a:off x="914400" y="2060124"/>
            <a:ext cx="4104955" cy="579167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Рівень стандарту 10(11)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id="{0BAD444A-AFF0-42E8-9168-3FF2FE4E8C18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FEFF6359-FDC8-4D4C-AFD4-D4747C65B62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781400B1-95E9-453F-AF3E-B7D0465D87FF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5" name="Графіка 3">
              <a:extLst>
                <a:ext uri="{FF2B5EF4-FFF2-40B4-BE49-F238E27FC236}">
                  <a16:creationId xmlns:a16="http://schemas.microsoft.com/office/drawing/2014/main" id="{4360167C-9375-40A6-8728-C64AB939D452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7" name="Полілінія: фігура 26">
                <a:extLst>
                  <a:ext uri="{FF2B5EF4-FFF2-40B4-BE49-F238E27FC236}">
                    <a16:creationId xmlns:a16="http://schemas.microsoft.com/office/drawing/2014/main" id="{ED8859BF-5C6E-40F4-9108-DB36E03CEB78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8" name="Графіка 3">
                <a:extLst>
                  <a:ext uri="{FF2B5EF4-FFF2-40B4-BE49-F238E27FC236}">
                    <a16:creationId xmlns:a16="http://schemas.microsoft.com/office/drawing/2014/main" id="{E70229B8-B576-4CBF-B9CB-E48672852C28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0" name="Полілінія: фігура 29">
                  <a:extLst>
                    <a:ext uri="{FF2B5EF4-FFF2-40B4-BE49-F238E27FC236}">
                      <a16:creationId xmlns:a16="http://schemas.microsoft.com/office/drawing/2014/main" id="{4F1E48AC-0C54-44EB-92E2-F01229166C76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1B093924-FC01-41CC-AC49-47E13994154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930B6FAB-C304-4E2B-8709-AC1CDCF2CA6A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FDE118D9-7913-43C5-842C-FB3316F031C1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92F20BE4-DE65-4F70-A152-EB4F9D75C6CE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29" name="Полілінія: фігура 28">
                <a:extLst>
                  <a:ext uri="{FF2B5EF4-FFF2-40B4-BE49-F238E27FC236}">
                    <a16:creationId xmlns:a16="http://schemas.microsoft.com/office/drawing/2014/main" id="{10019D19-6763-4619-B2B7-578E85968CF4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5417FEE6-58EA-413A-ADC0-D8B125FA4890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6ADFA78F-DA80-499B-B6D0-7E59B25008EC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C8E286-16E8-4EC2-BF88-B776CB797C1B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EC9177FD-B867-45CA-9F43-662A8C025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180A579D-231B-4DF1-A0D9-242B907A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8E5437A-67E0-4809-AD87-1DE97A8CEFEE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2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2.5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 ÐµÐ·ÑÐ»ÑÑÐ°Ñ Ð¿Ð¾ÑÑÐºÑ Ð·Ð¾Ð±ÑÐ°Ð¶ÐµÐ½Ñ Ð·Ð° Ð·Ð°Ð¿Ð¸ÑÐ¾Ð¼ &quot;solving tasks icon&quot;">
            <a:extLst>
              <a:ext uri="{FF2B5EF4-FFF2-40B4-BE49-F238E27FC236}">
                <a16:creationId xmlns:a16="http://schemas.microsoft.com/office/drawing/2014/main" id="{C2C0FEEC-DDDF-4E94-B2F7-0B3D007B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36" y="3653579"/>
            <a:ext cx="2331585" cy="23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68A88D6-E4CC-417C-9D04-A549B59DC3EA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EC1A625-4A9D-4FDE-8AEF-E3989925D4CC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14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ED0EB49-E022-4669-9BF4-4A5FB72D9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/>
              <a:t>Розв’язування оптимізаційних задач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Побудуємо математичну модель для цієї задачі.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BCE9C-5419-4399-AABA-71AD8102BAD9}"/>
              </a:ext>
            </a:extLst>
          </p:cNvPr>
          <p:cNvSpPr txBox="1"/>
          <p:nvPr/>
        </p:nvSpPr>
        <p:spPr>
          <a:xfrm>
            <a:off x="70929" y="181679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— кількість столів моделі А, випущених за тиждень, 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— кількість столів моделі В. Щотижневий прибуток від реалізації такої кількості продукції </a:t>
            </a:r>
            <a:r>
              <a:rPr lang="uk-UA" sz="2800" b="1" i="1" kern="0" dirty="0" err="1">
                <a:solidFill>
                  <a:srgbClr val="FFFFFF"/>
                </a:solidFill>
              </a:rPr>
              <a:t>виражатиметься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значеннями функції: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83FF2-BBE0-4759-988F-DC98790457B1}"/>
              </a:ext>
            </a:extLst>
          </p:cNvPr>
          <p:cNvSpPr txBox="1"/>
          <p:nvPr/>
        </p:nvSpPr>
        <p:spPr>
          <a:xfrm>
            <a:off x="70929" y="3741432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Z = 2 </a:t>
            </a:r>
            <a:r>
              <a:rPr lang="uk-UA" sz="4000" b="1" i="1" kern="0" dirty="0">
                <a:solidFill>
                  <a:srgbClr val="FFFFFF"/>
                </a:solidFill>
              </a:rPr>
              <a:t>*</a:t>
            </a:r>
            <a:r>
              <a:rPr lang="en-US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>
                <a:solidFill>
                  <a:srgbClr val="FFFFFF"/>
                </a:solidFill>
              </a:rPr>
              <a:t>х</a:t>
            </a:r>
            <a:r>
              <a:rPr lang="uk-UA" sz="4000" b="1" i="1" kern="0" baseline="-25000" dirty="0">
                <a:solidFill>
                  <a:srgbClr val="FFFFFF"/>
                </a:solidFill>
              </a:rPr>
              <a:t>1</a:t>
            </a:r>
            <a:r>
              <a:rPr lang="uk-UA" sz="4000" b="1" i="1" kern="0" dirty="0">
                <a:solidFill>
                  <a:srgbClr val="FFFFFF"/>
                </a:solidFill>
              </a:rPr>
              <a:t> + 4 * х</a:t>
            </a:r>
            <a:r>
              <a:rPr lang="uk-UA" sz="4000" b="1" i="1" kern="0" baseline="-25000" dirty="0">
                <a:solidFill>
                  <a:srgbClr val="FFFFFF"/>
                </a:solidFill>
              </a:rPr>
              <a:t>2</a:t>
            </a:r>
            <a:r>
              <a:rPr lang="uk-UA" sz="40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306F-53D7-4F3C-8522-1D1EA438F3FB}"/>
              </a:ext>
            </a:extLst>
          </p:cNvPr>
          <p:cNvSpPr txBox="1"/>
          <p:nvPr/>
        </p:nvSpPr>
        <p:spPr>
          <a:xfrm>
            <a:off x="70929" y="457380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Функція </a:t>
            </a:r>
            <a:r>
              <a:rPr lang="en-US" sz="2800" b="1" i="1" kern="0" dirty="0">
                <a:solidFill>
                  <a:srgbClr val="FFFFFF"/>
                </a:solidFill>
              </a:rPr>
              <a:t>Z — </a:t>
            </a:r>
            <a:r>
              <a:rPr lang="uk-UA" sz="2800" b="1" i="1" kern="0" dirty="0">
                <a:solidFill>
                  <a:srgbClr val="FFFFFF"/>
                </a:solidFill>
              </a:rPr>
              <a:t>це цільова функція. Для того щоб підприємство мало максимальний прибуток, потрібно, щоб функція </a:t>
            </a:r>
            <a:r>
              <a:rPr lang="en-US" sz="2800" b="1" i="1" kern="0" dirty="0">
                <a:solidFill>
                  <a:srgbClr val="FFFFFF"/>
                </a:solidFill>
              </a:rPr>
              <a:t>Z </a:t>
            </a:r>
            <a:r>
              <a:rPr lang="uk-UA" sz="2800" b="1" i="1" kern="0" dirty="0">
                <a:solidFill>
                  <a:srgbClr val="FFFFFF"/>
                </a:solidFill>
              </a:rPr>
              <a:t>набула максимального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422252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Запишемо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систему обмежень на ресурси для даного плану виробництва. Обмеження на сировину виражаються нерівністю: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55258-7ED2-4236-9788-090027BBE588}"/>
              </a:ext>
            </a:extLst>
          </p:cNvPr>
          <p:cNvSpPr txBox="1"/>
          <p:nvPr/>
        </p:nvSpPr>
        <p:spPr>
          <a:xfrm>
            <a:off x="72008" y="2718029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3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uk-UA" sz="5400" b="1" i="1" kern="0" baseline="-25000" dirty="0">
                <a:solidFill>
                  <a:srgbClr val="FFFFFF"/>
                </a:solidFill>
              </a:rPr>
              <a:t>1</a:t>
            </a:r>
            <a:r>
              <a:rPr lang="en-US" sz="5400" b="1" i="1" kern="0" dirty="0">
                <a:solidFill>
                  <a:srgbClr val="FFFFFF"/>
                </a:solidFill>
              </a:rPr>
              <a:t> + 4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en-US" sz="54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5400" b="1" i="1" kern="0" dirty="0">
                <a:solidFill>
                  <a:srgbClr val="FFFFFF"/>
                </a:solidFill>
              </a:rPr>
              <a:t> ≤ 1700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07D8D-348B-4737-807F-2F8CF1E8CFB3}"/>
              </a:ext>
            </a:extLst>
          </p:cNvPr>
          <p:cNvSpPr txBox="1"/>
          <p:nvPr/>
        </p:nvSpPr>
        <p:spPr>
          <a:xfrm>
            <a:off x="72008" y="377763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Обмеження на машинний час: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3B5B0-1A97-495E-84AB-519645B6D727}"/>
              </a:ext>
            </a:extLst>
          </p:cNvPr>
          <p:cNvSpPr txBox="1"/>
          <p:nvPr/>
        </p:nvSpPr>
        <p:spPr>
          <a:xfrm>
            <a:off x="72008" y="4437121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2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uk-UA" sz="5400" b="1" i="1" kern="0" baseline="-25000" dirty="0">
                <a:solidFill>
                  <a:srgbClr val="FFFFFF"/>
                </a:solidFill>
              </a:rPr>
              <a:t>1</a:t>
            </a:r>
            <a:r>
              <a:rPr lang="en-US" sz="5400" b="1" i="1" kern="0" dirty="0">
                <a:solidFill>
                  <a:srgbClr val="FFFFFF"/>
                </a:solidFill>
              </a:rPr>
              <a:t> + 5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en-US" sz="54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5400" b="1" i="1" kern="0" dirty="0">
                <a:solidFill>
                  <a:srgbClr val="FFFFFF"/>
                </a:solidFill>
              </a:rPr>
              <a:t> ≤ 1600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очевидно, що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набувати тільки невід'ємних значень. Маємо таку систему обмежень: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2AB610-C49B-476D-8A06-FDDD5CD71EEB}"/>
                  </a:ext>
                </a:extLst>
              </p:cNvPr>
              <p:cNvSpPr txBox="1"/>
              <p:nvPr/>
            </p:nvSpPr>
            <p:spPr>
              <a:xfrm>
                <a:off x="72008" y="2718029"/>
                <a:ext cx="12050142" cy="316932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54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54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3 ∗ </m:t>
                              </m:r>
                              <m:sSub>
                                <m:sSubPr>
                                  <m:ctrlP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+ 4 ∗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1700</m:t>
                              </m:r>
                              <m:r>
                                <m:rPr>
                                  <m:nor/>
                                </m:rPr>
                                <a:rPr lang="uk-UA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2 ∗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+ 5 ∗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≤ 1600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54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2AB610-C49B-476D-8A06-FDDD5CD71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718029"/>
                <a:ext cx="12050142" cy="3169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59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знайти такі значення змінних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en-US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, за яких будуть виконуватися нерівності у системі обмежень, а цільова функція </a:t>
            </a:r>
            <a:r>
              <a:rPr lang="en-US" sz="2800" b="1" i="1" kern="0" dirty="0">
                <a:solidFill>
                  <a:srgbClr val="FFFF00"/>
                </a:solidFill>
              </a:rPr>
              <a:t>Z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набуде максимального значення.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9A66B-FC08-4215-940B-C8E1E4E554E9}"/>
              </a:ext>
            </a:extLst>
          </p:cNvPr>
          <p:cNvSpPr txBox="1"/>
          <p:nvPr/>
        </p:nvSpPr>
        <p:spPr>
          <a:xfrm>
            <a:off x="72008" y="313159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використання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розв'язування задач оптимізації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має бути група елементів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Аналіз</a:t>
            </a:r>
            <a:r>
              <a:rPr lang="uk-UA" sz="2800" b="1" i="1" kern="0" dirty="0">
                <a:solidFill>
                  <a:srgbClr val="FFFFFF"/>
                </a:solidFill>
              </a:rPr>
              <a:t> з кнопкою </a:t>
            </a:r>
            <a:r>
              <a:rPr lang="uk-UA" sz="2800" b="1" i="1" kern="0" dirty="0" err="1">
                <a:solidFill>
                  <a:srgbClr val="FFFF00"/>
                </a:solidFill>
              </a:rPr>
              <a:t>Розв'язувач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F8994-0FB6-485A-9955-70897506F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2"/>
          <a:stretch/>
        </p:blipFill>
        <p:spPr>
          <a:xfrm>
            <a:off x="72008" y="4635534"/>
            <a:ext cx="12050142" cy="162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B06F41D-F9EC-4502-94B5-658CA8BE2D5B}"/>
              </a:ext>
            </a:extLst>
          </p:cNvPr>
          <p:cNvSpPr/>
          <p:nvPr/>
        </p:nvSpPr>
        <p:spPr>
          <a:xfrm>
            <a:off x="8300656" y="5332133"/>
            <a:ext cx="1026224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FF809F55-6348-4587-BAB1-40A292EE1588}"/>
              </a:ext>
            </a:extLst>
          </p:cNvPr>
          <p:cNvSpPr/>
          <p:nvPr/>
        </p:nvSpPr>
        <p:spPr>
          <a:xfrm rot="18900000">
            <a:off x="8842272" y="46451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4446829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ця група не відображається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</a:t>
            </a:r>
            <a:r>
              <a:rPr lang="uk-UA" sz="2800" b="1" i="1" kern="0" dirty="0">
                <a:solidFill>
                  <a:srgbClr val="FFFFFF"/>
                </a:solidFill>
              </a:rPr>
              <a:t> і далі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</a:t>
            </a:r>
            <a:r>
              <a:rPr lang="en-US" sz="2800" b="1" i="1" kern="0" dirty="0">
                <a:solidFill>
                  <a:srgbClr val="FFFF00"/>
                </a:solidFill>
              </a:rPr>
              <a:t>Excel </a:t>
            </a: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Надбудови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Пошук розв'язання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Перейти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4CD677-7416-444D-A4C9-021DB6CD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94" y="1196763"/>
            <a:ext cx="7420401" cy="536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1F09CC7-6B0F-497C-9EAC-614416DA3063}"/>
              </a:ext>
            </a:extLst>
          </p:cNvPr>
          <p:cNvSpPr/>
          <p:nvPr/>
        </p:nvSpPr>
        <p:spPr>
          <a:xfrm>
            <a:off x="4658360" y="3449320"/>
            <a:ext cx="1772920" cy="264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09EFACA1-5595-464A-AB4D-E2D66894FD51}"/>
              </a:ext>
            </a:extLst>
          </p:cNvPr>
          <p:cNvSpPr/>
          <p:nvPr/>
        </p:nvSpPr>
        <p:spPr>
          <a:xfrm rot="18900000">
            <a:off x="5121601" y="275297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04F9B01-478C-40AD-8BEB-F73F648BF12B}"/>
              </a:ext>
            </a:extLst>
          </p:cNvPr>
          <p:cNvSpPr/>
          <p:nvPr/>
        </p:nvSpPr>
        <p:spPr>
          <a:xfrm>
            <a:off x="6604362" y="3806387"/>
            <a:ext cx="1253763" cy="192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927E1A91-6323-4C5E-8FD6-B82B3331E48D}"/>
              </a:ext>
            </a:extLst>
          </p:cNvPr>
          <p:cNvSpPr/>
          <p:nvPr/>
        </p:nvSpPr>
        <p:spPr>
          <a:xfrm rot="18900000">
            <a:off x="7044743" y="31252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5CBEAD3-2263-4556-A72F-D31B0A1C1C72}"/>
              </a:ext>
            </a:extLst>
          </p:cNvPr>
          <p:cNvSpPr/>
          <p:nvPr/>
        </p:nvSpPr>
        <p:spPr>
          <a:xfrm>
            <a:off x="8554586" y="5953534"/>
            <a:ext cx="654183" cy="2624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B517C8B8-8FFA-4C38-A25B-FDAC3DE6C99C}"/>
              </a:ext>
            </a:extLst>
          </p:cNvPr>
          <p:cNvSpPr/>
          <p:nvPr/>
        </p:nvSpPr>
        <p:spPr>
          <a:xfrm rot="18900000">
            <a:off x="8806372" y="53048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7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9" y="1196763"/>
            <a:ext cx="701990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Надбудови</a:t>
            </a:r>
            <a:r>
              <a:rPr lang="uk-UA" sz="2800" b="1" i="1" kern="0" dirty="0">
                <a:solidFill>
                  <a:srgbClr val="FFFFFF"/>
                </a:solidFill>
              </a:rPr>
              <a:t> встановити позначку прапорця </a:t>
            </a:r>
            <a:r>
              <a:rPr lang="uk-UA" sz="2800" b="1" i="1" kern="0" dirty="0">
                <a:solidFill>
                  <a:srgbClr val="FFFF00"/>
                </a:solidFill>
              </a:rPr>
              <a:t>Пошук розв'язання</a:t>
            </a:r>
            <a:r>
              <a:rPr lang="uk-UA" sz="2800" b="1" i="1" kern="0" dirty="0">
                <a:solidFill>
                  <a:srgbClr val="FFFFFF"/>
                </a:solidFill>
              </a:rPr>
              <a:t> і вибрати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8EEC7-E598-4D4E-812B-8DB3146A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89" y="1196763"/>
            <a:ext cx="4471786" cy="532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ED5B5F3-2771-48D4-994E-377E73AF40A0}"/>
              </a:ext>
            </a:extLst>
          </p:cNvPr>
          <p:cNvSpPr/>
          <p:nvPr/>
        </p:nvSpPr>
        <p:spPr>
          <a:xfrm>
            <a:off x="7486528" y="2487930"/>
            <a:ext cx="2533771" cy="2200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91D1CD1-9903-4996-9587-FE1485C9E6BC}"/>
              </a:ext>
            </a:extLst>
          </p:cNvPr>
          <p:cNvSpPr/>
          <p:nvPr/>
        </p:nvSpPr>
        <p:spPr>
          <a:xfrm rot="18900000">
            <a:off x="7493751" y="18160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3877053-3847-44EE-8B32-1A79E1EB69AF}"/>
              </a:ext>
            </a:extLst>
          </p:cNvPr>
          <p:cNvSpPr/>
          <p:nvPr/>
        </p:nvSpPr>
        <p:spPr>
          <a:xfrm>
            <a:off x="10410683" y="1899858"/>
            <a:ext cx="1346977" cy="3670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E6616B75-5024-4CA0-B78A-3E0369DB1806}"/>
              </a:ext>
            </a:extLst>
          </p:cNvPr>
          <p:cNvSpPr/>
          <p:nvPr/>
        </p:nvSpPr>
        <p:spPr>
          <a:xfrm rot="18900000">
            <a:off x="10979470" y="12242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DCAFEDC3-F4F5-4444-8ACC-9E4D25657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6" b="12212"/>
          <a:stretch/>
        </p:blipFill>
        <p:spPr bwMode="auto">
          <a:xfrm>
            <a:off x="1197934" y="3012645"/>
            <a:ext cx="4876800" cy="35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7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</a:t>
            </a:r>
            <a:br>
              <a:rPr lang="uk-UA" dirty="0"/>
            </a:br>
            <a:r>
              <a:rPr lang="uk-UA" dirty="0"/>
              <a:t>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4906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наведеної задачі 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D60CE-F0B6-48A6-9A98-61A3E0A49486}"/>
              </a:ext>
            </a:extLst>
          </p:cNvPr>
          <p:cNvSpPr txBox="1"/>
          <p:nvPr/>
        </p:nvSpPr>
        <p:spPr>
          <a:xfrm>
            <a:off x="72008" y="1801824"/>
            <a:ext cx="1204906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початкові значення змінних, наприклад увести в клітинки </a:t>
            </a:r>
            <a:r>
              <a:rPr lang="uk-UA" sz="2800" b="1" i="1" kern="0" dirty="0">
                <a:solidFill>
                  <a:srgbClr val="FFFF00"/>
                </a:solidFill>
              </a:rPr>
              <a:t>С2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СЗ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 0 для змінних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, та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709BF8-D015-407B-B924-24160A68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01" y="3060273"/>
            <a:ext cx="9726798" cy="279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96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3A051-118B-42A0-9858-A9D59B2689C2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формули, що відповідають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нерівностям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системи обмежень, наприклад увести: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68CBDB0-D29E-4C60-815D-058C270507CF}"/>
              </a:ext>
            </a:extLst>
          </p:cNvPr>
          <p:cNvSpPr/>
          <p:nvPr/>
        </p:nvSpPr>
        <p:spPr>
          <a:xfrm>
            <a:off x="70929" y="287659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С5</a:t>
            </a:r>
            <a:r>
              <a:rPr lang="uk-UA" sz="2800" b="1" i="1" kern="0" dirty="0">
                <a:solidFill>
                  <a:srgbClr val="FFFFFF"/>
                </a:solidFill>
              </a:rPr>
              <a:t> формулу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4D71F36-40A5-4FA6-BAA4-9336D1F017AD}"/>
              </a:ext>
            </a:extLst>
          </p:cNvPr>
          <p:cNvSpPr/>
          <p:nvPr/>
        </p:nvSpPr>
        <p:spPr>
          <a:xfrm>
            <a:off x="6150899" y="287659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С6</a:t>
            </a:r>
            <a:r>
              <a:rPr lang="uk-UA" sz="2800" b="1" i="1" kern="0" dirty="0">
                <a:solidFill>
                  <a:srgbClr val="FFFFFF"/>
                </a:solidFill>
              </a:rPr>
              <a:t> формулу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2B50FA9-63A3-4DAA-A5A9-08063D645D4E}"/>
              </a:ext>
            </a:extLst>
          </p:cNvPr>
          <p:cNvSpPr/>
          <p:nvPr/>
        </p:nvSpPr>
        <p:spPr>
          <a:xfrm>
            <a:off x="70929" y="4319462"/>
            <a:ext cx="5972332" cy="9223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=3*С2+4*СЗ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A5BD95A-868A-4BF6-A5A3-DD778C42374E}"/>
              </a:ext>
            </a:extLst>
          </p:cNvPr>
          <p:cNvSpPr/>
          <p:nvPr/>
        </p:nvSpPr>
        <p:spPr>
          <a:xfrm>
            <a:off x="6150899" y="4319462"/>
            <a:ext cx="5972332" cy="9223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=2*С2+5*СЗ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DB98FB0-054A-4CE0-B48D-EF4FEBFB2007}"/>
              </a:ext>
            </a:extLst>
          </p:cNvPr>
          <p:cNvSpPr/>
          <p:nvPr/>
        </p:nvSpPr>
        <p:spPr>
          <a:xfrm>
            <a:off x="70929" y="5375129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відповідає лівій частині першої нерівності системи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FF6E7E0-7B6A-4713-8152-79D2433E70DF}"/>
              </a:ext>
            </a:extLst>
          </p:cNvPr>
          <p:cNvSpPr/>
          <p:nvPr/>
        </p:nvSpPr>
        <p:spPr>
          <a:xfrm>
            <a:off x="6150899" y="5375129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відповідає лівій частині другої нерівності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41761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3A051-118B-42A0-9858-A9D59B2689C2}"/>
              </a:ext>
            </a:extLst>
          </p:cNvPr>
          <p:cNvSpPr txBox="1"/>
          <p:nvPr/>
        </p:nvSpPr>
        <p:spPr>
          <a:xfrm>
            <a:off x="70929" y="1806681"/>
            <a:ext cx="710604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формулу, що відповідає цільовій функції, наприклад увести в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С8</a:t>
            </a:r>
            <a:r>
              <a:rPr lang="uk-UA" sz="2800" b="1" i="1" kern="0" dirty="0">
                <a:solidFill>
                  <a:srgbClr val="FFFFFF"/>
                </a:solidFill>
              </a:rPr>
              <a:t> формулу </a:t>
            </a:r>
            <a:r>
              <a:rPr lang="uk-UA" sz="2800" b="1" i="1" kern="0" dirty="0">
                <a:solidFill>
                  <a:srgbClr val="FFFF00"/>
                </a:solidFill>
              </a:rPr>
              <a:t>=2*С2+4*СЗ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905F5-9123-4463-A63F-CA8658B64244}"/>
              </a:ext>
            </a:extLst>
          </p:cNvPr>
          <p:cNvSpPr txBox="1"/>
          <p:nvPr/>
        </p:nvSpPr>
        <p:spPr>
          <a:xfrm>
            <a:off x="70929" y="3822987"/>
            <a:ext cx="71060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Аналіз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Розв'язувач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EB68A-52E3-4AAE-97A5-916874B7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20" y="1801824"/>
            <a:ext cx="4771251" cy="297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D6AB2F-51E3-443A-BBEE-D1E93FBF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8" y="4847638"/>
            <a:ext cx="626745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FF425E8-E83C-438A-95CC-975DAF792C90}"/>
              </a:ext>
            </a:extLst>
          </p:cNvPr>
          <p:cNvSpPr/>
          <p:nvPr/>
        </p:nvSpPr>
        <p:spPr>
          <a:xfrm>
            <a:off x="2424409" y="5626595"/>
            <a:ext cx="1177311" cy="3246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589ED406-7882-4CED-A94B-A14DDE8BF768}"/>
              </a:ext>
            </a:extLst>
          </p:cNvPr>
          <p:cNvSpPr/>
          <p:nvPr/>
        </p:nvSpPr>
        <p:spPr>
          <a:xfrm rot="18900000">
            <a:off x="2885790" y="499071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5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</a:t>
            </a:r>
            <a:br>
              <a:rPr lang="uk-UA" dirty="0"/>
            </a:br>
            <a:r>
              <a:rPr lang="uk-UA" dirty="0"/>
              <a:t>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904569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5</a:t>
            </a:r>
            <a:r>
              <a:rPr lang="uk-UA" sz="2800" b="1" i="1" kern="0" dirty="0">
                <a:solidFill>
                  <a:srgbClr val="FFFFFF"/>
                </a:solidFill>
              </a:rPr>
              <a:t>. Заповнити поля та встановити позначки елементів керування вікна Параметри розв'язувана відповідно до умови задачі, наприклад за зразком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2F4662-7733-47F7-A46D-0F48C536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27" y="0"/>
            <a:ext cx="8034442" cy="660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11586D4-F48E-4717-8C5D-36DDCBEEF4F8}"/>
              </a:ext>
            </a:extLst>
          </p:cNvPr>
          <p:cNvSpPr/>
          <p:nvPr/>
        </p:nvSpPr>
        <p:spPr>
          <a:xfrm>
            <a:off x="9257861" y="6130638"/>
            <a:ext cx="1331399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3132-CE79-4401-8075-46F51CD01761}"/>
              </a:ext>
            </a:extLst>
          </p:cNvPr>
          <p:cNvSpPr txBox="1"/>
          <p:nvPr/>
        </p:nvSpPr>
        <p:spPr>
          <a:xfrm>
            <a:off x="7365143" y="5033454"/>
            <a:ext cx="4405099" cy="954107"/>
          </a:xfrm>
          <a:prstGeom prst="wedgeRectCallout">
            <a:avLst>
              <a:gd name="adj1" fmla="val 3254"/>
              <a:gd name="adj2" fmla="val 775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6.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Розв'язати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45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вибираєте маршрут поїздки у випадку, коли їх існує кілька?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225722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вибираєте, який саме вид молока (або іншого продукту) купити, якщо є кілька його видів?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9" y="3317695"/>
            <a:ext cx="4269637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терміни «оптимальний», «оптимізація»? Наведіть приклади.</a:t>
            </a: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optimization&quot;">
            <a:extLst>
              <a:ext uri="{FF2B5EF4-FFF2-40B4-BE49-F238E27FC236}">
                <a16:creationId xmlns:a16="http://schemas.microsoft.com/office/drawing/2014/main" id="{B084E654-43D5-4BD4-99C0-5A07BB73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2" y="3317695"/>
            <a:ext cx="4883285" cy="32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7" y="1196763"/>
            <a:ext cx="1204798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в клітинках із значеннями змінних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086BD0-06C6-4B9E-A9A1-C9E77BE7A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6"/>
          <a:stretch/>
        </p:blipFill>
        <p:spPr>
          <a:xfrm>
            <a:off x="4403093" y="1833723"/>
            <a:ext cx="7716900" cy="475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BB483D-9DF9-4285-BF9C-8C3CA8002C87}"/>
              </a:ext>
            </a:extLst>
          </p:cNvPr>
          <p:cNvSpPr txBox="1"/>
          <p:nvPr/>
        </p:nvSpPr>
        <p:spPr>
          <a:xfrm>
            <a:off x="72008" y="1719983"/>
            <a:ext cx="4255444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(це клітинки </a:t>
            </a:r>
            <a:r>
              <a:rPr lang="uk-UA" sz="2600" b="1" i="1" kern="0" dirty="0">
                <a:solidFill>
                  <a:srgbClr val="FFFF00"/>
                </a:solidFill>
              </a:rPr>
              <a:t>С2</a:t>
            </a:r>
            <a:r>
              <a:rPr lang="uk-UA" sz="2600" b="1" i="1" kern="0" dirty="0">
                <a:solidFill>
                  <a:srgbClr val="FFFFFF"/>
                </a:solidFill>
              </a:rPr>
              <a:t> і </a:t>
            </a:r>
            <a:r>
              <a:rPr lang="uk-UA" sz="2600" b="1" i="1" kern="0" dirty="0">
                <a:solidFill>
                  <a:srgbClr val="FFFF00"/>
                </a:solidFill>
              </a:rPr>
              <a:t>СЗ</a:t>
            </a:r>
            <a:r>
              <a:rPr lang="uk-UA" sz="2600" b="1" i="1" kern="0" dirty="0">
                <a:solidFill>
                  <a:srgbClr val="FFFFFF"/>
                </a:solidFill>
              </a:rPr>
              <a:t>) за спеціальним алгоритмом будуть змінюватися значення так, щоб значення в клітинці із значенням цільової функції (клітинка </a:t>
            </a:r>
            <a:r>
              <a:rPr lang="uk-UA" sz="2600" b="1" i="1" kern="0" dirty="0">
                <a:solidFill>
                  <a:srgbClr val="FFFF00"/>
                </a:solidFill>
              </a:rPr>
              <a:t>С8</a:t>
            </a:r>
            <a:r>
              <a:rPr lang="uk-UA" sz="2600" b="1" i="1" kern="0" dirty="0">
                <a:solidFill>
                  <a:srgbClr val="FFFFFF"/>
                </a:solidFill>
              </a:rPr>
              <a:t>) стало оптимальним відповідно до умови задачі.</a:t>
            </a:r>
          </a:p>
        </p:txBody>
      </p:sp>
    </p:spTree>
    <p:extLst>
      <p:ext uri="{BB962C8B-B14F-4D97-AF65-F5344CB8AC3E}">
        <p14:creationId xmlns:p14="http://schemas.microsoft.com/office/powerpoint/2010/main" val="232888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розглянутої задачі цільова функція набуде максимального значення 1400 при значеннях змінних: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2B5FB-352C-4789-A770-12B9CBB0D19B}"/>
              </a:ext>
            </a:extLst>
          </p:cNvPr>
          <p:cNvSpPr txBox="1"/>
          <p:nvPr/>
        </p:nvSpPr>
        <p:spPr>
          <a:xfrm>
            <a:off x="72008" y="2267431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х</a:t>
            </a:r>
            <a:r>
              <a:rPr lang="uk-UA" sz="32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3200" b="1" i="1" kern="0" dirty="0">
                <a:solidFill>
                  <a:srgbClr val="FFFFFF"/>
                </a:solidFill>
              </a:rPr>
              <a:t> = 300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0B185-E389-4D11-B994-3D866BACC32C}"/>
              </a:ext>
            </a:extLst>
          </p:cNvPr>
          <p:cNvSpPr txBox="1"/>
          <p:nvPr/>
        </p:nvSpPr>
        <p:spPr>
          <a:xfrm>
            <a:off x="7134477" y="2267431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х</a:t>
            </a:r>
            <a:r>
              <a:rPr lang="uk-UA" sz="32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3200" b="1" i="1" kern="0" dirty="0">
                <a:solidFill>
                  <a:srgbClr val="FFFFFF"/>
                </a:solidFill>
              </a:rPr>
              <a:t> = 200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92847-6E36-4C6D-81D8-56D877953E1E}"/>
              </a:ext>
            </a:extLst>
          </p:cNvPr>
          <p:cNvSpPr txBox="1"/>
          <p:nvPr/>
        </p:nvSpPr>
        <p:spPr>
          <a:xfrm>
            <a:off x="5172263" y="2267430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8BD39-E6DF-4D6D-8494-4DF274453AF9}"/>
              </a:ext>
            </a:extLst>
          </p:cNvPr>
          <p:cNvSpPr txBox="1"/>
          <p:nvPr/>
        </p:nvSpPr>
        <p:spPr>
          <a:xfrm>
            <a:off x="70929" y="296876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ліві частини </a:t>
            </a:r>
            <a:r>
              <a:rPr lang="uk-UA" sz="28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системи обмежень (клітинки С5 і С6) матимуть граничні значення: 1700 та 1600.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EA7AF-3D49-46A1-B825-82B5326FBA93}"/>
              </a:ext>
            </a:extLst>
          </p:cNvPr>
          <p:cNvSpPr txBox="1"/>
          <p:nvPr/>
        </p:nvSpPr>
        <p:spPr>
          <a:xfrm>
            <a:off x="70929" y="4470319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за оптимального плану потрібно щотижнево виготовляти 300 столів моделі А та 200 столів моделі В. При цьому буде повністю використано наявні виробничі ресурси, а підприємство отримає максимальний прибуток — 1400 грошових одиниць.</a:t>
            </a:r>
          </a:p>
        </p:txBody>
      </p:sp>
    </p:spTree>
    <p:extLst>
      <p:ext uri="{BB962C8B-B14F-4D97-AF65-F5344CB8AC3E}">
        <p14:creationId xmlns:p14="http://schemas.microsoft.com/office/powerpoint/2010/main" val="244693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Оптимізація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B681B8A3-BD2D-441C-8D67-A5FD5631313E}"/>
              </a:ext>
            </a:extLst>
          </p:cNvPr>
          <p:cNvGrpSpPr/>
          <p:nvPr/>
        </p:nvGrpSpPr>
        <p:grpSpPr>
          <a:xfrm>
            <a:off x="36944" y="2184238"/>
            <a:ext cx="11988801" cy="2651467"/>
            <a:chOff x="0" y="2184239"/>
            <a:chExt cx="11567667" cy="255832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1E6CC1C-1BE2-4668-A205-EDCC3984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04167"/>
              <a:ext cx="8610600" cy="24384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3ACA0BB-B320-43A9-B11D-9286E75A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1617" y="2184239"/>
              <a:ext cx="2686050" cy="2486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128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задачі називаються задачами оптимізації?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603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 яких етапів складається розв'язування задач оптимізації?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9273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задачі оптимізації ви розв'язували під час вивчення різних предметів?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939426"/>
            <a:ext cx="104537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задачі оптимізації ви розв'язували у повсякденному житті?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9DEBE-0706-4C13-8EE0-45C70D5108C9}"/>
              </a:ext>
            </a:extLst>
          </p:cNvPr>
          <p:cNvSpPr txBox="1"/>
          <p:nvPr/>
        </p:nvSpPr>
        <p:spPr>
          <a:xfrm>
            <a:off x="72008" y="4986121"/>
            <a:ext cx="10453765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розв'язування задачі оптимізації з використанням табличного процесора?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-68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66-67</a:t>
            </a:r>
            <a:endParaRPr lang="uk-UA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F72424-9867-4BF6-9AB1-DA7BEBF2A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solving tasks icon&quot;">
            <a:extLst>
              <a:ext uri="{FF2B5EF4-FFF2-40B4-BE49-F238E27FC236}">
                <a16:creationId xmlns:a16="http://schemas.microsoft.com/office/drawing/2014/main" id="{E5EC9EA4-0496-4CE0-A028-1BD19A5E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36" y="3653579"/>
            <a:ext cx="2331585" cy="23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ECD5FFE4-FF41-4641-86CE-C96379B50D14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782545C-DDA2-43FC-9DEB-ADD7BBCD6DD1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14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A71F82-D798-4CE0-BEAA-1948DA13A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 дуже часто розв'язують задачі вибору найкращого в певному сенсі варіанта поведінки серед набору можливих варіантів.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EFAE3-CE8D-41D6-9BC4-5FC18EC996A4}"/>
              </a:ext>
            </a:extLst>
          </p:cNvPr>
          <p:cNvSpPr txBox="1"/>
          <p:nvPr/>
        </p:nvSpPr>
        <p:spPr>
          <a:xfrm>
            <a:off x="72008" y="268786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задачі люди розв'язують: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2A79483-7C97-45EF-898F-56AF91E3CF56}"/>
              </a:ext>
            </a:extLst>
          </p:cNvPr>
          <p:cNvSpPr/>
          <p:nvPr/>
        </p:nvSpPr>
        <p:spPr>
          <a:xfrm>
            <a:off x="72008" y="3317186"/>
            <a:ext cx="2304594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побуті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1BF2920-2D98-4FDD-A61D-72269BDC265E}"/>
              </a:ext>
            </a:extLst>
          </p:cNvPr>
          <p:cNvSpPr/>
          <p:nvPr/>
        </p:nvSpPr>
        <p:spPr>
          <a:xfrm>
            <a:off x="2507228" y="3317186"/>
            <a:ext cx="2304480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</a:t>
            </a:r>
            <a:r>
              <a:rPr lang="uk-UA" sz="2600" b="1" i="1" kern="0" dirty="0" err="1">
                <a:solidFill>
                  <a:srgbClr val="FFFFFF"/>
                </a:solidFill>
              </a:rPr>
              <a:t>вироб-ництві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4FA5129-20E2-462C-9600-1B948EBE2276}"/>
              </a:ext>
            </a:extLst>
          </p:cNvPr>
          <p:cNvSpPr/>
          <p:nvPr/>
        </p:nvSpPr>
        <p:spPr>
          <a:xfrm>
            <a:off x="4942334" y="3317186"/>
            <a:ext cx="2307099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 економіці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9BE83822-BBD9-43BF-AEAC-1B44E7EB349C}"/>
              </a:ext>
            </a:extLst>
          </p:cNvPr>
          <p:cNvSpPr/>
          <p:nvPr/>
        </p:nvSpPr>
        <p:spPr>
          <a:xfrm>
            <a:off x="7380059" y="3317186"/>
            <a:ext cx="2307100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транспорті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7666FD6-1D4E-4598-80BA-D707636ECC80}"/>
              </a:ext>
            </a:extLst>
          </p:cNvPr>
          <p:cNvSpPr/>
          <p:nvPr/>
        </p:nvSpPr>
        <p:spPr>
          <a:xfrm>
            <a:off x="9817784" y="3317186"/>
            <a:ext cx="2304480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військовій справі тощо</a:t>
            </a:r>
          </a:p>
        </p:txBody>
      </p:sp>
      <p:pic>
        <p:nvPicPr>
          <p:cNvPr id="2050" name="Picture 2" descr="building, estate, home, house, real icon">
            <a:extLst>
              <a:ext uri="{FF2B5EF4-FFF2-40B4-BE49-F238E27FC236}">
                <a16:creationId xmlns:a16="http://schemas.microsoft.com/office/drawing/2014/main" id="{3930BAC8-7AE1-4072-8FC4-D8BFB1CC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7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tory, industry, manufacturer, production icon">
            <a:extLst>
              <a:ext uri="{FF2B5EF4-FFF2-40B4-BE49-F238E27FC236}">
                <a16:creationId xmlns:a16="http://schemas.microsoft.com/office/drawing/2014/main" id="{931A076D-4181-4DDC-8CEB-6314CEAC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16" y="4343369"/>
            <a:ext cx="2514631" cy="25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posit, economy, finance, investing, piggy bank icon">
            <a:extLst>
              <a:ext uri="{FF2B5EF4-FFF2-40B4-BE49-F238E27FC236}">
                <a16:creationId xmlns:a16="http://schemas.microsoft.com/office/drawing/2014/main" id="{6164DECB-8495-4607-A514-E44D0824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10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, car, old icon">
            <a:extLst>
              <a:ext uri="{FF2B5EF4-FFF2-40B4-BE49-F238E27FC236}">
                <a16:creationId xmlns:a16="http://schemas.microsoft.com/office/drawing/2014/main" id="{446317AC-FC67-4A01-B06F-33BB6975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93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ghter, military, soldier, squaddie, swat icon">
            <a:extLst>
              <a:ext uri="{FF2B5EF4-FFF2-40B4-BE49-F238E27FC236}">
                <a16:creationId xmlns:a16="http://schemas.microsoft.com/office/drawing/2014/main" id="{D3B384F7-14B0-4C77-A17F-34393F32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834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вам потрібно поїхати на виставу в театр, то ви шукаєте з усіх можливих: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17B87-B159-4C44-9D0F-D26BDC7D9329}"/>
              </a:ext>
            </a:extLst>
          </p:cNvPr>
          <p:cNvSpPr txBox="1"/>
          <p:nvPr/>
        </p:nvSpPr>
        <p:spPr>
          <a:xfrm>
            <a:off x="5170645" y="2254889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D3AE9-396C-4BF9-94D8-2B3C847C6F00}"/>
              </a:ext>
            </a:extLst>
          </p:cNvPr>
          <p:cNvSpPr txBox="1"/>
          <p:nvPr/>
        </p:nvSpPr>
        <p:spPr>
          <a:xfrm>
            <a:off x="70929" y="557356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приймаєте кожного разу конкретне рішення, яким маршрутом ви поїдете саме того дня.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¼Ð°ÑÑÑÑÑ Ð²ÐµÐºÑÐ¾Ñ&quot;">
            <a:extLst>
              <a:ext uri="{FF2B5EF4-FFF2-40B4-BE49-F238E27FC236}">
                <a16:creationId xmlns:a16="http://schemas.microsoft.com/office/drawing/2014/main" id="{F0E67770-B144-466B-8698-3DB89A7CC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1"/>
          <a:stretch/>
        </p:blipFill>
        <p:spPr bwMode="auto">
          <a:xfrm>
            <a:off x="4371139" y="2943683"/>
            <a:ext cx="3449722" cy="25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CCE5BD9-58D1-4C54-AD3F-CDE0A59126DA}"/>
              </a:ext>
            </a:extLst>
          </p:cNvPr>
          <p:cNvSpPr/>
          <p:nvPr/>
        </p:nvSpPr>
        <p:spPr>
          <a:xfrm>
            <a:off x="70929" y="2254890"/>
            <a:ext cx="4218969" cy="1089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найшвидший маршрут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CBF1478-BFAE-41EB-8BE5-574FA1BBD7D3}"/>
              </a:ext>
            </a:extLst>
          </p:cNvPr>
          <p:cNvSpPr/>
          <p:nvPr/>
        </p:nvSpPr>
        <p:spPr>
          <a:xfrm>
            <a:off x="7902102" y="2254889"/>
            <a:ext cx="4218969" cy="1089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найдешевший маршрут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078" name="Picture 6" descr="commencement, degree cap, economist, graduate cap, mortarboard icon">
            <a:extLst>
              <a:ext uri="{FF2B5EF4-FFF2-40B4-BE49-F238E27FC236}">
                <a16:creationId xmlns:a16="http://schemas.microsoft.com/office/drawing/2014/main" id="{E98F46F1-3EE4-43A8-8031-82454A91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348" y="3465831"/>
            <a:ext cx="2032475" cy="20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ast, hour, speed, stopwatch, time, timer icon">
            <a:extLst>
              <a:ext uri="{FF2B5EF4-FFF2-40B4-BE49-F238E27FC236}">
                <a16:creationId xmlns:a16="http://schemas.microsoft.com/office/drawing/2014/main" id="{A403C92E-6CFF-4698-8F99-01C8A188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77" y="3465831"/>
            <a:ext cx="2032475" cy="20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1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потрібно створити новий літак, то велика група людей приймає рішення: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B9C3E76-E237-4DBB-B059-CFB2B46F8FDC}"/>
              </a:ext>
            </a:extLst>
          </p:cNvPr>
          <p:cNvSpPr/>
          <p:nvPr/>
        </p:nvSpPr>
        <p:spPr>
          <a:xfrm>
            <a:off x="72008" y="2278064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які матеріали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0E9434A-2792-4E3B-8CAF-8A28785865A5}"/>
              </a:ext>
            </a:extLst>
          </p:cNvPr>
          <p:cNvSpPr/>
          <p:nvPr/>
        </p:nvSpPr>
        <p:spPr>
          <a:xfrm>
            <a:off x="3125138" y="2278064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людей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F9BD670-958C-466C-953F-61E6A72CEE29}"/>
              </a:ext>
            </a:extLst>
          </p:cNvPr>
          <p:cNvSpPr/>
          <p:nvPr/>
        </p:nvSpPr>
        <p:spPr>
          <a:xfrm>
            <a:off x="6178267" y="2278064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</a:t>
            </a:r>
            <a:r>
              <a:rPr lang="uk-UA" sz="2800" b="1" i="1" kern="0" dirty="0" err="1">
                <a:solidFill>
                  <a:srgbClr val="FFFFFF"/>
                </a:solidFill>
              </a:rPr>
              <a:t>енерго</a:t>
            </a:r>
            <a:r>
              <a:rPr lang="en-US" sz="2800" b="1" i="1" kern="0" dirty="0">
                <a:solidFill>
                  <a:srgbClr val="FFFFFF"/>
                </a:solidFill>
              </a:rPr>
              <a:t>-</a:t>
            </a:r>
            <a:r>
              <a:rPr lang="uk-UA" sz="2800" b="1" i="1" kern="0" dirty="0">
                <a:solidFill>
                  <a:srgbClr val="FFFFFF"/>
                </a:solidFill>
              </a:rPr>
              <a:t>ресурсів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7D68203-CF6D-4F2F-9998-F52BFEF9BA3A}"/>
              </a:ext>
            </a:extLst>
          </p:cNvPr>
          <p:cNvSpPr/>
          <p:nvPr/>
        </p:nvSpPr>
        <p:spPr>
          <a:xfrm>
            <a:off x="9229550" y="2279982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коштів та іншого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33EE6-4A65-4119-9C10-0EE89B10E121}"/>
              </a:ext>
            </a:extLst>
          </p:cNvPr>
          <p:cNvSpPr txBox="1"/>
          <p:nvPr/>
        </p:nvSpPr>
        <p:spPr>
          <a:xfrm>
            <a:off x="72008" y="3959892"/>
            <a:ext cx="899332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використати (і все це в межах допустимих можливостей), щоб у майбутньому продаж нового літака приніс найбільший можливий прибуток.</a:t>
            </a:r>
          </a:p>
        </p:txBody>
      </p:sp>
      <p:pic>
        <p:nvPicPr>
          <p:cNvPr id="4100" name="Picture 4" descr="aeroplane, airbus, aircraft, flight, fly, plane icon">
            <a:extLst>
              <a:ext uri="{FF2B5EF4-FFF2-40B4-BE49-F238E27FC236}">
                <a16:creationId xmlns:a16="http://schemas.microsoft.com/office/drawing/2014/main" id="{0AB40B55-52F1-4296-BA2D-F338D551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191" y="3959892"/>
            <a:ext cx="2519778" cy="25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7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40661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планують військову операцію, то приймають рішення: 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²ÑÐ¹ÑÑÐºÐ¾Ð²Ð° Ð¾Ð¿ÐµÑÐ°ÑÑÑ Ð²ÐµÐºÑÐ¾Ñ&quot;">
            <a:extLst>
              <a:ext uri="{FF2B5EF4-FFF2-40B4-BE49-F238E27FC236}">
                <a16:creationId xmlns:a16="http://schemas.microsoft.com/office/drawing/2014/main" id="{3644C922-D28E-44C1-BF4C-701350CF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"/>
          <a:stretch/>
        </p:blipFill>
        <p:spPr bwMode="auto">
          <a:xfrm>
            <a:off x="6623864" y="1199360"/>
            <a:ext cx="5496128" cy="52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3DCACC-2B49-4D64-A1DE-009CDDAC82E7}"/>
              </a:ext>
            </a:extLst>
          </p:cNvPr>
          <p:cNvSpPr txBox="1"/>
          <p:nvPr/>
        </p:nvSpPr>
        <p:spPr>
          <a:xfrm>
            <a:off x="72007" y="2736502"/>
            <a:ext cx="640661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її провести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18EB0-E50A-4219-A284-FD83E892559F}"/>
              </a:ext>
            </a:extLst>
          </p:cNvPr>
          <p:cNvSpPr txBox="1"/>
          <p:nvPr/>
        </p:nvSpPr>
        <p:spPr>
          <a:xfrm>
            <a:off x="72007" y="4676114"/>
            <a:ext cx="640661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досягти поставленої мети і при цьому мати найменші можливі втрати людей і військової техніки.</a:t>
            </a:r>
          </a:p>
        </p:txBody>
      </p:sp>
      <p:sp>
        <p:nvSpPr>
          <p:cNvPr id="3" name="Стрілка: униз 2">
            <a:extLst>
              <a:ext uri="{FF2B5EF4-FFF2-40B4-BE49-F238E27FC236}">
                <a16:creationId xmlns:a16="http://schemas.microsoft.com/office/drawing/2014/main" id="{3BE985E0-E301-43D2-A83A-ED051C1FAC32}"/>
              </a:ext>
            </a:extLst>
          </p:cNvPr>
          <p:cNvSpPr/>
          <p:nvPr/>
        </p:nvSpPr>
        <p:spPr>
          <a:xfrm>
            <a:off x="2351185" y="3369534"/>
            <a:ext cx="1848256" cy="12163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035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404697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таких задач у побуті люди часто користуються: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6312608-28F4-4244-82B9-526B27DAD3F2}"/>
              </a:ext>
            </a:extLst>
          </p:cNvPr>
          <p:cNvSpPr/>
          <p:nvPr/>
        </p:nvSpPr>
        <p:spPr>
          <a:xfrm>
            <a:off x="69849" y="5125932"/>
            <a:ext cx="5972332" cy="11386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інтуїцією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76DE627-126B-4504-A0C2-75AD5198E3D6}"/>
              </a:ext>
            </a:extLst>
          </p:cNvPr>
          <p:cNvSpPr/>
          <p:nvPr/>
        </p:nvSpPr>
        <p:spPr>
          <a:xfrm>
            <a:off x="6149819" y="5125932"/>
            <a:ext cx="5972332" cy="11386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життєвим досвідом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AC8EF-5C5F-4B1D-BAE4-45BE55768E23}"/>
              </a:ext>
            </a:extLst>
          </p:cNvPr>
          <p:cNvSpPr txBox="1"/>
          <p:nvPr/>
        </p:nvSpPr>
        <p:spPr>
          <a:xfrm>
            <a:off x="1403648" y="1196752"/>
            <a:ext cx="1071850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Задачі, які визначають найкращий у певному сенсі (найдешевший, найшвидший, з найменшими втратами, з найбільшими прибутками тощо) план дій,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задачами оптимізації </a:t>
            </a:r>
            <a:r>
              <a:rPr lang="uk-UA" sz="2800" b="1" i="1" kern="0" dirty="0">
                <a:solidFill>
                  <a:srgbClr val="FFFFFF"/>
                </a:solidFill>
              </a:rPr>
              <a:t>(лат. </a:t>
            </a:r>
            <a:r>
              <a:rPr lang="en-US" sz="2800" b="1" i="1" kern="0" dirty="0" err="1">
                <a:solidFill>
                  <a:srgbClr val="FFFFFF"/>
                </a:solidFill>
              </a:rPr>
              <a:t>optimus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найкращий, досконалий).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15AD2E5-B1CE-4CFA-B10E-D805776A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Розв'язування таких задач в інших галузях діяльності людини вимагає застосування спеціальних наукових методів для планування діяльності й прийняття рішень, які розробляються із середини </a:t>
            </a:r>
            <a:r>
              <a:rPr lang="en-US" sz="2400" b="1" i="1" kern="0" dirty="0">
                <a:solidFill>
                  <a:srgbClr val="FFFFFF"/>
                </a:solidFill>
              </a:rPr>
              <a:t>XX </a:t>
            </a:r>
            <a:r>
              <a:rPr lang="uk-UA" sz="2400" b="1" i="1" kern="0" dirty="0">
                <a:solidFill>
                  <a:srgbClr val="FFFFFF"/>
                </a:solidFill>
              </a:rPr>
              <a:t>ст. Ці методи полягають у такому: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B313C-7120-4B53-8776-6C5300E97E2A}"/>
              </a:ext>
            </a:extLst>
          </p:cNvPr>
          <p:cNvSpPr txBox="1"/>
          <p:nvPr/>
        </p:nvSpPr>
        <p:spPr>
          <a:xfrm>
            <a:off x="72008" y="2840738"/>
            <a:ext cx="12050142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Записують сукупність допустимих можливостей, умов, ресурсів тощо як систему рівнянь і/або </a:t>
            </a:r>
            <a:r>
              <a:rPr lang="uk-UA" sz="23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300" b="1" i="1" kern="0" dirty="0">
                <a:solidFill>
                  <a:srgbClr val="FFFFFF"/>
                </a:solidFill>
              </a:rPr>
              <a:t> — </a:t>
            </a:r>
            <a:r>
              <a:rPr lang="uk-UA" sz="2300" b="1" i="1" kern="0" dirty="0">
                <a:solidFill>
                  <a:srgbClr val="FFFF00"/>
                </a:solidFill>
              </a:rPr>
              <a:t>систему обмежень</a:t>
            </a:r>
            <a:r>
              <a:rPr lang="uk-UA" sz="23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310A5-9BB3-49E7-A8CA-0239E93CE500}"/>
              </a:ext>
            </a:extLst>
          </p:cNvPr>
          <p:cNvSpPr txBox="1"/>
          <p:nvPr/>
        </p:nvSpPr>
        <p:spPr>
          <a:xfrm>
            <a:off x="72008" y="3715272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Задають для визначення оптимального варіанта </a:t>
            </a:r>
            <a:r>
              <a:rPr lang="uk-UA" sz="2400" b="1" i="1" kern="0" dirty="0">
                <a:solidFill>
                  <a:srgbClr val="FFFF00"/>
                </a:solidFill>
              </a:rPr>
              <a:t>цільову функцію</a:t>
            </a:r>
            <a:r>
              <a:rPr lang="uk-UA" sz="2400" b="1" i="1" kern="0" dirty="0">
                <a:solidFill>
                  <a:srgbClr val="FFFFFF"/>
                </a:solidFill>
              </a:rPr>
              <a:t>, яка повинна набути максимального або мінімального значення (залежно від поставленої задачі) для тих значень аргументів, які задовольняють систему обмежень.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BED2A-52DE-4048-8D36-03B4F4CFA272}"/>
              </a:ext>
            </a:extLst>
          </p:cNvPr>
          <p:cNvSpPr txBox="1"/>
          <p:nvPr/>
        </p:nvSpPr>
        <p:spPr>
          <a:xfrm>
            <a:off x="72008" y="5359247"/>
            <a:ext cx="1205014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Шукають </a:t>
            </a:r>
            <a:r>
              <a:rPr lang="uk-UA" sz="2400" b="1" i="1" kern="0" dirty="0">
                <a:solidFill>
                  <a:srgbClr val="FFFF00"/>
                </a:solidFill>
              </a:rPr>
              <a:t>мінімум</a:t>
            </a:r>
            <a:r>
              <a:rPr lang="uk-UA" sz="2400" b="1" i="1" kern="0" dirty="0">
                <a:solidFill>
                  <a:srgbClr val="FFFFFF"/>
                </a:solidFill>
              </a:rPr>
              <a:t> або </a:t>
            </a:r>
            <a:r>
              <a:rPr lang="uk-UA" sz="2400" b="1" i="1" kern="0" dirty="0">
                <a:solidFill>
                  <a:srgbClr val="FFFF00"/>
                </a:solidFill>
              </a:rPr>
              <a:t>максимум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цільової функції та відповідні йому значення аргументів</a:t>
            </a:r>
            <a:r>
              <a:rPr lang="uk-UA" sz="2400" b="1" i="1" kern="0" dirty="0">
                <a:solidFill>
                  <a:srgbClr val="FFFFFF"/>
                </a:solidFill>
              </a:rPr>
              <a:t> з урахуванням системи обмежень, що й вважається </a:t>
            </a:r>
            <a:r>
              <a:rPr lang="uk-UA" sz="2400" b="1" i="1" kern="0" dirty="0" err="1">
                <a:solidFill>
                  <a:srgbClr val="FFFFFF"/>
                </a:solidFill>
              </a:rPr>
              <a:t>розв'язком</a:t>
            </a:r>
            <a:r>
              <a:rPr lang="uk-UA" sz="2400" b="1" i="1" kern="0" dirty="0">
                <a:solidFill>
                  <a:srgbClr val="FFFFFF"/>
                </a:solidFill>
              </a:rPr>
              <a:t> задачі оптимізації.</a:t>
            </a:r>
          </a:p>
        </p:txBody>
      </p:sp>
    </p:spTree>
    <p:extLst>
      <p:ext uri="{BB962C8B-B14F-4D97-AF65-F5344CB8AC3E}">
        <p14:creationId xmlns:p14="http://schemas.microsoft.com/office/powerpoint/2010/main" val="376472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приклад такої задачі й алгоритм її розв'язування з використанням табличного процесора </a:t>
            </a:r>
            <a:r>
              <a:rPr lang="uk-UA" sz="2800" b="1" i="1" kern="0" dirty="0">
                <a:solidFill>
                  <a:srgbClr val="FFFF00"/>
                </a:solidFill>
              </a:rPr>
              <a:t>Excel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99B11-4BF0-4AE2-90DF-D618E9FFDC85}"/>
              </a:ext>
            </a:extLst>
          </p:cNvPr>
          <p:cNvSpPr txBox="1"/>
          <p:nvPr/>
        </p:nvSpPr>
        <p:spPr>
          <a:xfrm>
            <a:off x="70929" y="2668409"/>
            <a:ext cx="12050142" cy="393954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Задача 1.</a:t>
            </a:r>
            <a:r>
              <a:rPr lang="uk-UA" sz="2500" b="1" i="1" kern="0" dirty="0">
                <a:solidFill>
                  <a:srgbClr val="FFFFFF"/>
                </a:solidFill>
              </a:rPr>
              <a:t> Підприємство випускає столи двох моделей: А і В. Для випуску одного столу моделі А потрібно 3 одиниці сировини та 2 одиниці машинного часу. Для випуску одного столу моделі В — 4 одиниці сировини та 5 одиниць машинного часу. Прибуток від реалізації одного столу моделі А складає 2 грошові одиниці, столу моделі В — 4 грошові одиниці. На підприємстві на тиждень наявні 1700 одиниць сировини та 1600 одиниць машинного часу. Визначити, яким повинен бути план виробництва на тиждень, щоб підприємство отримало максимальний прибуток.</a:t>
            </a:r>
          </a:p>
        </p:txBody>
      </p:sp>
    </p:spTree>
    <p:extLst>
      <p:ext uri="{BB962C8B-B14F-4D97-AF65-F5344CB8AC3E}">
        <p14:creationId xmlns:p14="http://schemas.microsoft.com/office/powerpoint/2010/main" val="346588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148815</TotalTime>
  <Words>1076</Words>
  <Application>Microsoft Office PowerPoint</Application>
  <PresentationFormat>Широкий екран</PresentationFormat>
  <Paragraphs>117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Cambria Math</vt:lpstr>
      <vt:lpstr>Comic Sans MS</vt:lpstr>
      <vt:lpstr>Times New Roman</vt:lpstr>
      <vt:lpstr>Verdana</vt:lpstr>
      <vt:lpstr>Wingdings</vt:lpstr>
      <vt:lpstr>Тема Office</vt:lpstr>
      <vt:lpstr>Розв’язування оптимізаційних задач</vt:lpstr>
      <vt:lpstr>Запитання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808</cp:revision>
  <dcterms:created xsi:type="dcterms:W3CDTF">2016-06-06T19:48:43Z</dcterms:created>
  <dcterms:modified xsi:type="dcterms:W3CDTF">2023-05-08T09:47:28Z</dcterms:modified>
</cp:coreProperties>
</file>