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82" r:id="rId2"/>
    <p:sldId id="257" r:id="rId3"/>
    <p:sldId id="265" r:id="rId4"/>
    <p:sldId id="256" r:id="rId5"/>
    <p:sldId id="258" r:id="rId6"/>
    <p:sldId id="259" r:id="rId7"/>
    <p:sldId id="262" r:id="rId8"/>
    <p:sldId id="260" r:id="rId9"/>
    <p:sldId id="261" r:id="rId10"/>
    <p:sldId id="263" r:id="rId11"/>
    <p:sldId id="264" r:id="rId12"/>
    <p:sldId id="266" r:id="rId13"/>
    <p:sldId id="283" r:id="rId14"/>
    <p:sldId id="267" r:id="rId15"/>
    <p:sldId id="268" r:id="rId16"/>
    <p:sldId id="271" r:id="rId17"/>
    <p:sldId id="274" r:id="rId18"/>
    <p:sldId id="275" r:id="rId19"/>
    <p:sldId id="276" r:id="rId20"/>
    <p:sldId id="277" r:id="rId21"/>
    <p:sldId id="279" r:id="rId22"/>
    <p:sldId id="278" r:id="rId23"/>
    <p:sldId id="281" r:id="rId24"/>
    <p:sldId id="280" r:id="rId25"/>
    <p:sldId id="284" r:id="rId26"/>
    <p:sldId id="285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22" y="4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DFA146-11D2-4890-A92B-B84605BEDCB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9F48FF0-B7FE-420C-9BB3-9092E6A7A70A}">
      <dgm:prSet phldrT="[Текст]" custT="1"/>
      <dgm:spPr/>
      <dgm:t>
        <a:bodyPr/>
        <a:lstStyle/>
        <a:p>
          <a:r>
            <a:rPr lang="uk-UA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Вказівні займенники</a:t>
          </a:r>
          <a:r>
            <a:rPr lang="uk-UA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</a:p>
        <a:p>
          <a:r>
            <a:rPr lang="uk-UA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цей, той, такий, стільки</a:t>
          </a:r>
          <a:endParaRPr lang="ru-RU" sz="32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78D324C-CAB6-4F4D-ACC2-5A4954B9A2CA}" type="parTrans" cxnId="{89E6479D-2258-40B8-90F5-D4357E84CB58}">
      <dgm:prSet/>
      <dgm:spPr/>
      <dgm:t>
        <a:bodyPr/>
        <a:lstStyle/>
        <a:p>
          <a:endParaRPr lang="ru-RU"/>
        </a:p>
      </dgm:t>
    </dgm:pt>
    <dgm:pt modelId="{5A81E5B9-5E77-4E8F-B48E-5BBCA0445625}" type="sibTrans" cxnId="{89E6479D-2258-40B8-90F5-D4357E84CB58}">
      <dgm:prSet/>
      <dgm:spPr/>
      <dgm:t>
        <a:bodyPr/>
        <a:lstStyle/>
        <a:p>
          <a:endParaRPr lang="ru-RU"/>
        </a:p>
      </dgm:t>
    </dgm:pt>
    <dgm:pt modelId="{BAD4E6A4-1899-4821-B4D9-5A63C702CFB8}">
      <dgm:prSet phldrT="[Текст]" custT="1"/>
      <dgm:spPr/>
      <dgm:t>
        <a:bodyPr/>
        <a:lstStyle/>
        <a:p>
          <a:r>
            <a:rPr lang="uk-UA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Означальні займенники: </a:t>
          </a:r>
        </a:p>
        <a:p>
          <a:r>
            <a:rPr lang="uk-UA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весь, всякий, кожний</a:t>
          </a:r>
          <a:endParaRPr lang="ru-RU" sz="32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2E9ACBDF-F685-43A7-BF12-95BD6112F8F7}" type="parTrans" cxnId="{616AB60F-5AE1-4B06-96FC-76FAFD139BB9}">
      <dgm:prSet/>
      <dgm:spPr/>
      <dgm:t>
        <a:bodyPr/>
        <a:lstStyle/>
        <a:p>
          <a:endParaRPr lang="ru-RU"/>
        </a:p>
      </dgm:t>
    </dgm:pt>
    <dgm:pt modelId="{BC5411B0-6169-4630-803F-60C02CB1A2EE}" type="sibTrans" cxnId="{616AB60F-5AE1-4B06-96FC-76FAFD139BB9}">
      <dgm:prSet/>
      <dgm:spPr/>
      <dgm:t>
        <a:bodyPr/>
        <a:lstStyle/>
        <a:p>
          <a:endParaRPr lang="ru-RU"/>
        </a:p>
      </dgm:t>
    </dgm:pt>
    <dgm:pt modelId="{4AC30F7D-9257-4AE4-AA16-F864B746539C}">
      <dgm:prSet phldrT="[Текст]" custT="1"/>
      <dgm:spPr/>
      <dgm:t>
        <a:bodyPr/>
        <a:lstStyle/>
        <a:p>
          <a:r>
            <a:rPr lang="uk-UA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Вказівні прислівники:</a:t>
          </a:r>
        </a:p>
        <a:p>
          <a:r>
            <a:rPr lang="uk-UA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настільки, там, тут, туди, звідти, тоді,  доти, тому, так</a:t>
          </a:r>
        </a:p>
        <a:p>
          <a:endParaRPr lang="ru-RU" sz="1600" b="0" dirty="0">
            <a:solidFill>
              <a:srgbClr val="FF0000"/>
            </a:solidFill>
          </a:endParaRPr>
        </a:p>
      </dgm:t>
    </dgm:pt>
    <dgm:pt modelId="{A8372111-026B-4B73-A667-11AE8956B00F}" type="parTrans" cxnId="{45610530-1357-4ED7-A574-CEA476EC867A}">
      <dgm:prSet/>
      <dgm:spPr/>
      <dgm:t>
        <a:bodyPr/>
        <a:lstStyle/>
        <a:p>
          <a:endParaRPr lang="ru-RU"/>
        </a:p>
      </dgm:t>
    </dgm:pt>
    <dgm:pt modelId="{FEE31A0C-F0C0-4F30-89DD-2C42B1693790}" type="sibTrans" cxnId="{45610530-1357-4ED7-A574-CEA476EC867A}">
      <dgm:prSet/>
      <dgm:spPr/>
      <dgm:t>
        <a:bodyPr/>
        <a:lstStyle/>
        <a:p>
          <a:endParaRPr lang="ru-RU"/>
        </a:p>
      </dgm:t>
    </dgm:pt>
    <dgm:pt modelId="{2F548A7F-DB44-4256-B1B6-11D30C1D2CE0}" type="pres">
      <dgm:prSet presAssocID="{1BDFA146-11D2-4890-A92B-B84605BEDCB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0D3BE34-F560-4933-8268-5026192594F9}" type="pres">
      <dgm:prSet presAssocID="{79F48FF0-B7FE-420C-9BB3-9092E6A7A70A}" presName="parentLin" presStyleCnt="0"/>
      <dgm:spPr/>
    </dgm:pt>
    <dgm:pt modelId="{FBA6AE49-11F8-487A-B1D2-784B142A0DDE}" type="pres">
      <dgm:prSet presAssocID="{79F48FF0-B7FE-420C-9BB3-9092E6A7A70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C75ACA7-337C-450B-9C2C-3E41B4025BE4}" type="pres">
      <dgm:prSet presAssocID="{79F48FF0-B7FE-420C-9BB3-9092E6A7A70A}" presName="parentText" presStyleLbl="node1" presStyleIdx="0" presStyleCnt="3" custScaleX="150037" custScaleY="313270" custLinFactNeighborX="66959" custLinFactNeighborY="23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D0B445-A61E-4E0C-96B5-CE7AEE8D492D}" type="pres">
      <dgm:prSet presAssocID="{79F48FF0-B7FE-420C-9BB3-9092E6A7A70A}" presName="negativeSpace" presStyleCnt="0"/>
      <dgm:spPr/>
    </dgm:pt>
    <dgm:pt modelId="{AB946DCA-0CAC-4371-83D2-B12DBE72B141}" type="pres">
      <dgm:prSet presAssocID="{79F48FF0-B7FE-420C-9BB3-9092E6A7A70A}" presName="childText" presStyleLbl="conFgAcc1" presStyleIdx="0" presStyleCnt="3">
        <dgm:presLayoutVars>
          <dgm:bulletEnabled val="1"/>
        </dgm:presLayoutVars>
      </dgm:prSet>
      <dgm:spPr/>
    </dgm:pt>
    <dgm:pt modelId="{3F611EF3-120E-434A-894D-CBAA2DCAECEE}" type="pres">
      <dgm:prSet presAssocID="{5A81E5B9-5E77-4E8F-B48E-5BBCA0445625}" presName="spaceBetweenRectangles" presStyleCnt="0"/>
      <dgm:spPr/>
    </dgm:pt>
    <dgm:pt modelId="{C6A36E1D-F063-49AA-AA49-EF97AD8E993E}" type="pres">
      <dgm:prSet presAssocID="{BAD4E6A4-1899-4821-B4D9-5A63C702CFB8}" presName="parentLin" presStyleCnt="0"/>
      <dgm:spPr/>
    </dgm:pt>
    <dgm:pt modelId="{8DDAFDA3-25FF-45E1-AA25-5A3D6511FE5D}" type="pres">
      <dgm:prSet presAssocID="{BAD4E6A4-1899-4821-B4D9-5A63C702CFB8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0D1F2050-C7FD-43AC-933D-5CA6D254D37C}" type="pres">
      <dgm:prSet presAssocID="{BAD4E6A4-1899-4821-B4D9-5A63C702CFB8}" presName="parentText" presStyleLbl="node1" presStyleIdx="1" presStyleCnt="3" custScaleX="147393" custScaleY="23457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313FC3-1B95-49A0-B35C-2E5110FB6FC6}" type="pres">
      <dgm:prSet presAssocID="{BAD4E6A4-1899-4821-B4D9-5A63C702CFB8}" presName="negativeSpace" presStyleCnt="0"/>
      <dgm:spPr/>
    </dgm:pt>
    <dgm:pt modelId="{639C723E-A080-4DDA-ABC0-22FBC4E798E3}" type="pres">
      <dgm:prSet presAssocID="{BAD4E6A4-1899-4821-B4D9-5A63C702CFB8}" presName="childText" presStyleLbl="conFgAcc1" presStyleIdx="1" presStyleCnt="3">
        <dgm:presLayoutVars>
          <dgm:bulletEnabled val="1"/>
        </dgm:presLayoutVars>
      </dgm:prSet>
      <dgm:spPr/>
    </dgm:pt>
    <dgm:pt modelId="{BA352577-8DBF-4565-9289-41BBEB208ADE}" type="pres">
      <dgm:prSet presAssocID="{BC5411B0-6169-4630-803F-60C02CB1A2EE}" presName="spaceBetweenRectangles" presStyleCnt="0"/>
      <dgm:spPr/>
    </dgm:pt>
    <dgm:pt modelId="{B20C592F-CC11-4CA7-A0B1-424EBD63C879}" type="pres">
      <dgm:prSet presAssocID="{4AC30F7D-9257-4AE4-AA16-F864B746539C}" presName="parentLin" presStyleCnt="0"/>
      <dgm:spPr/>
    </dgm:pt>
    <dgm:pt modelId="{7CB82DB2-4796-49B1-B9AE-181095F677CB}" type="pres">
      <dgm:prSet presAssocID="{4AC30F7D-9257-4AE4-AA16-F864B746539C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8E6A8D29-1135-400F-BD45-EBD292547CCF}" type="pres">
      <dgm:prSet presAssocID="{4AC30F7D-9257-4AE4-AA16-F864B746539C}" presName="parentText" presStyleLbl="node1" presStyleIdx="2" presStyleCnt="3" custScaleX="142857" custScaleY="462756" custLinFactNeighborX="-8998" custLinFactNeighborY="1449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8095DF-0BB1-484A-A5D3-EE048D8944B5}" type="pres">
      <dgm:prSet presAssocID="{4AC30F7D-9257-4AE4-AA16-F864B746539C}" presName="negativeSpace" presStyleCnt="0"/>
      <dgm:spPr/>
    </dgm:pt>
    <dgm:pt modelId="{D7A0207F-A6AA-444A-B548-0335B45DD51C}" type="pres">
      <dgm:prSet presAssocID="{4AC30F7D-9257-4AE4-AA16-F864B746539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7196F02-193C-48D5-9AB1-305F2C89F26A}" type="presOf" srcId="{79F48FF0-B7FE-420C-9BB3-9092E6A7A70A}" destId="{FBA6AE49-11F8-487A-B1D2-784B142A0DDE}" srcOrd="0" destOrd="0" presId="urn:microsoft.com/office/officeart/2005/8/layout/list1"/>
    <dgm:cxn modelId="{1AB21BC4-3668-421A-907C-BD6E5E462962}" type="presOf" srcId="{4AC30F7D-9257-4AE4-AA16-F864B746539C}" destId="{7CB82DB2-4796-49B1-B9AE-181095F677CB}" srcOrd="0" destOrd="0" presId="urn:microsoft.com/office/officeart/2005/8/layout/list1"/>
    <dgm:cxn modelId="{43B606A6-B40E-4BA7-9497-6B2C195CA588}" type="presOf" srcId="{1BDFA146-11D2-4890-A92B-B84605BEDCB1}" destId="{2F548A7F-DB44-4256-B1B6-11D30C1D2CE0}" srcOrd="0" destOrd="0" presId="urn:microsoft.com/office/officeart/2005/8/layout/list1"/>
    <dgm:cxn modelId="{A1EEBE9F-202E-4233-B31B-A65432DD5410}" type="presOf" srcId="{79F48FF0-B7FE-420C-9BB3-9092E6A7A70A}" destId="{2C75ACA7-337C-450B-9C2C-3E41B4025BE4}" srcOrd="1" destOrd="0" presId="urn:microsoft.com/office/officeart/2005/8/layout/list1"/>
    <dgm:cxn modelId="{45610530-1357-4ED7-A574-CEA476EC867A}" srcId="{1BDFA146-11D2-4890-A92B-B84605BEDCB1}" destId="{4AC30F7D-9257-4AE4-AA16-F864B746539C}" srcOrd="2" destOrd="0" parTransId="{A8372111-026B-4B73-A667-11AE8956B00F}" sibTransId="{FEE31A0C-F0C0-4F30-89DD-2C42B1693790}"/>
    <dgm:cxn modelId="{89E6479D-2258-40B8-90F5-D4357E84CB58}" srcId="{1BDFA146-11D2-4890-A92B-B84605BEDCB1}" destId="{79F48FF0-B7FE-420C-9BB3-9092E6A7A70A}" srcOrd="0" destOrd="0" parTransId="{778D324C-CAB6-4F4D-ACC2-5A4954B9A2CA}" sibTransId="{5A81E5B9-5E77-4E8F-B48E-5BBCA0445625}"/>
    <dgm:cxn modelId="{A2E02E78-5751-45AC-B441-4FE67B369E44}" type="presOf" srcId="{BAD4E6A4-1899-4821-B4D9-5A63C702CFB8}" destId="{8DDAFDA3-25FF-45E1-AA25-5A3D6511FE5D}" srcOrd="0" destOrd="0" presId="urn:microsoft.com/office/officeart/2005/8/layout/list1"/>
    <dgm:cxn modelId="{89099C69-AFF6-4408-B91B-E516B3DB058B}" type="presOf" srcId="{BAD4E6A4-1899-4821-B4D9-5A63C702CFB8}" destId="{0D1F2050-C7FD-43AC-933D-5CA6D254D37C}" srcOrd="1" destOrd="0" presId="urn:microsoft.com/office/officeart/2005/8/layout/list1"/>
    <dgm:cxn modelId="{616AB60F-5AE1-4B06-96FC-76FAFD139BB9}" srcId="{1BDFA146-11D2-4890-A92B-B84605BEDCB1}" destId="{BAD4E6A4-1899-4821-B4D9-5A63C702CFB8}" srcOrd="1" destOrd="0" parTransId="{2E9ACBDF-F685-43A7-BF12-95BD6112F8F7}" sibTransId="{BC5411B0-6169-4630-803F-60C02CB1A2EE}"/>
    <dgm:cxn modelId="{2C48BC07-45C1-43A2-81C0-5D5B84A9D010}" type="presOf" srcId="{4AC30F7D-9257-4AE4-AA16-F864B746539C}" destId="{8E6A8D29-1135-400F-BD45-EBD292547CCF}" srcOrd="1" destOrd="0" presId="urn:microsoft.com/office/officeart/2005/8/layout/list1"/>
    <dgm:cxn modelId="{88AFC21A-728F-4DAA-8FA6-6C1DBA2C2F12}" type="presParOf" srcId="{2F548A7F-DB44-4256-B1B6-11D30C1D2CE0}" destId="{30D3BE34-F560-4933-8268-5026192594F9}" srcOrd="0" destOrd="0" presId="urn:microsoft.com/office/officeart/2005/8/layout/list1"/>
    <dgm:cxn modelId="{2A2A47B6-7BE3-419B-92CB-90BEFE0F89F9}" type="presParOf" srcId="{30D3BE34-F560-4933-8268-5026192594F9}" destId="{FBA6AE49-11F8-487A-B1D2-784B142A0DDE}" srcOrd="0" destOrd="0" presId="urn:microsoft.com/office/officeart/2005/8/layout/list1"/>
    <dgm:cxn modelId="{4BB1CEA2-6C5D-463F-992C-A996838D248A}" type="presParOf" srcId="{30D3BE34-F560-4933-8268-5026192594F9}" destId="{2C75ACA7-337C-450B-9C2C-3E41B4025BE4}" srcOrd="1" destOrd="0" presId="urn:microsoft.com/office/officeart/2005/8/layout/list1"/>
    <dgm:cxn modelId="{44CB00D5-74F5-44B1-8A1B-E31099EE0F6E}" type="presParOf" srcId="{2F548A7F-DB44-4256-B1B6-11D30C1D2CE0}" destId="{99D0B445-A61E-4E0C-96B5-CE7AEE8D492D}" srcOrd="1" destOrd="0" presId="urn:microsoft.com/office/officeart/2005/8/layout/list1"/>
    <dgm:cxn modelId="{525996CA-B60A-4659-90DC-B6DBA233A9F1}" type="presParOf" srcId="{2F548A7F-DB44-4256-B1B6-11D30C1D2CE0}" destId="{AB946DCA-0CAC-4371-83D2-B12DBE72B141}" srcOrd="2" destOrd="0" presId="urn:microsoft.com/office/officeart/2005/8/layout/list1"/>
    <dgm:cxn modelId="{CC8C1642-788C-47B7-BD14-57D8E048B741}" type="presParOf" srcId="{2F548A7F-DB44-4256-B1B6-11D30C1D2CE0}" destId="{3F611EF3-120E-434A-894D-CBAA2DCAECEE}" srcOrd="3" destOrd="0" presId="urn:microsoft.com/office/officeart/2005/8/layout/list1"/>
    <dgm:cxn modelId="{7D948B1C-5A94-4082-A59A-0571B4CBAABF}" type="presParOf" srcId="{2F548A7F-DB44-4256-B1B6-11D30C1D2CE0}" destId="{C6A36E1D-F063-49AA-AA49-EF97AD8E993E}" srcOrd="4" destOrd="0" presId="urn:microsoft.com/office/officeart/2005/8/layout/list1"/>
    <dgm:cxn modelId="{DB3630E8-F750-44B5-A522-D00A91920C29}" type="presParOf" srcId="{C6A36E1D-F063-49AA-AA49-EF97AD8E993E}" destId="{8DDAFDA3-25FF-45E1-AA25-5A3D6511FE5D}" srcOrd="0" destOrd="0" presId="urn:microsoft.com/office/officeart/2005/8/layout/list1"/>
    <dgm:cxn modelId="{3C2550A8-2918-46B3-A92E-21EBDE5DABE0}" type="presParOf" srcId="{C6A36E1D-F063-49AA-AA49-EF97AD8E993E}" destId="{0D1F2050-C7FD-43AC-933D-5CA6D254D37C}" srcOrd="1" destOrd="0" presId="urn:microsoft.com/office/officeart/2005/8/layout/list1"/>
    <dgm:cxn modelId="{D781BFAE-BAD1-47F5-8C17-62C3AF71DB55}" type="presParOf" srcId="{2F548A7F-DB44-4256-B1B6-11D30C1D2CE0}" destId="{63313FC3-1B95-49A0-B35C-2E5110FB6FC6}" srcOrd="5" destOrd="0" presId="urn:microsoft.com/office/officeart/2005/8/layout/list1"/>
    <dgm:cxn modelId="{674D42AE-D4AC-4FA6-B5B6-CE8BFC1E40F0}" type="presParOf" srcId="{2F548A7F-DB44-4256-B1B6-11D30C1D2CE0}" destId="{639C723E-A080-4DDA-ABC0-22FBC4E798E3}" srcOrd="6" destOrd="0" presId="urn:microsoft.com/office/officeart/2005/8/layout/list1"/>
    <dgm:cxn modelId="{5C0C6284-B632-463D-9930-C635ADDD5895}" type="presParOf" srcId="{2F548A7F-DB44-4256-B1B6-11D30C1D2CE0}" destId="{BA352577-8DBF-4565-9289-41BBEB208ADE}" srcOrd="7" destOrd="0" presId="urn:microsoft.com/office/officeart/2005/8/layout/list1"/>
    <dgm:cxn modelId="{5A5FF40A-9718-4DDC-9989-FC430D421F61}" type="presParOf" srcId="{2F548A7F-DB44-4256-B1B6-11D30C1D2CE0}" destId="{B20C592F-CC11-4CA7-A0B1-424EBD63C879}" srcOrd="8" destOrd="0" presId="urn:microsoft.com/office/officeart/2005/8/layout/list1"/>
    <dgm:cxn modelId="{F5AEEBCE-97AE-4306-A30F-6E9E0D205235}" type="presParOf" srcId="{B20C592F-CC11-4CA7-A0B1-424EBD63C879}" destId="{7CB82DB2-4796-49B1-B9AE-181095F677CB}" srcOrd="0" destOrd="0" presId="urn:microsoft.com/office/officeart/2005/8/layout/list1"/>
    <dgm:cxn modelId="{893EB4CA-B90F-449B-81D3-EE4AD3347B34}" type="presParOf" srcId="{B20C592F-CC11-4CA7-A0B1-424EBD63C879}" destId="{8E6A8D29-1135-400F-BD45-EBD292547CCF}" srcOrd="1" destOrd="0" presId="urn:microsoft.com/office/officeart/2005/8/layout/list1"/>
    <dgm:cxn modelId="{355FDDFB-C9E8-4A80-A09B-0BB83B61FD10}" type="presParOf" srcId="{2F548A7F-DB44-4256-B1B6-11D30C1D2CE0}" destId="{948095DF-0BB1-484A-A5D3-EE048D8944B5}" srcOrd="9" destOrd="0" presId="urn:microsoft.com/office/officeart/2005/8/layout/list1"/>
    <dgm:cxn modelId="{54A90360-E020-42A5-B577-471AD5EF139C}" type="presParOf" srcId="{2F548A7F-DB44-4256-B1B6-11D30C1D2CE0}" destId="{D7A0207F-A6AA-444A-B548-0335B45DD51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946DCA-0CAC-4371-83D2-B12DBE72B141}">
      <dsp:nvSpPr>
        <dsp:cNvPr id="0" name=""/>
        <dsp:cNvSpPr/>
      </dsp:nvSpPr>
      <dsp:spPr>
        <a:xfrm>
          <a:off x="0" y="1029923"/>
          <a:ext cx="66484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75ACA7-337C-450B-9C2C-3E41B4025BE4}">
      <dsp:nvSpPr>
        <dsp:cNvPr id="0" name=""/>
        <dsp:cNvSpPr/>
      </dsp:nvSpPr>
      <dsp:spPr>
        <a:xfrm>
          <a:off x="306833" y="98147"/>
          <a:ext cx="6341566" cy="11097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906" tIns="0" rIns="17590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Вказівні займенники</a:t>
          </a:r>
          <a:r>
            <a:rPr lang="uk-UA" sz="2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цей, той, такий, стільки</a:t>
          </a:r>
          <a:endParaRPr lang="ru-RU" sz="32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61005" y="152319"/>
        <a:ext cx="6233222" cy="1001383"/>
      </dsp:txXfrm>
    </dsp:sp>
    <dsp:sp modelId="{639C723E-A080-4DDA-ABC0-22FBC4E798E3}">
      <dsp:nvSpPr>
        <dsp:cNvPr id="0" name=""/>
        <dsp:cNvSpPr/>
      </dsp:nvSpPr>
      <dsp:spPr>
        <a:xfrm>
          <a:off x="0" y="2050961"/>
          <a:ext cx="66484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1F2050-C7FD-43AC-933D-5CA6D254D37C}">
      <dsp:nvSpPr>
        <dsp:cNvPr id="0" name=""/>
        <dsp:cNvSpPr/>
      </dsp:nvSpPr>
      <dsp:spPr>
        <a:xfrm>
          <a:off x="307098" y="1397123"/>
          <a:ext cx="6336992" cy="83095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906" tIns="0" rIns="17590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Означальні займенники: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весь, всякий, кожний</a:t>
          </a:r>
          <a:endParaRPr lang="ru-RU" sz="32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7662" y="1437687"/>
        <a:ext cx="6255864" cy="749830"/>
      </dsp:txXfrm>
    </dsp:sp>
    <dsp:sp modelId="{D7A0207F-A6AA-444A-B548-0335B45DD51C}">
      <dsp:nvSpPr>
        <dsp:cNvPr id="0" name=""/>
        <dsp:cNvSpPr/>
      </dsp:nvSpPr>
      <dsp:spPr>
        <a:xfrm>
          <a:off x="0" y="3880308"/>
          <a:ext cx="6648400" cy="30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6A8D29-1135-400F-BD45-EBD292547CCF}">
      <dsp:nvSpPr>
        <dsp:cNvPr id="0" name=""/>
        <dsp:cNvSpPr/>
      </dsp:nvSpPr>
      <dsp:spPr>
        <a:xfrm>
          <a:off x="288033" y="2469519"/>
          <a:ext cx="6330257" cy="16392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906" tIns="0" rIns="175906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Вказівні прислівники: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настільки, там, тут, туди, звідти, тоді,  доти, тому, так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0" kern="1200" dirty="0">
            <a:solidFill>
              <a:srgbClr val="FF0000"/>
            </a:solidFill>
          </a:endParaRPr>
        </a:p>
      </dsp:txBody>
      <dsp:txXfrm>
        <a:off x="368055" y="2549541"/>
        <a:ext cx="6170213" cy="14792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12B73-EF3E-4621-8A40-EE9A983E4C4B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9633F-E18A-4268-94F4-23110ACF3F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976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9633F-E18A-4268-94F4-23110ACF3FA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043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2074242"/>
          </a:xfrm>
        </p:spPr>
        <p:txBody>
          <a:bodyPr>
            <a:normAutofit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4204453"/>
              </p:ext>
            </p:extLst>
          </p:nvPr>
        </p:nvGraphicFramePr>
        <p:xfrm>
          <a:off x="483164" y="1196752"/>
          <a:ext cx="8229600" cy="414528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8140107">
                  <a:extLst>
                    <a:ext uri="{9D8B030D-6E8A-4147-A177-3AD203B41FA5}">
                      <a16:colId xmlns:a16="http://schemas.microsoft.com/office/drawing/2014/main" val="2419316214"/>
                    </a:ext>
                  </a:extLst>
                </a:gridCol>
                <a:gridCol w="89493">
                  <a:extLst>
                    <a:ext uri="{9D8B030D-6E8A-4147-A177-3AD203B41FA5}">
                      <a16:colId xmlns:a16="http://schemas.microsoft.com/office/drawing/2014/main" val="2962916987"/>
                    </a:ext>
                  </a:extLst>
                </a:gridCol>
              </a:tblGrid>
              <a:tr h="28486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3400" dirty="0">
                          <a:effectLst/>
                        </a:rPr>
                        <a:t>ТЕМА. Складнопідрядне </a:t>
                      </a:r>
                      <a:r>
                        <a:rPr lang="uk-UA" sz="3400" dirty="0" smtClean="0">
                          <a:effectLst/>
                        </a:rPr>
                        <a:t>речення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uk-UA" sz="34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790279"/>
                  </a:ext>
                </a:extLst>
              </a:tr>
              <a:tr h="5982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400" dirty="0" err="1">
                          <a:effectLst/>
                        </a:rPr>
                        <a:t>Складнопідрядне</a:t>
                      </a:r>
                      <a:r>
                        <a:rPr lang="ru-RU" sz="3400" dirty="0">
                          <a:effectLst/>
                        </a:rPr>
                        <a:t> </a:t>
                      </a:r>
                      <a:r>
                        <a:rPr lang="ru-RU" sz="3400" dirty="0" err="1">
                          <a:effectLst/>
                        </a:rPr>
                        <a:t>речення</a:t>
                      </a:r>
                      <a:r>
                        <a:rPr lang="ru-RU" sz="3400" dirty="0">
                          <a:effectLst/>
                        </a:rPr>
                        <a:t>; </a:t>
                      </a:r>
                      <a:r>
                        <a:rPr lang="ru-RU" sz="3400" dirty="0" err="1">
                          <a:effectLst/>
                        </a:rPr>
                        <a:t>будова</a:t>
                      </a:r>
                      <a:r>
                        <a:rPr lang="ru-RU" sz="3400" dirty="0">
                          <a:effectLst/>
                        </a:rPr>
                        <a:t>, </a:t>
                      </a:r>
                      <a:r>
                        <a:rPr lang="ru-RU" sz="3400" dirty="0" err="1">
                          <a:effectLst/>
                        </a:rPr>
                        <a:t>засоби</a:t>
                      </a:r>
                      <a:r>
                        <a:rPr lang="ru-RU" sz="3400" dirty="0">
                          <a:effectLst/>
                        </a:rPr>
                        <a:t> </a:t>
                      </a:r>
                      <a:r>
                        <a:rPr lang="ru-RU" sz="3400" dirty="0" err="1">
                          <a:effectLst/>
                        </a:rPr>
                        <a:t>зв’язку</a:t>
                      </a:r>
                      <a:r>
                        <a:rPr lang="ru-RU" sz="3400" dirty="0">
                          <a:effectLst/>
                        </a:rPr>
                        <a:t>,</a:t>
                      </a:r>
                      <a:r>
                        <a:rPr lang="uk-UA" sz="3400" dirty="0">
                          <a:effectLst/>
                        </a:rPr>
                        <a:t> і</a:t>
                      </a:r>
                      <a:r>
                        <a:rPr lang="ru-RU" sz="3400" dirty="0" err="1">
                          <a:effectLst/>
                        </a:rPr>
                        <a:t>нтонація</a:t>
                      </a:r>
                      <a:r>
                        <a:rPr lang="ru-RU" sz="3400" dirty="0">
                          <a:effectLst/>
                        </a:rPr>
                        <a:t> </a:t>
                      </a:r>
                      <a:r>
                        <a:rPr lang="ru-RU" sz="3400" dirty="0" err="1">
                          <a:effectLst/>
                        </a:rPr>
                        <a:t>складнопідрядного</a:t>
                      </a:r>
                      <a:r>
                        <a:rPr lang="ru-RU" sz="3400" dirty="0">
                          <a:effectLst/>
                        </a:rPr>
                        <a:t> </a:t>
                      </a:r>
                      <a:r>
                        <a:rPr lang="ru-RU" sz="3400" dirty="0" err="1">
                          <a:effectLst/>
                        </a:rPr>
                        <a:t>речення</a:t>
                      </a:r>
                      <a:r>
                        <a:rPr lang="ru-RU" sz="3400" dirty="0">
                          <a:effectLst/>
                        </a:rPr>
                        <a:t>. </a:t>
                      </a:r>
                      <a:r>
                        <a:rPr lang="ru-RU" sz="3400" dirty="0" err="1">
                          <a:effectLst/>
                        </a:rPr>
                        <a:t>Розділові</a:t>
                      </a:r>
                      <a:r>
                        <a:rPr lang="ru-RU" sz="3400" dirty="0">
                          <a:effectLst/>
                        </a:rPr>
                        <a:t> знаки </a:t>
                      </a:r>
                      <a:r>
                        <a:rPr lang="ru-RU" sz="3400" dirty="0" err="1">
                          <a:effectLst/>
                        </a:rPr>
                        <a:t>між</a:t>
                      </a:r>
                      <a:r>
                        <a:rPr lang="ru-RU" sz="3400" dirty="0">
                          <a:effectLst/>
                        </a:rPr>
                        <a:t> головною і </a:t>
                      </a:r>
                      <a:r>
                        <a:rPr lang="ru-RU" sz="3400" dirty="0" err="1">
                          <a:effectLst/>
                        </a:rPr>
                        <a:t>підрядною</a:t>
                      </a:r>
                      <a:r>
                        <a:rPr lang="ru-RU" sz="3400" dirty="0">
                          <a:effectLst/>
                        </a:rPr>
                        <a:t> </a:t>
                      </a:r>
                      <a:r>
                        <a:rPr lang="ru-RU" sz="3400" dirty="0" err="1">
                          <a:effectLst/>
                        </a:rPr>
                        <a:t>частинами</a:t>
                      </a:r>
                      <a:r>
                        <a:rPr lang="ru-RU" sz="3400" dirty="0">
                          <a:effectLst/>
                        </a:rPr>
                        <a:t> </a:t>
                      </a:r>
                      <a:r>
                        <a:rPr lang="ru-RU" sz="3400" dirty="0" err="1">
                          <a:effectLst/>
                        </a:rPr>
                        <a:t>речення</a:t>
                      </a:r>
                      <a:r>
                        <a:rPr lang="uk-UA" sz="3400" dirty="0">
                          <a:effectLst/>
                        </a:rPr>
                        <a:t>. </a:t>
                      </a:r>
                      <a:r>
                        <a:rPr lang="ru-RU" sz="3400" dirty="0" err="1">
                          <a:effectLst/>
                        </a:rPr>
                        <a:t>Основні</a:t>
                      </a:r>
                      <a:r>
                        <a:rPr lang="ru-RU" sz="3400" dirty="0">
                          <a:effectLst/>
                        </a:rPr>
                        <a:t> </a:t>
                      </a:r>
                      <a:r>
                        <a:rPr lang="ru-RU" sz="3400" dirty="0" err="1">
                          <a:effectLst/>
                        </a:rPr>
                        <a:t>види</a:t>
                      </a:r>
                      <a:r>
                        <a:rPr lang="ru-RU" sz="3400" dirty="0">
                          <a:effectLst/>
                        </a:rPr>
                        <a:t> </a:t>
                      </a:r>
                      <a:r>
                        <a:rPr lang="ru-RU" sz="3400" dirty="0" err="1">
                          <a:effectLst/>
                        </a:rPr>
                        <a:t>підрядних</a:t>
                      </a:r>
                      <a:r>
                        <a:rPr lang="ru-RU" sz="3400" dirty="0">
                          <a:effectLst/>
                        </a:rPr>
                        <a:t> </a:t>
                      </a:r>
                      <a:r>
                        <a:rPr lang="ru-RU" sz="3400" dirty="0" err="1">
                          <a:effectLst/>
                        </a:rPr>
                        <a:t>речень</a:t>
                      </a:r>
                      <a:r>
                        <a:rPr lang="ru-RU" sz="3400" dirty="0">
                          <a:effectLst/>
                        </a:rPr>
                        <a:t>.</a:t>
                      </a:r>
                      <a:endParaRPr lang="uk-UA" sz="34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</a:rPr>
                        <a:t> </a:t>
                      </a:r>
                      <a:endParaRPr lang="uk-UA" sz="1300" dirty="0">
                        <a:effectLst/>
                        <a:latin typeface="Georgia" panose="02040502050405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06973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3695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467544" y="364908"/>
            <a:ext cx="8208912" cy="1274440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Слово </a:t>
            </a:r>
            <a:r>
              <a:rPr lang="uk-UA" sz="20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КОЛИ</a:t>
            </a:r>
            <a:r>
              <a:rPr lang="uk-UA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сполучним словом, якщо входить до складу підрядного речення, що відповідає на питання: </a:t>
            </a:r>
            <a:r>
              <a:rPr lang="uk-UA" sz="20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ЯКИЙ? ЧИЙ? КОТРИЙ?</a:t>
            </a:r>
            <a:endParaRPr lang="ru-RU" sz="2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7089" y="1679104"/>
            <a:ext cx="8208912" cy="1677888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         </a:t>
            </a:r>
            <a:r>
              <a:rPr lang="uk-UA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яку?</a:t>
            </a:r>
          </a:p>
          <a:p>
            <a:pPr algn="ctr"/>
            <a:endParaRPr lang="uk-UA" dirty="0" smtClean="0"/>
          </a:p>
          <a:p>
            <a:pPr algn="ctr"/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Намалюй мені ніч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коли падають зорі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(Підрядні означальні)</a:t>
            </a:r>
            <a:endParaRPr lang="ru-RU" sz="2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ыгнутая вверх стрелка 6"/>
          <p:cNvSpPr/>
          <p:nvPr/>
        </p:nvSpPr>
        <p:spPr>
          <a:xfrm>
            <a:off x="4299158" y="2348880"/>
            <a:ext cx="1360168" cy="288031"/>
          </a:xfrm>
          <a:prstGeom prst="curvedDown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77089" y="3389243"/>
            <a:ext cx="8264376" cy="1231641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Слово </a:t>
            </a:r>
            <a:r>
              <a:rPr lang="uk-UA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КОЛИ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сполучним словом, якщо входить до складу підрядного речення, що відповідає на 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непрямих відмінків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518193" y="4725144"/>
            <a:ext cx="8199367" cy="1440160"/>
          </a:xfrm>
          <a:prstGeom prst="flowChartAlternateProces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щ</a:t>
            </a:r>
            <a:r>
              <a:rPr lang="uk-UA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о?</a:t>
            </a:r>
          </a:p>
          <a:p>
            <a:pPr algn="ctr"/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Люблю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коли цвітуть каштани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uk-UA" sz="32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(Підрядні з’ясувальні)</a:t>
            </a:r>
            <a:endParaRPr lang="ru-RU" sz="2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Выгнутая вверх стрелка 24"/>
          <p:cNvSpPr/>
          <p:nvPr/>
        </p:nvSpPr>
        <p:spPr>
          <a:xfrm>
            <a:off x="2843808" y="5229200"/>
            <a:ext cx="2607478" cy="288032"/>
          </a:xfrm>
          <a:prstGeom prst="curvedDown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642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>
            <a:normAutofit/>
          </a:bodyPr>
          <a:lstStyle/>
          <a:p>
            <a:endParaRPr lang="ru-RU" sz="3200" dirty="0"/>
          </a:p>
        </p:txBody>
      </p:sp>
      <p:sp>
        <p:nvSpPr>
          <p:cNvPr id="3" name="Овал 2"/>
          <p:cNvSpPr/>
          <p:nvPr/>
        </p:nvSpPr>
        <p:spPr>
          <a:xfrm>
            <a:off x="539552" y="220892"/>
            <a:ext cx="8136904" cy="151216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Слово </a:t>
            </a:r>
            <a:r>
              <a:rPr lang="uk-UA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ЯК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виступає сполучним словом у підрядних реченнях, що відповідають на питання непрямих відмінків (з’ясувальні речення)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2060848"/>
            <a:ext cx="8136904" cy="144016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            про що?</a:t>
            </a:r>
          </a:p>
          <a:p>
            <a:pPr algn="ctr"/>
            <a:endParaRPr lang="uk-UA" sz="24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Хочеш, я тихенько розповім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як вербиця пісеньку колише в кучерявім листячку своїм</a:t>
            </a:r>
            <a:r>
              <a:rPr lang="en-US" sz="24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ыгнутая вверх стрелка 5"/>
          <p:cNvSpPr/>
          <p:nvPr/>
        </p:nvSpPr>
        <p:spPr>
          <a:xfrm>
            <a:off x="4482208" y="2564904"/>
            <a:ext cx="2196244" cy="32403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39552" y="3861048"/>
            <a:ext cx="8136904" cy="936104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 </a:t>
            </a: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показують, як, у який спосіб виконується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 (спосіб дії)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9552" y="4941168"/>
            <a:ext cx="8136904" cy="1584177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</a:p>
          <a:p>
            <a:r>
              <a:rPr lang="uk-UA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          як?</a:t>
            </a:r>
          </a:p>
          <a:p>
            <a:pPr algn="ctr"/>
            <a:endParaRPr lang="uk-UA" sz="28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Він жив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як належить жити чесній людині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8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9" name="Выгнутая вверх стрелка 8"/>
          <p:cNvSpPr/>
          <p:nvPr/>
        </p:nvSpPr>
        <p:spPr>
          <a:xfrm>
            <a:off x="2195736" y="5445258"/>
            <a:ext cx="2016224" cy="36000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529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67544" y="332656"/>
            <a:ext cx="8208912" cy="9144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 головній частині складнопідрядного речення іноді використовуються вказівні слова: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602987396"/>
              </p:ext>
            </p:extLst>
          </p:nvPr>
        </p:nvGraphicFramePr>
        <p:xfrm>
          <a:off x="899592" y="1412776"/>
          <a:ext cx="6648400" cy="4280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467544" y="5655223"/>
            <a:ext cx="8208912" cy="9144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Вказівні слова є членами головного речення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48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Graphic spid="4" grpId="0">
        <p:bldAsOne/>
      </p:bldGraphic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9" y="2564904"/>
            <a:ext cx="8568952" cy="2134769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Види складнопідрядних речень</a:t>
            </a:r>
            <a:endParaRPr lang="ru-RU" sz="32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8352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67544" y="292899"/>
            <a:ext cx="8208912" cy="720080"/>
          </a:xfrm>
          <a:prstGeom prst="roundRect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Види складнопідрядних речень</a:t>
            </a:r>
            <a:endParaRPr lang="ru-RU" sz="32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53353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начення підрядної частини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асоби зв’язку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87580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Підрядні </a:t>
            </a:r>
          </a:p>
          <a:p>
            <a:pPr algn="ctr"/>
            <a:endParaRPr lang="uk-U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означальні</a:t>
            </a:r>
          </a:p>
          <a:p>
            <a:pPr algn="ctr"/>
            <a:endParaRPr lang="uk-U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частини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2778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Пояснює іменник, займенник в головній частині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88024" y="2248236"/>
            <a:ext cx="1800200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Спол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сл.: </a:t>
            </a:r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хто, що, який, чий, котрий, де, коли, куди.</a:t>
            </a:r>
          </a:p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Сполучники</a:t>
            </a:r>
            <a:r>
              <a:rPr lang="uk-UA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що, ніби, мов, наче..</a:t>
            </a:r>
          </a:p>
          <a:p>
            <a:pPr algn="ctr"/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876256" y="2248236"/>
            <a:ext cx="1800200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кий? яка? яке? які?  чий?чия?</a:t>
            </a:r>
          </a:p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чиє? чиї? котрий?</a:t>
            </a:r>
          </a:p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котра? </a:t>
            </a:r>
            <a:r>
              <a:rPr lang="uk-UA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отре? котрі?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5085184"/>
            <a:ext cx="8208912" cy="122413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  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які?</a:t>
            </a:r>
            <a:endParaRPr lang="uk-U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Угорі </a:t>
            </a:r>
            <a:r>
              <a:rPr lang="uk-UA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озвалися </a:t>
            </a:r>
            <a:r>
              <a:rPr lang="uk-UA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журавлі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(що </a:t>
            </a:r>
            <a:r>
              <a:rPr lang="uk-UA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взяли літо на </a:t>
            </a:r>
            <a:r>
              <a:rPr lang="uk-UA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крила)</a:t>
            </a:r>
            <a:endParaRPr lang="ru-RU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Выгнутая вверх стрелка 12"/>
          <p:cNvSpPr/>
          <p:nvPr/>
        </p:nvSpPr>
        <p:spPr>
          <a:xfrm>
            <a:off x="3917485" y="5571238"/>
            <a:ext cx="1360168" cy="25202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19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268760"/>
            <a:ext cx="1872208" cy="914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90474" y="1268760"/>
            <a:ext cx="2016224" cy="914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значення підрядної частини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60032" y="1268760"/>
            <a:ext cx="1656184" cy="914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засоби зв’язку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32240" y="1268760"/>
            <a:ext cx="1944216" cy="9144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2348880"/>
            <a:ext cx="1872208" cy="309634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Підрядні </a:t>
            </a:r>
          </a:p>
          <a:p>
            <a:pPr algn="ctr"/>
            <a:endParaRPr lang="uk-UA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з’ясувальні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uk-UA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частини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590474" y="2348880"/>
            <a:ext cx="2016224" cy="309634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З’ясовує, пояснює в головній частині значення дієслова – присудка</a:t>
            </a:r>
          </a:p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(найчастіше) або іншої частини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60032" y="2348880"/>
            <a:ext cx="1656184" cy="309634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слова: </a:t>
            </a:r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хто, який, чий, котрий, де, куди, звідки, коли, як.</a:t>
            </a:r>
          </a:p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Сполучники</a:t>
            </a:r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що, щоб, мов, ніби, наче, неначе</a:t>
            </a:r>
            <a:endParaRPr lang="ru-RU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732240" y="2348880"/>
            <a:ext cx="1944216" cy="309634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Питання непрямих відмінків:</a:t>
            </a:r>
          </a:p>
          <a:p>
            <a:pPr algn="ctr"/>
            <a:r>
              <a:rPr lang="uk-UA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ого? чого? кому? чому? кого? що?</a:t>
            </a:r>
          </a:p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ким? чим?</a:t>
            </a:r>
          </a:p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кому?</a:t>
            </a:r>
          </a:p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чому?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5589240"/>
            <a:ext cx="8208912" cy="115212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чого?</a:t>
            </a:r>
          </a:p>
          <a:p>
            <a:pPr algn="ctr"/>
            <a:endParaRPr lang="uk-UA" dirty="0" smtClean="0"/>
          </a:p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Ніколи не прагни вгадати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 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(яких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слів від тебе хтось очікує)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Выгнутая вверх стрелка 12"/>
          <p:cNvSpPr/>
          <p:nvPr/>
        </p:nvSpPr>
        <p:spPr>
          <a:xfrm>
            <a:off x="3995065" y="5985284"/>
            <a:ext cx="1504184" cy="3600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67544" y="332656"/>
            <a:ext cx="8208912" cy="720080"/>
          </a:xfrm>
          <a:prstGeom prst="roundRect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Види складнопідрядних речень</a:t>
            </a:r>
            <a:endParaRPr lang="ru-RU" sz="32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358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53353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начення підрядної частини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асоби зв’язку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87580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Підрядні </a:t>
            </a:r>
          </a:p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обставинні</a:t>
            </a:r>
            <a:endParaRPr lang="uk-U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астини -  </a:t>
            </a:r>
            <a:r>
              <a:rPr lang="uk-UA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місця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2778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Указує на місце або напрям дії головної частини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88024" y="2248236"/>
            <a:ext cx="1800200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Спол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сл.:</a:t>
            </a:r>
          </a:p>
          <a:p>
            <a:pPr algn="ctr"/>
            <a:r>
              <a:rPr lang="uk-UA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е, куди, звідки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876256" y="2248236"/>
            <a:ext cx="1800200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Де? Куди? Звідки?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5085184"/>
            <a:ext cx="8208912" cy="152481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де?</a:t>
            </a:r>
          </a:p>
          <a:p>
            <a:pPr algn="ctr"/>
            <a:endParaRPr lang="uk-UA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(Де воля родиться),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там </a:t>
            </a:r>
            <a:r>
              <a:rPr lang="uk-UA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загиба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зневіра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uk-UA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Выгнутая вверх стрелка 13"/>
          <p:cNvSpPr/>
          <p:nvPr/>
        </p:nvSpPr>
        <p:spPr>
          <a:xfrm flipH="1">
            <a:off x="3445441" y="5827721"/>
            <a:ext cx="2304256" cy="36004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67544" y="306483"/>
            <a:ext cx="8208912" cy="720080"/>
          </a:xfrm>
          <a:prstGeom prst="roundRect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Види складнопідрядних речень</a:t>
            </a:r>
            <a:endParaRPr lang="ru-RU" sz="32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22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endParaRPr lang="ru-RU" sz="24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7544" y="332656"/>
            <a:ext cx="8208912" cy="72008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Види складнопідрядних речень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53353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начення підрядної частини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асоби зв’язку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87580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Підрядні </a:t>
            </a:r>
          </a:p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обставинні</a:t>
            </a:r>
            <a:endParaRPr lang="uk-U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астини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часу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2778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Указує на час здійснення того, про що говориться в головній частині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88024" y="2248236"/>
            <a:ext cx="1800200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Сполучники:</a:t>
            </a:r>
          </a:p>
          <a:p>
            <a:pPr algn="ctr"/>
            <a:r>
              <a:rPr lang="uk-UA" sz="1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коли, як, </a:t>
            </a:r>
          </a:p>
          <a:p>
            <a:pPr algn="ctr"/>
            <a:r>
              <a:rPr lang="uk-UA" sz="1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після того як, </a:t>
            </a:r>
          </a:p>
          <a:p>
            <a:pPr algn="ctr"/>
            <a:r>
              <a:rPr lang="uk-UA" sz="1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 того часу як, </a:t>
            </a:r>
            <a:r>
              <a:rPr lang="uk-UA" sz="1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як</a:t>
            </a:r>
            <a:r>
              <a:rPr lang="uk-UA" sz="1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тільки, щойно, ледве, тільки що;</a:t>
            </a:r>
          </a:p>
          <a:p>
            <a:pPr algn="ctr"/>
            <a:r>
              <a:rPr lang="uk-UA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Спол</a:t>
            </a:r>
            <a:r>
              <a:rPr lang="uk-UA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Сл.: </a:t>
            </a:r>
            <a:r>
              <a:rPr lang="uk-UA" sz="1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поки, відколи, доки, аж поки, аж доки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876256" y="2248236"/>
            <a:ext cx="1800200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оли? відколи?</a:t>
            </a:r>
          </a:p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як довго? </a:t>
            </a:r>
          </a:p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 якого часу? </a:t>
            </a:r>
          </a:p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 яких пір?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5085184"/>
            <a:ext cx="8208912" cy="152481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коли?</a:t>
            </a:r>
          </a:p>
          <a:p>
            <a:pPr algn="ctr"/>
            <a:endParaRPr lang="uk-UA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 люблю їхати на поле тоді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як ниви зеленіють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Выгнутая вверх стрелка 13"/>
          <p:cNvSpPr/>
          <p:nvPr/>
        </p:nvSpPr>
        <p:spPr>
          <a:xfrm>
            <a:off x="4572000" y="5661248"/>
            <a:ext cx="1790484" cy="50405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386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endParaRPr lang="ru-RU" sz="24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7544" y="332656"/>
            <a:ext cx="8208912" cy="72008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Види складнопідрядних речень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53353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начення підрядної частини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асоби зв’язку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87580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Підрядні </a:t>
            </a:r>
          </a:p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обставинні</a:t>
            </a:r>
            <a:endParaRPr lang="uk-U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астини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uk-UA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способу</a:t>
            </a:r>
            <a:r>
              <a:rPr lang="uk-UA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дії і ступеня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2778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Указує на ступінь вияву ознаки або спосіб дії головної частини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07986" y="2248236"/>
            <a:ext cx="1924254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Сполучники: </a:t>
            </a:r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щоб, що, мов, як, наче, ніби, неначе, </a:t>
            </a:r>
            <a:r>
              <a:rPr lang="uk-UA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чим..тим</a:t>
            </a:r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uk-UA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Спол</a:t>
            </a:r>
            <a:r>
              <a:rPr lang="uk-UA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Сл.:</a:t>
            </a:r>
          </a:p>
          <a:p>
            <a:pPr algn="ctr"/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як, скільки, наскільки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804248" y="2248236"/>
            <a:ext cx="2016224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к?</a:t>
            </a:r>
          </a:p>
          <a:p>
            <a:pPr algn="ctr"/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якою мірою? наскільки?яким способом?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5085184"/>
            <a:ext cx="8208912" cy="152481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наскільки?</a:t>
            </a:r>
          </a:p>
          <a:p>
            <a:pPr algn="ctr"/>
            <a:endParaRPr lang="uk-UA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Сьогодні я такий веселий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що (молодіти </a:t>
            </a:r>
            <a:r>
              <a:rPr lang="uk-UA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хочу знов)</a:t>
            </a:r>
          </a:p>
        </p:txBody>
      </p:sp>
      <p:sp>
        <p:nvSpPr>
          <p:cNvPr id="14" name="Выгнутая вверх стрелка 13"/>
          <p:cNvSpPr/>
          <p:nvPr/>
        </p:nvSpPr>
        <p:spPr>
          <a:xfrm>
            <a:off x="4572000" y="5735740"/>
            <a:ext cx="1790484" cy="28170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06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endParaRPr lang="ru-RU" sz="24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7544" y="332656"/>
            <a:ext cx="8208912" cy="72008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Види складнопідрядних речень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53353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начення підрядної частини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асоби зв’язку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87580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Підрядні </a:t>
            </a:r>
          </a:p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обставинні</a:t>
            </a:r>
            <a:endParaRPr lang="uk-U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астини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2778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Указує на умову здійснення того, про що йдеться в головній  частині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88024" y="2248236"/>
            <a:ext cx="1800200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Сполучники:</a:t>
            </a:r>
          </a:p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Як, якщо,</a:t>
            </a:r>
          </a:p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якби, коли, </a:t>
            </a:r>
            <a:r>
              <a:rPr lang="uk-UA" sz="20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коли</a:t>
            </a:r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б, аби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876256" y="2248236"/>
            <a:ext cx="1800200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 якої умови?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5085184"/>
            <a:ext cx="8208912" cy="152481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за якої умови?</a:t>
            </a:r>
          </a:p>
          <a:p>
            <a:pPr algn="ctr"/>
            <a:endParaRPr lang="en-US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Людська душа втрачає </a:t>
            </a:r>
            <a:r>
              <a:rPr lang="uk-UA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дивоцвіт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коли (любов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її не зігріває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uk-UA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Выгнутая вверх стрелка 13"/>
          <p:cNvSpPr/>
          <p:nvPr/>
        </p:nvSpPr>
        <p:spPr>
          <a:xfrm>
            <a:off x="4572000" y="5706738"/>
            <a:ext cx="1790484" cy="28170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904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83223" y="457480"/>
            <a:ext cx="8229600" cy="73927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Складнопідрядні речення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4087368" y="1196752"/>
            <a:ext cx="484632" cy="792088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259632" y="4118774"/>
            <a:ext cx="1944216" cy="168649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4800" b="1" dirty="0" smtClean="0"/>
              <a:t>(     )</a:t>
            </a:r>
            <a:endParaRPr lang="ru-RU" sz="4800" b="1" dirty="0"/>
          </a:p>
        </p:txBody>
      </p:sp>
      <p:sp>
        <p:nvSpPr>
          <p:cNvPr id="9" name="Овал 8"/>
          <p:cNvSpPr/>
          <p:nvPr/>
        </p:nvSpPr>
        <p:spPr>
          <a:xfrm>
            <a:off x="6141477" y="3789040"/>
            <a:ext cx="2016224" cy="201622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/>
              <a:t>[    ]</a:t>
            </a:r>
            <a:endParaRPr lang="ru-RU" sz="48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11560" y="1988840"/>
            <a:ext cx="8064896" cy="93610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підрядне підпорядковується головному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2196571" y="2924944"/>
            <a:ext cx="484632" cy="86409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6467654" y="2924944"/>
            <a:ext cx="484632" cy="905798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83568" y="5805264"/>
            <a:ext cx="7920880" cy="86409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З’єднуються сполучниками підрядності чи сполучними словами </a:t>
            </a:r>
          </a:p>
        </p:txBody>
      </p:sp>
      <p:sp>
        <p:nvSpPr>
          <p:cNvPr id="2" name="Овал 1"/>
          <p:cNvSpPr/>
          <p:nvPr/>
        </p:nvSpPr>
        <p:spPr>
          <a:xfrm>
            <a:off x="2438887" y="3068960"/>
            <a:ext cx="4273279" cy="57606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Схематичне відображення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95536" y="3830742"/>
            <a:ext cx="3934148" cy="57606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 smtClean="0">
                <a:solidFill>
                  <a:srgbClr val="FFFF00"/>
                </a:solidFill>
              </a:rPr>
              <a:t>Підрядних частин може бути: 1,2…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203848" y="4118774"/>
            <a:ext cx="2952328" cy="170126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усному мовленні підрядна частина відокремлюється від головної </a:t>
            </a:r>
            <a:r>
              <a:rPr lang="uk-UA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паузою</a:t>
            </a:r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а на письмі </a:t>
            </a:r>
            <a:r>
              <a:rPr lang="uk-UA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комою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615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9" grpId="0" animBg="1"/>
      <p:bldP spid="10" grpId="0" animBg="1"/>
      <p:bldP spid="14" grpId="0" animBg="1"/>
      <p:bldP spid="16" grpId="0" animBg="1"/>
      <p:bldP spid="17" grpId="0" animBg="1"/>
      <p:bldP spid="2" grpId="0" animBg="1"/>
      <p:bldP spid="5" grpId="0" animBg="1"/>
      <p:bldP spid="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endParaRPr lang="ru-RU" sz="24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7544" y="332656"/>
            <a:ext cx="8208912" cy="72008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Види складнопідрядних речень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53353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начення підрядної частини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асоби зв’язку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87580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Підрядні </a:t>
            </a:r>
          </a:p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обставинні</a:t>
            </a:r>
            <a:endParaRPr lang="uk-U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астини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причини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2778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Указує на причину здійснення того, про що йдеться в головній частині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88024" y="2248236"/>
            <a:ext cx="1800200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Сполучники:</a:t>
            </a:r>
          </a:p>
          <a:p>
            <a:pPr algn="ctr"/>
            <a:r>
              <a:rPr lang="uk-UA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о, тому що, через те що, тим що, </a:t>
            </a:r>
          </a:p>
          <a:p>
            <a:pPr algn="ctr"/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 зв’язку з тим що, оскільки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876256" y="2248236"/>
            <a:ext cx="1800200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ому?</a:t>
            </a:r>
          </a:p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з якої причини? через що?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5085184"/>
            <a:ext cx="8208912" cy="152481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чому?</a:t>
            </a:r>
          </a:p>
          <a:p>
            <a:pPr algn="ctr"/>
            <a:endParaRPr lang="uk-UA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Земля прекрасна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тому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що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(на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ній живуть дзвінкоголосі малюки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uk-UA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Выгнутая вверх стрелка 13"/>
          <p:cNvSpPr/>
          <p:nvPr/>
        </p:nvSpPr>
        <p:spPr>
          <a:xfrm>
            <a:off x="2627784" y="5589240"/>
            <a:ext cx="1790484" cy="39920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107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endParaRPr lang="ru-RU" sz="24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7544" y="332656"/>
            <a:ext cx="8208912" cy="72008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Види складнопідрядних речень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53353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начення підрядної частини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асоби зв’язку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87580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Підрядні </a:t>
            </a:r>
          </a:p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обставинні</a:t>
            </a:r>
            <a:endParaRPr lang="uk-U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астини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мети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2778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Указує на мету здійснення того, про що йдеться в головній частині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88024" y="2248236"/>
            <a:ext cx="1800200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Сполучники:</a:t>
            </a:r>
          </a:p>
          <a:p>
            <a:pPr algn="ctr"/>
            <a:r>
              <a:rPr lang="uk-UA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щ</a:t>
            </a:r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об, </a:t>
            </a:r>
          </a:p>
          <a:p>
            <a:pPr algn="ctr"/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для того щоб, аби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876256" y="2248236"/>
            <a:ext cx="1800200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ля чого? </a:t>
            </a:r>
          </a:p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 якою</a:t>
            </a:r>
          </a:p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метою?</a:t>
            </a:r>
          </a:p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навіщо?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5085184"/>
            <a:ext cx="8208912" cy="152481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навіщо?</a:t>
            </a:r>
          </a:p>
          <a:p>
            <a:pPr algn="ctr"/>
            <a:endParaRPr lang="uk-UA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Солдати не шкодували ніг на битих шляхах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аби(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швидше зустріти тепло рідної хати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Выгнутая вверх стрелка 13"/>
          <p:cNvSpPr/>
          <p:nvPr/>
        </p:nvSpPr>
        <p:spPr>
          <a:xfrm>
            <a:off x="3203848" y="5589240"/>
            <a:ext cx="3816424" cy="39920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4952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67544" y="332656"/>
            <a:ext cx="8208912" cy="72008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Види складнопідрядних речень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53353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начення підрядної частини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асоби зв’язку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87580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Підрядні </a:t>
            </a:r>
          </a:p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обставинні</a:t>
            </a:r>
            <a:endParaRPr lang="uk-U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астини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порівняльні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2778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Пояснює головну частину через порівняння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88024" y="2248236"/>
            <a:ext cx="1800200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Сполучники:</a:t>
            </a:r>
          </a:p>
          <a:p>
            <a:pPr algn="ctr"/>
            <a:r>
              <a:rPr lang="uk-UA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к,</a:t>
            </a:r>
          </a:p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мов, </a:t>
            </a:r>
          </a:p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наче, неначе, немовби, ніби,</a:t>
            </a:r>
          </a:p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мовби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876256" y="2248236"/>
            <a:ext cx="1800200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к?</a:t>
            </a:r>
          </a:p>
          <a:p>
            <a:pPr algn="ctr"/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подібно до чого?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5085184"/>
            <a:ext cx="8208912" cy="152481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як?</a:t>
            </a:r>
          </a:p>
          <a:p>
            <a:pPr algn="ctr"/>
            <a:endParaRPr lang="uk-UA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Зацвіла в долині червона калина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ніби (засміялась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дівчина - дитина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Выгнутая вверх стрелка 13"/>
          <p:cNvSpPr/>
          <p:nvPr/>
        </p:nvSpPr>
        <p:spPr>
          <a:xfrm>
            <a:off x="4572000" y="5445224"/>
            <a:ext cx="1790484" cy="543222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851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endParaRPr lang="ru-RU" sz="24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7544" y="332656"/>
            <a:ext cx="8208912" cy="72008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Види складнопідрядних речень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53353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начення підрядної частини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асоби зв’язку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87580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Підрядні </a:t>
            </a:r>
          </a:p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обставинні</a:t>
            </a:r>
            <a:endParaRPr lang="uk-U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астини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допустові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2778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Указує на факт, усупереч якому відбувається те, про що йдеться в головній частині</a:t>
            </a:r>
            <a:endParaRPr lang="ru-RU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88024" y="2248236"/>
            <a:ext cx="1800200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Сполучники:</a:t>
            </a:r>
          </a:p>
          <a:p>
            <a:pPr algn="ctr"/>
            <a:r>
              <a:rPr lang="uk-UA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оч, </a:t>
            </a:r>
          </a:p>
          <a:p>
            <a:pPr algn="ctr"/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хоча, </a:t>
            </a:r>
          </a:p>
          <a:p>
            <a:pPr algn="ctr"/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дарма що, незважаючи на те що, </a:t>
            </a:r>
            <a:r>
              <a:rPr lang="uk-UA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ехай, </a:t>
            </a:r>
          </a:p>
          <a:p>
            <a:pPr algn="ctr"/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нащо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876256" y="2248236"/>
            <a:ext cx="1800200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езважаючи на що? </a:t>
            </a:r>
            <a:r>
              <a:rPr lang="uk-UA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супереч чому?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5085184"/>
            <a:ext cx="8208912" cy="152481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всупереч чому?</a:t>
            </a:r>
          </a:p>
          <a:p>
            <a:pPr algn="ctr"/>
            <a:endParaRPr lang="uk-UA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Йшли в степи майстри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дарма </a:t>
            </a:r>
            <a:r>
              <a:rPr lang="uk-UA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що </a:t>
            </a:r>
            <a:r>
              <a:rPr lang="uk-UA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(дощ </a:t>
            </a:r>
            <a:r>
              <a:rPr lang="uk-UA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холодний сіяв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Выгнутая вверх стрелка 13"/>
          <p:cNvSpPr/>
          <p:nvPr/>
        </p:nvSpPr>
        <p:spPr>
          <a:xfrm>
            <a:off x="3059832" y="5589240"/>
            <a:ext cx="3384375" cy="50405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316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rmAutofit/>
          </a:bodyPr>
          <a:lstStyle/>
          <a:p>
            <a:endParaRPr lang="ru-RU" sz="24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7544" y="332656"/>
            <a:ext cx="8208912" cy="72008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Види складнопідрядних речень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вид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53353" y="1196752"/>
            <a:ext cx="1944216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начення підрядної частини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88024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асоби зв’язку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87580" y="1196752"/>
            <a:ext cx="1800200" cy="86409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6754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Підрядні </a:t>
            </a:r>
          </a:p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обставинні</a:t>
            </a:r>
            <a:endParaRPr lang="uk-U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астини </a:t>
            </a:r>
            <a:r>
              <a:rPr lang="uk-UA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наслідкові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627784" y="2248236"/>
            <a:ext cx="1944216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Указує на наслідок дії, </a:t>
            </a:r>
            <a:r>
              <a:rPr lang="uk-UA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ро яку йдеться в головній частині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13630" y="2248236"/>
            <a:ext cx="1800200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Сполучник</a:t>
            </a:r>
          </a:p>
          <a:p>
            <a:pPr algn="ctr"/>
            <a:r>
              <a:rPr lang="uk-UA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ак що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876256" y="2248236"/>
            <a:ext cx="1800200" cy="262092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На питання не відповідає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5085184"/>
            <a:ext cx="8208912" cy="1524817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підрядна наслідкова</a:t>
            </a:r>
          </a:p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Погода стояла тепла і сонячна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так 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що 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(шибки 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вікнах аж миготіли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uk-UA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235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573" y="1268760"/>
            <a:ext cx="8730853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6022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2708920"/>
            <a:ext cx="7701506" cy="363063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67544" y="116632"/>
            <a:ext cx="8208912" cy="2160240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Домашнє завдання</a:t>
            </a:r>
          </a:p>
          <a:p>
            <a:pPr marL="514350" indent="-514350">
              <a:buAutoNum type="arabicPeriod"/>
            </a:pPr>
            <a:r>
              <a:rPr lang="uk-UA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Вивчити матеріал уроку.</a:t>
            </a:r>
          </a:p>
          <a:p>
            <a:pPr marL="514350" indent="-514350">
              <a:buAutoNum type="arabicPeriod"/>
            </a:pPr>
            <a:r>
              <a:rPr lang="uk-UA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Виконати письмово вправу, підготувати фото виконаної вправи для демонстрації екрану на </a:t>
            </a:r>
            <a:r>
              <a:rPr lang="uk-UA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уроці</a:t>
            </a:r>
            <a:r>
              <a:rPr lang="uk-UA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785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/>
          </a:bodyPr>
          <a:lstStyle/>
          <a:p>
            <a:pPr algn="l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67544" y="248036"/>
            <a:ext cx="8208912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Підрядна частина може стояти відносно головної: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483768" y="1196752"/>
            <a:ext cx="3600400" cy="49144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еред нею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468996" y="2996952"/>
            <a:ext cx="3600400" cy="57606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ісля неї 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483768" y="4725144"/>
            <a:ext cx="3600400" cy="64807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 </a:t>
            </a:r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середині  неї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1772816"/>
            <a:ext cx="8208912" cy="108012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Поки жива мова народна в устах народу</a:t>
            </a:r>
            <a:r>
              <a:rPr lang="uk-UA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 того часу живий і народ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3717032"/>
            <a:ext cx="8208912" cy="86409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Люблю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 </a:t>
            </a:r>
            <a:r>
              <a:rPr lang="uk-UA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хвилі юрбою шумують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ламаючи лід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67544" y="5517232"/>
            <a:ext cx="8208912" cy="100811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[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Той,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хто по – справжньому любить свою Батьківщину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 усякого погляду справжня людина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378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9249" y="331404"/>
            <a:ext cx="8229600" cy="6526596"/>
          </a:xfrm>
        </p:spPr>
        <p:txBody>
          <a:bodyPr>
            <a:normAutofit/>
          </a:bodyPr>
          <a:lstStyle/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34480" y="307808"/>
            <a:ext cx="8208912" cy="136815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Підрядна частина речення може пояснювати один член, групу членів або головне речення в цілому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Блок-схема: узел 13"/>
          <p:cNvSpPr/>
          <p:nvPr/>
        </p:nvSpPr>
        <p:spPr>
          <a:xfrm>
            <a:off x="541295" y="1772817"/>
            <a:ext cx="8208912" cy="2016224"/>
          </a:xfrm>
          <a:prstGeom prst="flowChartConnecto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/>
              <a:t>[</a:t>
            </a:r>
            <a:r>
              <a:rPr lang="uk-UA" b="1" dirty="0" smtClean="0">
                <a:solidFill>
                  <a:schemeClr val="tx1"/>
                </a:solidFill>
              </a:rPr>
              <a:t>Сонця ще не було видно</a:t>
            </a:r>
            <a:r>
              <a:rPr lang="en-US" sz="2800" b="1" dirty="0" smtClean="0">
                <a:solidFill>
                  <a:schemeClr val="bg1"/>
                </a:solidFill>
              </a:rPr>
              <a:t>]</a:t>
            </a:r>
            <a:r>
              <a:rPr lang="uk-UA" sz="2800" b="1" dirty="0" smtClean="0">
                <a:solidFill>
                  <a:schemeClr val="bg1"/>
                </a:solidFill>
              </a:rPr>
              <a:t>, (</a:t>
            </a:r>
            <a:r>
              <a:rPr lang="uk-UA" sz="2800" dirty="0" smtClean="0"/>
              <a:t> </a:t>
            </a:r>
            <a:r>
              <a:rPr lang="uk-UA" b="1" dirty="0" smtClean="0">
                <a:solidFill>
                  <a:schemeClr val="tx1"/>
                </a:solidFill>
              </a:rPr>
              <a:t>хоч деякі шпилі ще рожевіли</a:t>
            </a:r>
            <a:r>
              <a:rPr lang="uk-UA" sz="2800" b="1" dirty="0" smtClean="0"/>
              <a:t>)  </a:t>
            </a:r>
            <a:r>
              <a:rPr lang="uk-UA" sz="2800" dirty="0" smtClean="0"/>
              <a:t>                </a:t>
            </a:r>
            <a:r>
              <a:rPr lang="uk-UA" dirty="0" smtClean="0"/>
              <a:t> </a:t>
            </a:r>
            <a:r>
              <a:rPr lang="uk-UA" b="1" dirty="0" smtClean="0"/>
              <a:t>незважаючи на що?</a:t>
            </a:r>
          </a:p>
          <a:p>
            <a:r>
              <a:rPr lang="en-US" dirty="0" smtClean="0"/>
              <a:t> </a:t>
            </a:r>
            <a:r>
              <a:rPr lang="uk-UA" dirty="0" smtClean="0"/>
              <a:t>  </a:t>
            </a:r>
            <a:r>
              <a:rPr lang="en-US" dirty="0" smtClean="0"/>
              <a:t> </a:t>
            </a:r>
            <a:r>
              <a:rPr lang="en-US" sz="4000" b="1" dirty="0" smtClean="0"/>
              <a:t>[</a:t>
            </a:r>
            <a:r>
              <a:rPr lang="en-US" dirty="0" smtClean="0"/>
              <a:t>                   </a:t>
            </a:r>
            <a:r>
              <a:rPr lang="uk-UA" dirty="0" smtClean="0"/>
              <a:t>       </a:t>
            </a:r>
            <a:r>
              <a:rPr lang="en-US" dirty="0" smtClean="0"/>
              <a:t> </a:t>
            </a:r>
            <a:r>
              <a:rPr lang="uk-UA" dirty="0" smtClean="0"/>
              <a:t>                       </a:t>
            </a:r>
            <a:r>
              <a:rPr lang="en-US" sz="4000" b="1" dirty="0" smtClean="0"/>
              <a:t>]</a:t>
            </a:r>
            <a:r>
              <a:rPr lang="en-US" sz="2800" dirty="0" smtClean="0"/>
              <a:t> </a:t>
            </a:r>
            <a:r>
              <a:rPr lang="uk-UA" sz="2800" b="1" dirty="0" smtClean="0"/>
              <a:t>, </a:t>
            </a:r>
            <a:r>
              <a:rPr lang="uk-UA" sz="4000" b="1" dirty="0" smtClean="0"/>
              <a:t>(</a:t>
            </a:r>
            <a:r>
              <a:rPr lang="uk-UA" sz="2800" b="1" dirty="0" smtClean="0"/>
              <a:t>  </a:t>
            </a:r>
            <a:r>
              <a:rPr lang="uk-UA" b="1" dirty="0" smtClean="0"/>
              <a:t>хоч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smtClean="0"/>
              <a:t>   </a:t>
            </a:r>
            <a:r>
              <a:rPr lang="uk-UA" sz="4000" b="1" dirty="0" smtClean="0"/>
              <a:t>)</a:t>
            </a:r>
            <a:endParaRPr lang="ru-RU" sz="4000" b="1" dirty="0"/>
          </a:p>
        </p:txBody>
      </p:sp>
      <p:sp>
        <p:nvSpPr>
          <p:cNvPr id="15" name="Овал 14"/>
          <p:cNvSpPr/>
          <p:nvPr/>
        </p:nvSpPr>
        <p:spPr>
          <a:xfrm>
            <a:off x="2149715" y="2924944"/>
            <a:ext cx="2448272" cy="720080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/>
              <a:t>Усе головне речення</a:t>
            </a:r>
            <a:endParaRPr lang="ru-RU" sz="2000" b="1" dirty="0"/>
          </a:p>
        </p:txBody>
      </p:sp>
      <p:sp>
        <p:nvSpPr>
          <p:cNvPr id="17" name="Овал 16"/>
          <p:cNvSpPr/>
          <p:nvPr/>
        </p:nvSpPr>
        <p:spPr>
          <a:xfrm>
            <a:off x="479250" y="3501008"/>
            <a:ext cx="8208912" cy="2376264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Усі  катери, баржі й шхуни</a:t>
            </a:r>
            <a:r>
              <a:rPr lang="uk-UA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 причаїлись у порту</a:t>
            </a:r>
            <a:r>
              <a:rPr lang="uk-UA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здавалися маленькими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endParaRPr lang="en-US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як</a:t>
            </a: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і?</a:t>
            </a:r>
          </a:p>
          <a:p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--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,-- 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-- </a:t>
            </a:r>
            <a:r>
              <a:rPr lang="uk-UA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 ( 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uk-UA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) ,   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Выгнутая вверх стрелка 2"/>
          <p:cNvSpPr/>
          <p:nvPr/>
        </p:nvSpPr>
        <p:spPr>
          <a:xfrm>
            <a:off x="4355976" y="2919517"/>
            <a:ext cx="1576192" cy="22145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Выгнутая вверх стрелка 3"/>
          <p:cNvSpPr/>
          <p:nvPr/>
        </p:nvSpPr>
        <p:spPr>
          <a:xfrm>
            <a:off x="3982489" y="5023157"/>
            <a:ext cx="1512168" cy="2160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9249" y="5661248"/>
            <a:ext cx="8208912" cy="108012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Підрядна частина завжди має у своєму складі </a:t>
            </a:r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підрядний сполучник 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 </a:t>
            </a:r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сполучне слово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які разом з </a:t>
            </a:r>
            <a:r>
              <a:rPr lang="uk-UA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інтонацією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засобами зв’язку частин складнопідрядного речення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087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  <p:bldP spid="15" grpId="0" animBg="1"/>
      <p:bldP spid="17" grpId="0" animBg="1"/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22" y="273233"/>
            <a:ext cx="8229600" cy="6034682"/>
          </a:xfrm>
        </p:spPr>
        <p:txBody>
          <a:bodyPr>
            <a:normAutofit/>
          </a:bodyPr>
          <a:lstStyle/>
          <a:p>
            <a:endParaRPr lang="ru-RU" sz="20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9552" y="292899"/>
            <a:ext cx="8136904" cy="57606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Підрядні сполучники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Блок-схема: знак завершения 10"/>
          <p:cNvSpPr/>
          <p:nvPr/>
        </p:nvSpPr>
        <p:spPr>
          <a:xfrm>
            <a:off x="539552" y="1193644"/>
            <a:ext cx="4068452" cy="661792"/>
          </a:xfrm>
          <a:prstGeom prst="flowChartTerminato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прості</a:t>
            </a:r>
            <a:endParaRPr lang="ru-RU" sz="28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Блок-схема: знак завершения 11"/>
          <p:cNvSpPr/>
          <p:nvPr/>
        </p:nvSpPr>
        <p:spPr>
          <a:xfrm>
            <a:off x="4779803" y="1153888"/>
            <a:ext cx="3888432" cy="661792"/>
          </a:xfrm>
          <a:prstGeom prst="flowChartTerminato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складені</a:t>
            </a:r>
            <a:endParaRPr lang="ru-RU" sz="28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5076055" y="1901099"/>
            <a:ext cx="1647963" cy="735813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Тому що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6804248" y="1923638"/>
            <a:ext cx="1656184" cy="713274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Як тільки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5076055" y="2780928"/>
            <a:ext cx="2016225" cy="648072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Через те що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7236296" y="2780928"/>
            <a:ext cx="1656184" cy="709228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Так що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4841456" y="3605444"/>
            <a:ext cx="2160241" cy="583214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Для того щоб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7001697" y="3645025"/>
            <a:ext cx="1890783" cy="504055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Дарма що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5359405" y="4258943"/>
            <a:ext cx="3540298" cy="648073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Незважаючи на те що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7092280" y="5022586"/>
            <a:ext cx="1807423" cy="734797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Тільки що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5220072" y="5083061"/>
            <a:ext cx="1872208" cy="9144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Чим - тим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658416" y="1982616"/>
            <a:ext cx="914400" cy="9144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що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3" name="Овал 32"/>
          <p:cNvSpPr/>
          <p:nvPr/>
        </p:nvSpPr>
        <p:spPr>
          <a:xfrm>
            <a:off x="2006314" y="2100318"/>
            <a:ext cx="914400" cy="9144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щоб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3254152" y="2152800"/>
            <a:ext cx="914400" cy="9144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наче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694366" y="3074586"/>
            <a:ext cx="914400" cy="9144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мов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1779276" y="3234680"/>
            <a:ext cx="1224136" cy="9144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немов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7" name="Овал 36"/>
          <p:cNvSpPr/>
          <p:nvPr/>
        </p:nvSpPr>
        <p:spPr>
          <a:xfrm>
            <a:off x="562055" y="4127523"/>
            <a:ext cx="914400" cy="983758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бо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3419872" y="3183268"/>
            <a:ext cx="1014967" cy="9144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як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1781978" y="4345369"/>
            <a:ext cx="1061830" cy="9144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якби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3312182" y="4279532"/>
            <a:ext cx="1122657" cy="9144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якщо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881260" y="5259769"/>
            <a:ext cx="1133111" cy="9144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accent2">
                    <a:lumMod val="50000"/>
                  </a:schemeClr>
                </a:solidFill>
              </a:rPr>
              <a:t>х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оч (хоча)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2463514" y="5083061"/>
            <a:ext cx="1705038" cy="1009473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accent2">
                    <a:lumMod val="50000"/>
                  </a:schemeClr>
                </a:solidFill>
              </a:rPr>
              <a:t>х</a:t>
            </a:r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ай</a:t>
            </a:r>
          </a:p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(нехай)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4" name="Двойная стрелка вверх/вниз 43"/>
          <p:cNvSpPr/>
          <p:nvPr/>
        </p:nvSpPr>
        <p:spPr>
          <a:xfrm>
            <a:off x="4608003" y="1560611"/>
            <a:ext cx="171799" cy="467288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961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2" grpId="0" animBg="1"/>
      <p:bldP spid="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38137"/>
          </a:xfrm>
          <a:prstGeom prst="roundRect">
            <a:avLst/>
          </a:prstGeom>
          <a:ln w="76200">
            <a:solidFill>
              <a:srgbClr val="00B0F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Сполучні слова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1559" y="1772816"/>
            <a:ext cx="3600401" cy="720080"/>
          </a:xfrm>
          <a:prstGeom prst="roundRect">
            <a:avLst/>
          </a:prstGeom>
          <a:ln w="76200">
            <a:solidFill>
              <a:srgbClr val="00B0F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Відносні  займенники:</a:t>
            </a:r>
          </a:p>
        </p:txBody>
      </p:sp>
      <p:sp>
        <p:nvSpPr>
          <p:cNvPr id="8" name="Пятно 1 7"/>
          <p:cNvSpPr/>
          <p:nvPr/>
        </p:nvSpPr>
        <p:spPr>
          <a:xfrm>
            <a:off x="250121" y="2774032"/>
            <a:ext cx="1532057" cy="1105272"/>
          </a:xfrm>
          <a:prstGeom prst="irregularSeal1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хто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Пятно 1 8"/>
          <p:cNvSpPr/>
          <p:nvPr/>
        </p:nvSpPr>
        <p:spPr>
          <a:xfrm>
            <a:off x="2690679" y="2839489"/>
            <a:ext cx="1329063" cy="1137810"/>
          </a:xfrm>
          <a:prstGeom prst="irregularSeal1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що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Пятно 1 9"/>
          <p:cNvSpPr/>
          <p:nvPr/>
        </p:nvSpPr>
        <p:spPr>
          <a:xfrm>
            <a:off x="1408272" y="3186082"/>
            <a:ext cx="1207695" cy="1584176"/>
          </a:xfrm>
          <a:prstGeom prst="irregularSeal1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який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Пятно 1 10"/>
          <p:cNvSpPr/>
          <p:nvPr/>
        </p:nvSpPr>
        <p:spPr>
          <a:xfrm>
            <a:off x="1350258" y="4811452"/>
            <a:ext cx="1749006" cy="1224136"/>
          </a:xfrm>
          <a:prstGeom prst="irregularSeal1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скільки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Пятно 1 11"/>
          <p:cNvSpPr/>
          <p:nvPr/>
        </p:nvSpPr>
        <p:spPr>
          <a:xfrm>
            <a:off x="2838545" y="4077072"/>
            <a:ext cx="1373415" cy="1305617"/>
          </a:xfrm>
          <a:prstGeom prst="irregularSeal1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чий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Пятно 1 12"/>
          <p:cNvSpPr/>
          <p:nvPr/>
        </p:nvSpPr>
        <p:spPr>
          <a:xfrm>
            <a:off x="179511" y="4077072"/>
            <a:ext cx="1625769" cy="1468760"/>
          </a:xfrm>
          <a:prstGeom prst="irregularSeal1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котрий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448817" y="1772816"/>
            <a:ext cx="4227639" cy="720080"/>
          </a:xfrm>
          <a:prstGeom prst="roundRect">
            <a:avLst/>
          </a:prstGeom>
          <a:ln w="76200">
            <a:solidFill>
              <a:srgbClr val="00B0F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Відносні </a:t>
            </a:r>
            <a:r>
              <a:rPr lang="uk-UA" sz="20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прислівники:</a:t>
            </a:r>
          </a:p>
        </p:txBody>
      </p:sp>
      <p:sp>
        <p:nvSpPr>
          <p:cNvPr id="15" name="Пятно 1 14"/>
          <p:cNvSpPr/>
          <p:nvPr/>
        </p:nvSpPr>
        <p:spPr>
          <a:xfrm>
            <a:off x="4577381" y="2662953"/>
            <a:ext cx="1141366" cy="1125215"/>
          </a:xfrm>
          <a:prstGeom prst="irregularSeal1">
            <a:avLst/>
          </a:prstGeom>
          <a:ln w="3175">
            <a:solidFill>
              <a:schemeClr val="accent2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де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Пятно 1 15"/>
          <p:cNvSpPr/>
          <p:nvPr/>
        </p:nvSpPr>
        <p:spPr>
          <a:xfrm>
            <a:off x="5507287" y="2839489"/>
            <a:ext cx="1355576" cy="1303077"/>
          </a:xfrm>
          <a:prstGeom prst="irregularSeal1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коли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Пятно 1 16"/>
          <p:cNvSpPr/>
          <p:nvPr/>
        </p:nvSpPr>
        <p:spPr>
          <a:xfrm>
            <a:off x="6562636" y="2429135"/>
            <a:ext cx="1298304" cy="1513893"/>
          </a:xfrm>
          <a:prstGeom prst="irregularSeal1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куди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Пятно 1 17"/>
          <p:cNvSpPr/>
          <p:nvPr/>
        </p:nvSpPr>
        <p:spPr>
          <a:xfrm>
            <a:off x="7211788" y="3291489"/>
            <a:ext cx="1639634" cy="1303077"/>
          </a:xfrm>
          <a:prstGeom prst="irregularSeal1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звідки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Пятно 1 18"/>
          <p:cNvSpPr/>
          <p:nvPr/>
        </p:nvSpPr>
        <p:spPr>
          <a:xfrm>
            <a:off x="4439117" y="4077072"/>
            <a:ext cx="1141366" cy="1166202"/>
          </a:xfrm>
          <a:prstGeom prst="irregularSeal1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як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" name="Пятно 1 19"/>
          <p:cNvSpPr/>
          <p:nvPr/>
        </p:nvSpPr>
        <p:spPr>
          <a:xfrm>
            <a:off x="5506715" y="4184159"/>
            <a:ext cx="1631032" cy="1128700"/>
          </a:xfrm>
          <a:prstGeom prst="irregularSeal1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доки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1" name="Пятно 1 20"/>
          <p:cNvSpPr/>
          <p:nvPr/>
        </p:nvSpPr>
        <p:spPr>
          <a:xfrm>
            <a:off x="6948264" y="4114174"/>
            <a:ext cx="1825352" cy="1312168"/>
          </a:xfrm>
          <a:prstGeom prst="irregularSeal1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відколи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2" name="Пятно 1 21"/>
          <p:cNvSpPr/>
          <p:nvPr/>
        </p:nvSpPr>
        <p:spPr>
          <a:xfrm>
            <a:off x="5148064" y="5243274"/>
            <a:ext cx="1800200" cy="1000117"/>
          </a:xfrm>
          <a:prstGeom prst="irregularSeal1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чому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3" name="Пятно 1 22"/>
          <p:cNvSpPr/>
          <p:nvPr/>
        </p:nvSpPr>
        <p:spPr>
          <a:xfrm>
            <a:off x="6862863" y="5343291"/>
            <a:ext cx="1800200" cy="1080120"/>
          </a:xfrm>
          <a:prstGeom prst="irregularSeal1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smtClean="0">
                <a:solidFill>
                  <a:schemeClr val="accent2">
                    <a:lumMod val="50000"/>
                  </a:schemeClr>
                </a:solidFill>
              </a:rPr>
              <a:t>навіщо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cxnSp>
        <p:nvCxnSpPr>
          <p:cNvPr id="27" name="Соединительная линия уступом 26"/>
          <p:cNvCxnSpPr/>
          <p:nvPr/>
        </p:nvCxnSpPr>
        <p:spPr>
          <a:xfrm rot="16200000" flipH="1">
            <a:off x="1945013" y="3903094"/>
            <a:ext cx="3816424" cy="996028"/>
          </a:xfrm>
          <a:prstGeom prst="bentConnector3">
            <a:avLst>
              <a:gd name="adj1" fmla="val -1796"/>
            </a:avLst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9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539552" y="332656"/>
            <a:ext cx="8136904" cy="259228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Сполучники підрядності приєднують підрядну частину до головної, але членами речення не бувають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69858" y="3212976"/>
            <a:ext cx="8136904" cy="259228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Сполучні слова приєднують підрядну частину до головної і водночас є членами речення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10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467544" y="332656"/>
            <a:ext cx="8208912" cy="151216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Сполучниками і сполучними словами бувають:</a:t>
            </a:r>
            <a:endParaRPr lang="ru-RU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Хорда 3"/>
          <p:cNvSpPr/>
          <p:nvPr/>
        </p:nvSpPr>
        <p:spPr>
          <a:xfrm>
            <a:off x="1115616" y="2112022"/>
            <a:ext cx="2592288" cy="2037057"/>
          </a:xfrm>
          <a:prstGeom prst="chord">
            <a:avLst>
              <a:gd name="adj1" fmla="val 2700000"/>
              <a:gd name="adj2" fmla="val 16324201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Хорда 4"/>
          <p:cNvSpPr/>
          <p:nvPr/>
        </p:nvSpPr>
        <p:spPr>
          <a:xfrm>
            <a:off x="6012160" y="2276872"/>
            <a:ext cx="2520280" cy="2109064"/>
          </a:xfrm>
          <a:prstGeom prst="chord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КОЛИ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Хорда 5"/>
          <p:cNvSpPr/>
          <p:nvPr/>
        </p:nvSpPr>
        <p:spPr>
          <a:xfrm>
            <a:off x="3635896" y="3501008"/>
            <a:ext cx="2736304" cy="2088232"/>
          </a:xfrm>
          <a:prstGeom prst="chord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32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582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658"/>
          </a:xfrm>
        </p:spPr>
        <p:txBody>
          <a:bodyPr/>
          <a:lstStyle/>
          <a:p>
            <a:r>
              <a:rPr lang="uk-UA" dirty="0" smtClean="0"/>
              <a:t/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39552" y="332656"/>
            <a:ext cx="8136904" cy="9144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Увага!</a:t>
            </a:r>
          </a:p>
          <a:p>
            <a:pPr algn="ctr"/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Щоб відрізнити сполучне слово (відносний займенник) </a:t>
            </a:r>
            <a:r>
              <a:rPr lang="uk-UA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від сполучника </a:t>
            </a:r>
            <a:r>
              <a:rPr lang="uk-UA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слід пам’ятати: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558153" y="1556792"/>
            <a:ext cx="7920880" cy="1173796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сполучне слово </a:t>
            </a:r>
            <a:r>
              <a:rPr lang="uk-UA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може падати логічний наголос</a:t>
            </a:r>
          </a:p>
          <a:p>
            <a:pPr marL="342900" indent="-342900" algn="ctr">
              <a:buAutoNum type="arabicPeriod"/>
            </a:pP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558153" y="3789040"/>
            <a:ext cx="8136904" cy="1307849"/>
          </a:xfrm>
          <a:prstGeom prst="ellipse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2.Сполучне слово </a:t>
            </a:r>
            <a:r>
              <a:rPr lang="uk-UA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можна замінити займенником  </a:t>
            </a:r>
            <a:r>
              <a:rPr lang="uk-UA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endParaRPr lang="ru-RU" sz="24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76754" y="2875952"/>
            <a:ext cx="8118303" cy="745232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uk-UA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/</a:t>
            </a:r>
          </a:p>
          <a:p>
            <a:r>
              <a:rPr lang="en-US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    [</a:t>
            </a:r>
            <a:r>
              <a:rPr lang="uk-UA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Я знаю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що  </a:t>
            </a:r>
            <a:r>
              <a:rPr lang="uk-UA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ви хочете сказати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755576" y="5438328"/>
            <a:ext cx="7939481" cy="798984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(</a:t>
            </a:r>
            <a:r>
              <a:rPr lang="uk-UA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яке)</a:t>
            </a:r>
            <a:endParaRPr lang="en-US" sz="28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uk-UA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Я вдихаю повітря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uk-UA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що  </a:t>
            </a:r>
            <a:r>
              <a:rPr lang="uk-UA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пахне медом</a:t>
            </a:r>
            <a:r>
              <a:rPr lang="en-US" sz="28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951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1447</Words>
  <Application>Microsoft Office PowerPoint</Application>
  <PresentationFormat>Экран (4:3)</PresentationFormat>
  <Paragraphs>313</Paragraphs>
  <Slides>26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Arial</vt:lpstr>
      <vt:lpstr>Calibri</vt:lpstr>
      <vt:lpstr>Georgia</vt:lpstr>
      <vt:lpstr>Times New Roman</vt:lpstr>
      <vt:lpstr>Тема Office</vt:lpstr>
      <vt:lpstr> </vt:lpstr>
      <vt:lpstr>Складнопідрядні речення</vt:lpstr>
      <vt:lpstr>Презентация PowerPoint</vt:lpstr>
      <vt:lpstr>Презентация PowerPoint</vt:lpstr>
      <vt:lpstr>Презентация PowerPoint</vt:lpstr>
      <vt:lpstr>Сполучні слова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Види складнопідрядних речень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Карпатська Джерельна</dc:creator>
  <cp:lastModifiedBy>Карпатська Джерельна</cp:lastModifiedBy>
  <cp:revision>66</cp:revision>
  <dcterms:created xsi:type="dcterms:W3CDTF">2012-10-24T15:35:53Z</dcterms:created>
  <dcterms:modified xsi:type="dcterms:W3CDTF">2023-10-17T12:15:35Z</dcterms:modified>
</cp:coreProperties>
</file>