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99" r:id="rId3"/>
    <p:sldId id="258" r:id="rId4"/>
    <p:sldId id="288" r:id="rId5"/>
    <p:sldId id="293" r:id="rId6"/>
    <p:sldId id="295" r:id="rId7"/>
    <p:sldId id="298" r:id="rId8"/>
    <p:sldId id="294" r:id="rId9"/>
    <p:sldId id="301" r:id="rId10"/>
    <p:sldId id="302" r:id="rId11"/>
    <p:sldId id="311" r:id="rId12"/>
    <p:sldId id="309" r:id="rId13"/>
    <p:sldId id="310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12" r:id="rId26"/>
    <p:sldId id="32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ня" initials="Т" lastIdx="1" clrIdx="0">
    <p:extLst>
      <p:ext uri="{19B8F6BF-5375-455C-9EA6-DF929625EA0E}">
        <p15:presenceInfo xmlns:p15="http://schemas.microsoft.com/office/powerpoint/2012/main" userId="Тан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4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56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6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91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2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45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9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3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4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1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7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4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1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78E3-7AB9-4244-8F68-326AD59FB589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DFE4B4-3CCF-4F32-BE5B-1D3D51041F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77E8C-338C-4D56-9B6C-F58FEADF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915335" cy="2166426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Залежність фізичних властивостей речовин від їхньої будови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Місце для вмісту 3">
            <a:extLst>
              <a:ext uri="{FF2B5EF4-FFF2-40B4-BE49-F238E27FC236}">
                <a16:creationId xmlns:a16="http://schemas.microsoft.com/office/drawing/2014/main" id="{C4596006-7C53-4751-A674-A0124CEB1661}"/>
              </a:ext>
            </a:extLst>
          </p:cNvPr>
          <p:cNvPicPr/>
          <p:nvPr/>
        </p:nvPicPr>
        <p:blipFill rotWithShape="1">
          <a:blip r:embed="rId2"/>
          <a:srcRect l="13495" t="32787" r="59012" b="44246"/>
          <a:stretch/>
        </p:blipFill>
        <p:spPr bwMode="auto">
          <a:xfrm>
            <a:off x="478302" y="1280160"/>
            <a:ext cx="11226017" cy="5424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274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FAD2F-E898-405F-A9E0-050BA4DF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140678"/>
            <a:ext cx="11830930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 будови аморфної речовини. </a:t>
            </a:r>
            <a:b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Бурштин - аморфна речовина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178E9C4-A156-4C3A-847A-6996B0910AD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1229" t="19558" r="28977" b="67396"/>
          <a:stretch/>
        </p:blipFill>
        <p:spPr bwMode="auto">
          <a:xfrm>
            <a:off x="970671" y="1899138"/>
            <a:ext cx="10185009" cy="4670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434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5107D-60FE-4FB0-835D-76DE7CAF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98474"/>
            <a:ext cx="11844997" cy="718164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Будова кристалічної (а) та аморфної (б) речовин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B9C447-985F-498C-B518-02968F6C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14535"/>
            <a:ext cx="12191999" cy="1294228"/>
          </a:xfrm>
        </p:spPr>
        <p:txBody>
          <a:bodyPr>
            <a:normAutofit fontScale="85000" lnSpcReduction="20000"/>
          </a:bodyPr>
          <a:lstStyle/>
          <a:p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кристалічних речовинах порядок розташування частинок характерний для всього об'єму монокристала.</a:t>
            </a:r>
          </a:p>
          <a:p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ля аморфних речовин порядок у розташуванні частинок характерний тільки на відстані однієї-двох структурних частинок. </a:t>
            </a:r>
          </a:p>
          <a:p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C6E829A-2E39-41F1-B86C-66E0CEDECEE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9371" t="42628" r="31061" b="39103"/>
          <a:stretch/>
        </p:blipFill>
        <p:spPr bwMode="auto">
          <a:xfrm>
            <a:off x="482991" y="886264"/>
            <a:ext cx="11122855" cy="4628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624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E64D5-B4D1-4C09-B7A5-29C5BBDC3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871" y="126609"/>
            <a:ext cx="8314005" cy="673139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 внутрішньої будови кристала називають кристалічними ґратками. </a:t>
            </a:r>
            <a:b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 — схема чи макет розміщення найменших частинок у невеликому об’ємі кристала. </a:t>
            </a:r>
            <a:b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Відповідно до будови речовин розрізняють йонні, молекулярні та атомні кристалічні ґратки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Берил Al</a:t>
            </a:r>
            <a:r>
              <a:rPr lang="uk-UA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uk-UA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[Si</a:t>
            </a:r>
            <a:r>
              <a:rPr lang="uk-UA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uk-UA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8A06FE-2BF6-477E-B17C-CCA9BFCA47EE}"/>
              </a:ext>
            </a:extLst>
          </p:cNvPr>
          <p:cNvPicPr/>
          <p:nvPr/>
        </p:nvPicPr>
        <p:blipFill rotWithShape="1">
          <a:blip r:embed="rId2"/>
          <a:srcRect l="11315" t="14928" r="78008" b="28963"/>
          <a:stretch/>
        </p:blipFill>
        <p:spPr bwMode="auto">
          <a:xfrm>
            <a:off x="0" y="-15435"/>
            <a:ext cx="3854548" cy="687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132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A8FC4-4341-4E29-AE5B-CDE866ED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-98474"/>
            <a:ext cx="11957538" cy="163185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Моделі кристалічних ґраток і приклади речовин з різними типами кристалічних ґраток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4596006-7C53-4751-A674-A0124CEB166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2916" t="32109" r="58450" b="29969"/>
          <a:stretch/>
        </p:blipFill>
        <p:spPr bwMode="auto">
          <a:xfrm>
            <a:off x="1938996" y="1069145"/>
            <a:ext cx="8314007" cy="5788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688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4AAED-CEF0-4405-BDB2-ABC6AF41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"/>
            <a:ext cx="11816862" cy="6893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Речовини металічної будови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773596-A1B6-4CB5-B56D-CFB9A28A1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59" y="689317"/>
            <a:ext cx="11816862" cy="6006905"/>
          </a:xfrm>
        </p:spPr>
        <p:txBody>
          <a:bodyPr/>
          <a:lstStyle/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у вузлах ґраток — катіони; 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тип зв’язку — металічний; 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пластичні (ковкі); 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добре проводять електричний струм та теплоту.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20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26D15-70EC-4080-BA5D-92D4B637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0"/>
            <a:ext cx="11816862" cy="11816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Шари в металічному кристалі легко зсуваються один відносно одного, що зумовлює пластичність металів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90EF053-1E2C-46B1-8700-5C4B0547615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15282" r="40204" b="67292"/>
          <a:stretch/>
        </p:blipFill>
        <p:spPr bwMode="auto">
          <a:xfrm>
            <a:off x="168812" y="1828800"/>
            <a:ext cx="11798105" cy="4600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694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8DCC8-9585-4980-898E-80B8800F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9" y="0"/>
            <a:ext cx="11830928" cy="8166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металів характерний металічний блиск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88124C6-F46D-440A-B56D-1A1BC497B23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5" t="15831" r="26628" b="69487"/>
          <a:stretch/>
        </p:blipFill>
        <p:spPr bwMode="auto">
          <a:xfrm>
            <a:off x="2138288" y="1055077"/>
            <a:ext cx="8159263" cy="5802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620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6DF37-507C-4E88-B6E9-2B3C916E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5" y="0"/>
            <a:ext cx="11648048" cy="7174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Речовини йонної будови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47C2C4-47B7-45F4-A9CC-798CFB818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97" y="717452"/>
            <a:ext cx="11779347" cy="5852159"/>
          </a:xfrm>
        </p:spPr>
        <p:txBody>
          <a:bodyPr>
            <a:normAutofit fontScale="92500" lnSpcReduction="20000"/>
          </a:bodyPr>
          <a:lstStyle/>
          <a:p>
            <a:r>
              <a:rPr lang="uk-UA" sz="4300" dirty="0">
                <a:latin typeface="Arial" panose="020B0604020202020204" pitchFamily="34" charset="0"/>
                <a:cs typeface="Arial" panose="020B0604020202020204" pitchFamily="34" charset="0"/>
              </a:rPr>
              <a:t>• у вузлах ґраток — йони (катіони й аніони); </a:t>
            </a:r>
          </a:p>
          <a:p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300" dirty="0">
                <a:latin typeface="Arial" panose="020B0604020202020204" pitchFamily="34" charset="0"/>
                <a:cs typeface="Arial" panose="020B0604020202020204" pitchFamily="34" charset="0"/>
              </a:rPr>
              <a:t>• тип зв’язку — йонний; </a:t>
            </a:r>
          </a:p>
          <a:p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300" dirty="0">
                <a:latin typeface="Arial" panose="020B0604020202020204" pitchFamily="34" charset="0"/>
                <a:cs typeface="Arial" panose="020B0604020202020204" pitchFamily="34" charset="0"/>
              </a:rPr>
              <a:t>• тверді, крихкі, нелеткі; </a:t>
            </a:r>
          </a:p>
          <a:p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300" dirty="0">
                <a:latin typeface="Arial" panose="020B0604020202020204" pitchFamily="34" charset="0"/>
                <a:cs typeface="Arial" panose="020B0604020202020204" pitchFamily="34" charset="0"/>
              </a:rPr>
              <a:t>• тугоплавкі; </a:t>
            </a:r>
          </a:p>
          <a:p>
            <a:pPr marL="0" indent="0">
              <a:buNone/>
            </a:pP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300" dirty="0">
                <a:latin typeface="Arial" panose="020B0604020202020204" pitchFamily="34" charset="0"/>
                <a:cs typeface="Arial" panose="020B0604020202020204" pitchFamily="34" charset="0"/>
              </a:rPr>
              <a:t>• деякі розчиняються 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4300" dirty="0">
                <a:latin typeface="Arial" panose="020B0604020202020204" pitchFamily="34" charset="0"/>
                <a:cs typeface="Arial" panose="020B0604020202020204" pitchFamily="34" charset="0"/>
              </a:rPr>
              <a:t> воді.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685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322B6-D771-47C5-BE11-17FB11E8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1"/>
            <a:ext cx="11732456" cy="1930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йонних речовинах зміщення шарів призводить до відштовхування однойменно заряджених йонів та руйнування кристала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D394750-9D1A-4566-A190-F6256B50E1C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671" t="47188" r="41938" b="37891"/>
          <a:stretch/>
        </p:blipFill>
        <p:spPr bwMode="auto">
          <a:xfrm>
            <a:off x="154746" y="2124222"/>
            <a:ext cx="11844996" cy="4600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051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F62F-69A5-4153-AF4E-268EA1F1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0"/>
            <a:ext cx="11746523" cy="8166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Речовини молекулярної будови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87C2E1-F084-4307-9B92-BAEA8CDB6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618979"/>
            <a:ext cx="11615224" cy="6239021"/>
          </a:xfrm>
        </p:spPr>
        <p:txBody>
          <a:bodyPr>
            <a:normAutofit lnSpcReduction="10000"/>
          </a:bodyPr>
          <a:lstStyle/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у вузлах ґраток — молекули; 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слабка міжмолекулярна взаємодія; 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крихкі, леткі; 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легкоплавкі; 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розчиняються у воді та в інших розчинниках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2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3667C0-C7B1-4572-B242-9C4566A51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Тест-контроль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1. Унаслідок утворення хімічного зв’язку між двома атомами Нітрогену: 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енергія поглинається; б) енергія виділяється;. в) енергія спочатку поглинається, потім – виділяється; г) енергія спочатку виділяється, потім - поглинається. </a:t>
            </a:r>
            <a:endParaRPr lang="ru-RU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2. Унаслідок утворення хімічного зв’язку між двома атомами Нітрогену утворюється спільна електронна оболонка. Вона подібна до електронної оболонки атома: 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Гелію, б) Оксигену, в) Неону, г) Літію </a:t>
            </a:r>
            <a:endParaRPr lang="ru-RU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3. Ковалентний зв’язок між атомами X-Y виникає за рахунок: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переходу електрона від Y до X, б) сил електростатичного притягання між атомами Х та Y, в) перекривання атомних орбіталей атомів X та Y, г) переходу пари електронів від Y до X. </a:t>
            </a:r>
            <a:endParaRPr lang="ru-RU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4. Ковалентним зв’язком сполучені атоми: 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лужних елементів, б) металічних елементів, в) неметалічних елементів, г) інертних елементів. </a:t>
            </a:r>
            <a:endParaRPr lang="ru-RU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5. Ковалентним зв’язком сполучені атоми: 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Натрію, б) Сульфуру й Флуору, в) Неону, г) Натрію й Хлору. </a:t>
            </a:r>
            <a:endParaRPr lang="ru-RU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6. У якій речовині два типи хімічного зв’язку - йонний і ковалентний: 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S0</a:t>
            </a:r>
            <a:r>
              <a:rPr lang="uk-UA" sz="1900" b="1" baseline="-25000" dirty="0"/>
              <a:t>3</a:t>
            </a:r>
            <a:r>
              <a:rPr lang="uk-UA" sz="1900" b="1" dirty="0"/>
              <a:t>, б) MgF</a:t>
            </a:r>
            <a:r>
              <a:rPr lang="uk-UA" sz="1900" b="1" baseline="-25000" dirty="0"/>
              <a:t>2</a:t>
            </a:r>
            <a:r>
              <a:rPr lang="uk-UA" sz="1900" b="1" dirty="0"/>
              <a:t>, в) КОН, г) H</a:t>
            </a:r>
            <a:r>
              <a:rPr lang="uk-UA" sz="1900" b="1" baseline="-25000" dirty="0"/>
              <a:t>2</a:t>
            </a:r>
            <a:r>
              <a:rPr lang="uk-UA" sz="1900" b="1" dirty="0"/>
              <a:t>S0</a:t>
            </a:r>
            <a:r>
              <a:rPr lang="uk-UA" sz="1900" b="1" baseline="-25000" dirty="0"/>
              <a:t>4</a:t>
            </a:r>
            <a:r>
              <a:rPr lang="uk-UA" sz="1900" b="1" dirty="0"/>
              <a:t>.</a:t>
            </a:r>
            <a:endParaRPr lang="ru-RU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7. Укажіть аморфну речовину: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кухонна сіль, б) бурштин, в) алмаз, г) йод. </a:t>
            </a:r>
            <a:endParaRPr lang="ru-RU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8. Укажіть речовину з молекулярними кристалічними ґратками: 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вода, б) натрій хлорид, в) алмаз, г) графіт.</a:t>
            </a:r>
            <a:endParaRPr lang="ru-RU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9. Укажіть речовину з атомними кристалічними ґратками: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сахароза, б) алмаз, в) карбон(І</a:t>
            </a:r>
            <a:r>
              <a:rPr lang="en-US" sz="1900" b="1" dirty="0"/>
              <a:t>V</a:t>
            </a:r>
            <a:r>
              <a:rPr lang="uk-UA" sz="1900" b="1" dirty="0"/>
              <a:t>) оксид, г) калій бромід. </a:t>
            </a:r>
            <a:endParaRPr lang="ru-RU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900" b="1" dirty="0"/>
              <a:t>10. Укажіть речовину з йонними кристалічними ґратками: 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900" b="1" dirty="0"/>
              <a:t>а) вода, б) графіт, в) карбон(І</a:t>
            </a:r>
            <a:r>
              <a:rPr lang="en-US" sz="1900" b="1" dirty="0"/>
              <a:t>V</a:t>
            </a:r>
            <a:r>
              <a:rPr lang="uk-UA" sz="1900" b="1" dirty="0"/>
              <a:t>) оксид, г) магній оксид.</a:t>
            </a:r>
            <a:endParaRPr lang="ru-RU" sz="19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 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57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5D5F6-7FF5-4306-B066-D38309B1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628" y="225083"/>
            <a:ext cx="5162842" cy="6513342"/>
          </a:xfrm>
        </p:spPr>
        <p:txBody>
          <a:bodyPr/>
          <a:lstStyle/>
          <a:p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Кристали брому (а); </a:t>
            </a:r>
            <a:b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вузлах молекулярних кристалічних ґраток розташовані окремі молекули Вг</a:t>
            </a:r>
            <a:r>
              <a:rPr lang="uk-UA" sz="40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(б)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59A6E1C-60DE-47F8-867B-368BD92792B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1" t="43152" r="54784" b="29209"/>
          <a:stretch/>
        </p:blipFill>
        <p:spPr bwMode="auto">
          <a:xfrm>
            <a:off x="248530" y="0"/>
            <a:ext cx="5162842" cy="6738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0754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FDCB1-7A56-4C44-B83C-2028F507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9" y="-1"/>
            <a:ext cx="11690252" cy="10410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Речовини атомної будови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7BA315-DA2A-460E-BCCE-321BD948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41009"/>
            <a:ext cx="11437034" cy="5683348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у вузлах ґраток — окремі атоми; 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тип зв’язку — ковалентний; 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надзвичайно тверді, нелеткі; 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тугоплавкі; 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• не розчиняються в жодному розчиннику.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18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A6974-1807-4F94-834A-89348A6F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-1"/>
            <a:ext cx="11802793" cy="143490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Атомні кристалічні ґратки: </a:t>
            </a:r>
            <a:b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— алмазу; б — графіту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10ABA11-4FCE-4960-A72E-8A39A34187F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852" t="32753" r="44503" b="52806"/>
          <a:stretch/>
        </p:blipFill>
        <p:spPr bwMode="auto">
          <a:xfrm>
            <a:off x="225082" y="1758461"/>
            <a:ext cx="11657427" cy="4825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33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DA770-7FCB-434B-AFBF-5F69A0C7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-1"/>
            <a:ext cx="11844996" cy="14911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Будова простих речовин і місце елементів у Періодичній системі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A27DD-AE0E-4881-B027-B5F848B0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1237957"/>
            <a:ext cx="11863753" cy="5620043"/>
          </a:xfrm>
        </p:spPr>
        <p:txBody>
          <a:bodyPr>
            <a:normAutofit lnSpcReduction="10000"/>
          </a:bodyPr>
          <a:lstStyle/>
          <a:p>
            <a:r>
              <a:rPr lang="uk-UA" sz="3000" dirty="0">
                <a:latin typeface="Arial" panose="020B0604020202020204" pitchFamily="34" charset="0"/>
                <a:cs typeface="Arial" panose="020B0604020202020204" pitchFamily="34" charset="0"/>
              </a:rPr>
              <a:t>На початку періодів розташовані металічні елементи, які утворюють прості речовини з металічними кристалічними ґратками. </a:t>
            </a:r>
          </a:p>
          <a:p>
            <a:pPr marL="0" indent="0">
              <a:buNone/>
            </a:pPr>
            <a:endParaRPr lang="uk-U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000" dirty="0">
                <a:latin typeface="Arial" panose="020B0604020202020204" pitchFamily="34" charset="0"/>
                <a:cs typeface="Arial" panose="020B0604020202020204" pitchFamily="34" charset="0"/>
              </a:rPr>
              <a:t>Завершують кожний період неметалічні елементи, які утворюють прості речовини з молекулярними кристалічними ґратками. </a:t>
            </a:r>
          </a:p>
          <a:p>
            <a:pPr marL="0" indent="0">
              <a:buNone/>
            </a:pPr>
            <a:endParaRPr lang="uk-U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000" dirty="0">
                <a:latin typeface="Arial" panose="020B0604020202020204" pitchFamily="34" charset="0"/>
                <a:cs typeface="Arial" panose="020B0604020202020204" pitchFamily="34" charset="0"/>
              </a:rPr>
              <a:t>Елементи, що розташовані в середині періоду (як металічні, так і неметалічні), утворюють прості речовини з атомними кристалічними ґратками.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36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954F3-A8F9-4D39-8D0C-6B3E0289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98474"/>
            <a:ext cx="11859063" cy="206211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Місце s- і p-елементів у Періодичній системі та типи кристалічних ґраток простих речовин, які вони утворюють 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(рожеві — металічні, жовті — атомні, сині — молекулярні)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1977B892-3A4E-42C5-A429-C711F7A14FC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854" t="20442" r="49932" b="58033"/>
          <a:stretch/>
        </p:blipFill>
        <p:spPr bwMode="auto">
          <a:xfrm>
            <a:off x="1927275" y="2025748"/>
            <a:ext cx="8384344" cy="4832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8384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D24EE-D65E-45EE-982A-9685922A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6948"/>
            <a:ext cx="10773768" cy="87219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Навчальні проекти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F47BC1-55A5-4C42-AF66-EAEEB0B4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9145"/>
            <a:ext cx="11041054" cy="559190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4. Застосування рідких кристалів.</a:t>
            </a: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5. Використання речовин із різними видами хімічних зв’язків у техніці.</a:t>
            </a: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6. Значення водневого зв’язку для організації структур біополімерів.</a:t>
            </a:r>
          </a:p>
        </p:txBody>
      </p:sp>
    </p:spTree>
    <p:extLst>
      <p:ext uri="{BB962C8B-B14F-4D97-AF65-F5344CB8AC3E}">
        <p14:creationId xmlns:p14="http://schemas.microsoft.com/office/powerpoint/2010/main" val="2273592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41EA2A-A79F-40AE-AB71-D76F856DB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Тест-контроль</a:t>
            </a:r>
            <a:endParaRPr lang="uk-UA" sz="2200" dirty="0"/>
          </a:p>
          <a:p>
            <a:r>
              <a:rPr lang="uk-UA" sz="2600" b="1" dirty="0"/>
              <a:t>1. Схарактеризуйте фізичні властивості речовин із кристалічними ґратками: </a:t>
            </a:r>
            <a:endParaRPr lang="ru-RU" sz="2600" b="1" dirty="0"/>
          </a:p>
          <a:p>
            <a:pPr marL="0" indent="0">
              <a:buNone/>
            </a:pPr>
            <a:r>
              <a:rPr lang="uk-UA" sz="2600" b="1" dirty="0"/>
              <a:t>а) металічними; б) йонними; в) молекулярними; г) атомними. </a:t>
            </a:r>
            <a:endParaRPr lang="ru-RU" sz="2600" b="1" dirty="0"/>
          </a:p>
          <a:p>
            <a:r>
              <a:rPr lang="uk-UA" sz="2600" b="1" dirty="0"/>
              <a:t>2. Які типи хімічних зв'язків характерні для речовин із кристалічними ґратками: </a:t>
            </a:r>
            <a:endParaRPr lang="ru-RU" sz="2600" b="1" dirty="0"/>
          </a:p>
          <a:p>
            <a:pPr marL="0" indent="0">
              <a:buNone/>
            </a:pPr>
            <a:r>
              <a:rPr lang="uk-UA" sz="2600" b="1" dirty="0"/>
              <a:t>а) атомними; б) йонними; в) молекулярними? </a:t>
            </a:r>
            <a:endParaRPr lang="ru-RU" sz="2600" b="1" dirty="0"/>
          </a:p>
          <a:p>
            <a:r>
              <a:rPr lang="uk-UA" sz="2600" b="1" dirty="0"/>
              <a:t>3. Якими хімічними зв'язками утримуються: </a:t>
            </a:r>
            <a:endParaRPr lang="ru-RU" sz="2600" b="1" dirty="0"/>
          </a:p>
          <a:p>
            <a:pPr marL="0" indent="0">
              <a:buNone/>
            </a:pPr>
            <a:r>
              <a:rPr lang="uk-UA" sz="2600" b="1" dirty="0"/>
              <a:t>а) атоми в молекулі; б) молекули в молекулярному кристалі; в) йони в йонному кристалі; г) атоми в атомному кристалі? </a:t>
            </a:r>
            <a:endParaRPr lang="ru-RU" sz="2600" b="1" dirty="0"/>
          </a:p>
          <a:p>
            <a:r>
              <a:rPr lang="uk-UA" sz="2600" b="1" dirty="0"/>
              <a:t>4. Схарактеризуйте місце в Періодичній системі s- та p-елементів, прості речовини яких мають кристалічні ґратки: </a:t>
            </a:r>
            <a:endParaRPr lang="ru-RU" sz="2600" b="1" dirty="0"/>
          </a:p>
          <a:p>
            <a:pPr marL="0" indent="0">
              <a:buNone/>
            </a:pPr>
            <a:r>
              <a:rPr lang="uk-UA" sz="2600" b="1" dirty="0"/>
              <a:t>а) металічні; б) атомні; в) молекулярні.</a:t>
            </a:r>
            <a:endParaRPr lang="ru-RU" sz="2600" b="1" dirty="0"/>
          </a:p>
          <a:p>
            <a:r>
              <a:rPr lang="uk-UA" sz="2600" b="1" dirty="0"/>
              <a:t>5. Поясніть, чому кварц Si0</a:t>
            </a:r>
            <a:r>
              <a:rPr lang="uk-UA" sz="2600" b="1" baseline="-25000" dirty="0"/>
              <a:t>2</a:t>
            </a:r>
            <a:r>
              <a:rPr lang="uk-UA" sz="2600" b="1" dirty="0"/>
              <a:t> і вуглекислий газ С0</a:t>
            </a:r>
            <a:r>
              <a:rPr lang="uk-UA" sz="2600" b="1" baseline="-25000" dirty="0"/>
              <a:t>2 </a:t>
            </a:r>
            <a:r>
              <a:rPr lang="uk-UA" sz="2600" b="1" dirty="0"/>
              <a:t>мають зовсім різні фізичні властивості, незважаючи на подібний склад.</a:t>
            </a:r>
            <a:endParaRPr lang="ru-RU" sz="2600" b="1" dirty="0"/>
          </a:p>
          <a:p>
            <a:r>
              <a:rPr lang="uk-UA" sz="2600" b="1" dirty="0"/>
              <a:t>6. 3 наведеного переліку випишіть окремо формули речовин із різними кристалічними ґратками у твердому стані: </a:t>
            </a:r>
            <a:endParaRPr lang="ru-RU" sz="2600" b="1" dirty="0"/>
          </a:p>
          <a:p>
            <a:pPr marL="0" indent="0">
              <a:buNone/>
            </a:pPr>
            <a:r>
              <a:rPr lang="uk-UA" sz="2600" b="1" dirty="0"/>
              <a:t>MgBr</a:t>
            </a:r>
            <a:r>
              <a:rPr lang="uk-UA" sz="2600" b="1" baseline="-25000" dirty="0"/>
              <a:t>2</a:t>
            </a:r>
            <a:r>
              <a:rPr lang="uk-UA" sz="2600" b="1" dirty="0"/>
              <a:t>, Zn, F</a:t>
            </a:r>
            <a:r>
              <a:rPr lang="uk-UA" sz="2600" b="1" baseline="-25000" dirty="0"/>
              <a:t>2</a:t>
            </a:r>
            <a:r>
              <a:rPr lang="uk-UA" sz="2600" b="1" dirty="0"/>
              <a:t>, ZnO, Cl</a:t>
            </a:r>
            <a:r>
              <a:rPr lang="uk-UA" sz="2600" b="1" baseline="-25000" dirty="0"/>
              <a:t>2</a:t>
            </a:r>
            <a:r>
              <a:rPr lang="uk-UA" sz="2600" b="1" dirty="0"/>
              <a:t>, Si, Са, KN0</a:t>
            </a:r>
            <a:r>
              <a:rPr lang="uk-UA" sz="2600" b="1" baseline="-25000" dirty="0"/>
              <a:t>3</a:t>
            </a:r>
            <a:r>
              <a:rPr lang="uk-UA" sz="2600" b="1" dirty="0"/>
              <a:t>, HBr, Cr</a:t>
            </a:r>
            <a:r>
              <a:rPr lang="uk-UA" sz="2600" b="1" baseline="-25000" dirty="0"/>
              <a:t>2</a:t>
            </a:r>
            <a:r>
              <a:rPr lang="uk-UA" sz="2600" b="1" dirty="0"/>
              <a:t>(S0</a:t>
            </a:r>
            <a:r>
              <a:rPr lang="uk-UA" sz="2600" b="1" baseline="-25000" dirty="0"/>
              <a:t>4</a:t>
            </a:r>
            <a:r>
              <a:rPr lang="uk-UA" sz="2600" b="1" dirty="0"/>
              <a:t>)</a:t>
            </a:r>
            <a:r>
              <a:rPr lang="uk-UA" sz="2600" b="1" baseline="-25000" dirty="0"/>
              <a:t>3</a:t>
            </a:r>
            <a:r>
              <a:rPr lang="uk-UA" sz="2600" b="1" dirty="0"/>
              <a:t>, Si0</a:t>
            </a:r>
            <a:r>
              <a:rPr lang="uk-UA" sz="2600" b="1" baseline="-25000" dirty="0"/>
              <a:t>2</a:t>
            </a:r>
            <a:r>
              <a:rPr lang="uk-UA" sz="2600" b="1" dirty="0"/>
              <a:t>, Li</a:t>
            </a:r>
            <a:r>
              <a:rPr lang="uk-UA" sz="2600" b="1" baseline="-25000" dirty="0"/>
              <a:t>2</a:t>
            </a:r>
            <a:r>
              <a:rPr lang="uk-UA" sz="2600" b="1" dirty="0"/>
              <a:t>0. </a:t>
            </a:r>
            <a:endParaRPr lang="ru-RU" sz="2600" b="1" dirty="0"/>
          </a:p>
          <a:p>
            <a:r>
              <a:rPr lang="uk-UA" sz="2600" b="1" dirty="0"/>
              <a:t>7. Порівняйте електронні конфігурації атомів Карбону та Плюмбуму. Чому видалити електрон із зовнішнього рівня Карбону важче, ніж у Плюмбуму? Чому алмаз є неметалом, а свинець — металом? </a:t>
            </a:r>
            <a:endParaRPr lang="ru-RU" sz="2600" b="1" dirty="0"/>
          </a:p>
          <a:p>
            <a:r>
              <a:rPr lang="uk-UA" sz="2600" b="1" dirty="0"/>
              <a:t>8. Певна безбарвна речовина добре розчиняється у воді й має високу температуру плавлення. Висловте припущення щодо її кристалічних ґраток. Чи може ця речовина мати запах? </a:t>
            </a:r>
            <a:endParaRPr lang="ru-RU" sz="2600" b="1" dirty="0"/>
          </a:p>
          <a:p>
            <a:r>
              <a:rPr lang="uk-UA" sz="2600" b="1" dirty="0"/>
              <a:t>9. Обґрунтуйте, які особливості будови зумовлюють таке застосування наведених речовин: </a:t>
            </a:r>
            <a:endParaRPr lang="ru-RU" sz="2600" b="1" dirty="0"/>
          </a:p>
          <a:p>
            <a:pPr marL="0" indent="0">
              <a:buNone/>
            </a:pPr>
            <a:r>
              <a:rPr lang="uk-UA" sz="2600" b="1" dirty="0"/>
              <a:t>а) мідь — виготовлення електричних дротів; б) золото — фольга для золочення; в) алмаз — розрізання скла. </a:t>
            </a:r>
          </a:p>
          <a:p>
            <a:r>
              <a:rPr lang="uk-UA" sz="2600" b="1" dirty="0"/>
              <a:t>10. Схарактеризуйте періодичність зміни кристалічних ґраток твердих простих речовин, утворених s- та р-елементами. </a:t>
            </a:r>
            <a:endParaRPr lang="ru-RU" sz="26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0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9BFD8-E451-44FA-8AF2-20A552A9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2542"/>
            <a:ext cx="10098518" cy="8440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імічний зв’язок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Місце для вмісту 3" descr="ÐÐ¾ÑÐ¾Ð¶ÐµÐµ Ð¸Ð·Ð¾Ð±ÑÐ°Ð¶ÐµÐ½Ð¸Ðµ">
            <a:extLst>
              <a:ext uri="{FF2B5EF4-FFF2-40B4-BE49-F238E27FC236}">
                <a16:creationId xmlns:a16="http://schemas.microsoft.com/office/drawing/2014/main" id="{BF841448-4A7D-49BD-A607-FB9007DEBF3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17832" r="7162" b="9528"/>
          <a:stretch/>
        </p:blipFill>
        <p:spPr bwMode="auto">
          <a:xfrm>
            <a:off x="534573" y="858129"/>
            <a:ext cx="11113476" cy="5887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836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D7A82-566A-4580-9DD5-6B8DAFD8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4746"/>
            <a:ext cx="11195798" cy="9003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Кристалічні ґратки деяких металів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BC209-0A2E-48B8-AD63-32D201E9937B}"/>
              </a:ext>
            </a:extLst>
          </p:cNvPr>
          <p:cNvPicPr/>
          <p:nvPr/>
        </p:nvPicPr>
        <p:blipFill rotWithShape="1">
          <a:blip r:embed="rId2"/>
          <a:srcRect l="33031" t="20247" r="34260" b="48669"/>
          <a:stretch/>
        </p:blipFill>
        <p:spPr bwMode="auto">
          <a:xfrm>
            <a:off x="1110046" y="928468"/>
            <a:ext cx="9971908" cy="5584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38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735E6-77CC-4B3C-BA47-FC812EC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474"/>
            <a:ext cx="11139528" cy="71816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Кристалічні речовини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C08A9D-8E9C-42ED-AC20-C44078CF9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7" y="816638"/>
            <a:ext cx="11774658" cy="5942887"/>
          </a:xfrm>
        </p:spPr>
        <p:txBody>
          <a:bodyPr>
            <a:normAutofit lnSpcReduction="10000"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• структурні одиниці розташовані в чіткому порядку — утворюють кристалічні ґратки; </a:t>
            </a:r>
          </a:p>
          <a:p>
            <a:pPr marL="0" indent="0">
              <a:buNone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• мають певну температуру плавлення; </a:t>
            </a:r>
          </a:p>
          <a:p>
            <a:pPr marL="0" indent="0">
              <a:buNone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• утворюють кристали певної форми; </a:t>
            </a:r>
          </a:p>
          <a:p>
            <a:pPr marL="0" indent="0">
              <a:buNone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• у разі руйнування кристалічної речовини кристали розпадаються на окремі шматочки, кожен із яких зберігає хоча б частково форму початкового кристала; </a:t>
            </a:r>
          </a:p>
          <a:p>
            <a:pPr marL="0" indent="0">
              <a:buNone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• приклади речовин: природні мінерали, кухонна сіль, цукор.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41EE64-1096-44D1-A6C7-126383E45D25}"/>
              </a:ext>
            </a:extLst>
          </p:cNvPr>
          <p:cNvPicPr/>
          <p:nvPr/>
        </p:nvPicPr>
        <p:blipFill rotWithShape="1">
          <a:blip r:embed="rId2"/>
          <a:srcRect l="31946" t="31833" r="62389" b="42347"/>
          <a:stretch/>
        </p:blipFill>
        <p:spPr bwMode="auto">
          <a:xfrm>
            <a:off x="9674372" y="1249558"/>
            <a:ext cx="2142490" cy="2952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104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781BE-389B-4BF5-9767-30EB9923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154745"/>
            <a:ext cx="11774658" cy="177565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Структурні одиниці в кристалічних речовинах утворюють правильні геометричні фігури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1305A5E-7991-42E8-B8A8-E80922D530B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812" t="26253" r="56272" b="42347"/>
          <a:stretch/>
        </p:blipFill>
        <p:spPr bwMode="auto">
          <a:xfrm>
            <a:off x="2250830" y="1280160"/>
            <a:ext cx="7202659" cy="557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433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EA58-6F8C-4046-A362-769B1350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182880"/>
            <a:ext cx="11746523" cy="125202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Кристали галіту (кам’яної солі NaCl) мають кубічну форму, їх легко розколоти за гранями куба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4CC33C-DEAF-4ACF-B851-BE162FEDB0FB}"/>
              </a:ext>
            </a:extLst>
          </p:cNvPr>
          <p:cNvPicPr/>
          <p:nvPr/>
        </p:nvPicPr>
        <p:blipFill rotWithShape="1">
          <a:blip r:embed="rId2"/>
          <a:srcRect l="11983" t="20591" r="72144" b="52127"/>
          <a:stretch/>
        </p:blipFill>
        <p:spPr bwMode="auto">
          <a:xfrm>
            <a:off x="914400" y="1434905"/>
            <a:ext cx="9805181" cy="5331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464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EA8FE-B92E-4DAD-A3F5-5227A6FB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68812"/>
            <a:ext cx="11336475" cy="85813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Аморфні речовини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AF12D-37FC-4B19-9C18-F761640B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844062"/>
            <a:ext cx="11662116" cy="5845125"/>
          </a:xfrm>
        </p:spPr>
        <p:txBody>
          <a:bodyPr>
            <a:normAutofit fontScale="92500" lnSpcReduction="10000"/>
          </a:bodyPr>
          <a:lstStyle/>
          <a:p>
            <a:r>
              <a:rPr lang="uk-UA" sz="3000" b="1" dirty="0"/>
              <a:t>• не мають чіткої просторової структури — структурні одиниці розташовані невпорядковано; </a:t>
            </a:r>
          </a:p>
          <a:p>
            <a:pPr marL="0" indent="0">
              <a:buNone/>
            </a:pPr>
            <a:endParaRPr lang="ru-RU" sz="3000" b="1" dirty="0"/>
          </a:p>
          <a:p>
            <a:r>
              <a:rPr lang="uk-UA" sz="3000" b="1" dirty="0"/>
              <a:t>• плавляться в певному діапазоні температур; </a:t>
            </a:r>
          </a:p>
          <a:p>
            <a:pPr marL="0" indent="0">
              <a:buNone/>
            </a:pPr>
            <a:endParaRPr lang="ru-RU" sz="3000" b="1" dirty="0"/>
          </a:p>
          <a:p>
            <a:r>
              <a:rPr lang="uk-UA" sz="3000" b="1" dirty="0"/>
              <a:t>• за нагрівання спочатку розм’якшуються; </a:t>
            </a:r>
          </a:p>
          <a:p>
            <a:pPr marL="0" indent="0">
              <a:buNone/>
            </a:pPr>
            <a:endParaRPr lang="ru-RU" sz="3000" b="1" dirty="0"/>
          </a:p>
          <a:p>
            <a:r>
              <a:rPr lang="uk-UA" sz="3000" b="1" dirty="0"/>
              <a:t>• у разі руйнування утворюються уламки неправильної форми, зазвичай із нерівною поверхнею країв сколу; </a:t>
            </a:r>
          </a:p>
          <a:p>
            <a:pPr marL="0" indent="0">
              <a:buNone/>
            </a:pPr>
            <a:endParaRPr lang="ru-RU" sz="3000" b="1" dirty="0"/>
          </a:p>
          <a:p>
            <a:r>
              <a:rPr lang="uk-UA" sz="3000" b="1" dirty="0"/>
              <a:t>• приклади речовин: скло, смоли, бурштин, застиглі лаки, клеї, каучук.</a:t>
            </a:r>
            <a:endParaRPr lang="ru-RU" sz="3000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C70499-3DFC-4735-A6DB-CF427A8664DA}"/>
              </a:ext>
            </a:extLst>
          </p:cNvPr>
          <p:cNvPicPr/>
          <p:nvPr/>
        </p:nvPicPr>
        <p:blipFill rotWithShape="1">
          <a:blip r:embed="rId2"/>
          <a:srcRect l="30970" t="34083" r="63323" b="38228"/>
          <a:stretch/>
        </p:blipFill>
        <p:spPr bwMode="auto">
          <a:xfrm>
            <a:off x="10042768" y="1378194"/>
            <a:ext cx="1971040" cy="2891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20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5E036-7E4F-44D5-9CEF-6331A991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12542"/>
            <a:ext cx="11830929" cy="181785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Аморфні речовини не мають чіткої просторової структури, а утворені з невпорядкованих частинок (атомів чи молекул)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88D7A2A-944F-4770-9068-096C854D8F5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501" t="29342" r="57205" b="38228"/>
          <a:stretch/>
        </p:blipFill>
        <p:spPr bwMode="auto">
          <a:xfrm>
            <a:off x="2511082" y="1744394"/>
            <a:ext cx="7090117" cy="5113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285641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</TotalTime>
  <Words>1129</Words>
  <Application>Microsoft Office PowerPoint</Application>
  <PresentationFormat>Широкий екран</PresentationFormat>
  <Paragraphs>127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Грань</vt:lpstr>
      <vt:lpstr>Залежність фізичних властивостей речовин від їхньої будови </vt:lpstr>
      <vt:lpstr>Презентація PowerPoint</vt:lpstr>
      <vt:lpstr>Хімічний зв’язок </vt:lpstr>
      <vt:lpstr>Кристалічні ґратки деяких металів </vt:lpstr>
      <vt:lpstr>Кристалічні речовини</vt:lpstr>
      <vt:lpstr>Структурні одиниці в кристалічних речовинах утворюють правильні геометричні фігури </vt:lpstr>
      <vt:lpstr>Кристали галіту (кам’яної солі NaCl) мають кубічну форму, їх легко розколоти за гранями куба</vt:lpstr>
      <vt:lpstr>Аморфні речовини</vt:lpstr>
      <vt:lpstr>Аморфні речовини не мають чіткої просторової структури, а утворені з невпорядкованих частинок (атомів чи молекул) </vt:lpstr>
      <vt:lpstr>1. Модель будови аморфної речовини.  2. Бурштин - аморфна речовина </vt:lpstr>
      <vt:lpstr>Будова кристалічної (а) та аморфної (б) речовин</vt:lpstr>
      <vt:lpstr>Модель внутрішньої будови кристала називають кристалічними ґратками.  Це — схема чи макет розміщення найменших частинок у невеликому об’ємі кристала.  Відповідно до будови речовин розрізняють йонні, молекулярні та атомні кристалічні ґратки   Берил Al2Be3[Si6018]</vt:lpstr>
      <vt:lpstr>Моделі кристалічних ґраток і приклади речовин з різними типами кристалічних ґраток </vt:lpstr>
      <vt:lpstr>1. Речовини металічної будови </vt:lpstr>
      <vt:lpstr>Шари в металічному кристалі легко зсуваються один відносно одного, що зумовлює пластичність металів </vt:lpstr>
      <vt:lpstr>Для металів характерний металічний блиск </vt:lpstr>
      <vt:lpstr>2. Речовини йонної будови </vt:lpstr>
      <vt:lpstr>У йонних речовинах зміщення шарів призводить до відштовхування однойменно заряджених йонів та руйнування кристала </vt:lpstr>
      <vt:lpstr>3. Речовини молекулярної будови </vt:lpstr>
      <vt:lpstr>Кристали брому (а);   у вузлах молекулярних кристалічних ґраток розташовані окремі молекули Вг2 (б) </vt:lpstr>
      <vt:lpstr>4. Речовини атомної будови </vt:lpstr>
      <vt:lpstr>Атомні кристалічні ґратки:  а — алмазу; б — графіту </vt:lpstr>
      <vt:lpstr>5. Будова простих речовин і місце елементів у Періодичній системі </vt:lpstr>
      <vt:lpstr>Місце s- і p-елементів у Періодичній системі та типи кристалічних ґраток простих речовин, які вони утворюють  (рожеві — металічні, жовті — атомні, сині — молекулярні)</vt:lpstr>
      <vt:lpstr>Навчальні проекти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Йонний зв'язок. Природа хімічного зв'язку.</dc:title>
  <dc:creator>Таня</dc:creator>
  <cp:lastModifiedBy>Таня</cp:lastModifiedBy>
  <cp:revision>41</cp:revision>
  <dcterms:created xsi:type="dcterms:W3CDTF">2019-09-24T14:36:26Z</dcterms:created>
  <dcterms:modified xsi:type="dcterms:W3CDTF">2019-10-20T13:34:52Z</dcterms:modified>
</cp:coreProperties>
</file>