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89" r:id="rId4"/>
    <p:sldId id="304" r:id="rId5"/>
    <p:sldId id="337" r:id="rId6"/>
    <p:sldId id="330" r:id="rId7"/>
    <p:sldId id="33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4541C-FD54-44D2-B546-E7B98DAD8231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8239D-1E80-41A4-957F-F4327FF9E1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822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802" y="2090892"/>
            <a:ext cx="10209601" cy="261441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організації</a:t>
            </a:r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первісних</a:t>
            </a:r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2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>
            <a:extLst>
              <a:ext uri="{FF2B5EF4-FFF2-40B4-BE49-F238E27FC236}">
                <a16:creationId xmlns:a16="http://schemas.microsoft.com/office/drawing/2014/main" id="{9F7C7E3C-5718-476C-801E-505AD456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600200"/>
            <a:ext cx="4017493" cy="4997450"/>
          </a:xfrm>
        </p:spPr>
        <p:txBody>
          <a:bodyPr/>
          <a:lstStyle/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первісне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людське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стадо, 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ru-RU" alt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плем'я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 племен, 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родова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община, 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сусідська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община, 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alt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старійшин</a:t>
            </a:r>
            <a:r>
              <a:rPr lang="ru-RU" alt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eaLnBrk="1" hangingPunct="1">
              <a:buFont typeface="Courier New" panose="02070309020205020404" pitchFamily="49" charset="0"/>
              <a:buChar char="o"/>
            </a:pPr>
            <a:r>
              <a:rPr lang="ru-RU" alt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вождь</a:t>
            </a:r>
            <a:endParaRPr lang="ru-RU" alt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1DD6F7B-1F82-4598-8BFE-8A1BC39E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8" y="260350"/>
            <a:ext cx="9262131" cy="10885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6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Основні терміни та поняття</a:t>
            </a:r>
            <a:r>
              <a:rPr lang="uk-UA" sz="6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ru-RU" sz="66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9F7C7E3C-5718-476C-801E-505AD4563523}"/>
              </a:ext>
            </a:extLst>
          </p:cNvPr>
          <p:cNvSpPr txBox="1">
            <a:spLocks/>
          </p:cNvSpPr>
          <p:nvPr/>
        </p:nvSpPr>
        <p:spPr>
          <a:xfrm>
            <a:off x="5227392" y="1507901"/>
            <a:ext cx="4017493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endParaRPr lang="ru-RU" alt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>
            <a:extLst>
              <a:ext uri="{FF2B5EF4-FFF2-40B4-BE49-F238E27FC236}">
                <a16:creationId xmlns:a16="http://schemas.microsoft.com/office/drawing/2014/main" id="{BAE1920F-7C65-40AC-88D1-A58777E33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4" y="1446571"/>
            <a:ext cx="10844607" cy="48244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alt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Первісне суспільство </a:t>
            </a:r>
            <a:r>
              <a:rPr lang="uk-UA" altLang="uk-UA" sz="2400" dirty="0" smtClean="0"/>
              <a:t>— </a:t>
            </a:r>
            <a:r>
              <a:rPr lang="uk-UA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 етап розвитку людства, ознаками якого були колективна праця, спільна власність, зрівняльний розподіл їжі та майна. </a:t>
            </a:r>
          </a:p>
          <a:p>
            <a:pPr marL="0" indent="0" algn="just">
              <a:buNone/>
            </a:pPr>
            <a:r>
              <a:rPr lang="uk-UA" alt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Первісне людське стадо</a:t>
            </a:r>
            <a:r>
              <a:rPr lang="uk-UA" alt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невелике нестійке об'єднання первісних</a:t>
            </a:r>
            <a:r>
              <a:rPr lang="ru-RU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людей.</a:t>
            </a:r>
          </a:p>
          <a:p>
            <a:pPr marL="0" indent="0" algn="just">
              <a:buNone/>
            </a:pPr>
            <a:r>
              <a:rPr lang="ru-RU" alt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altLang="uk-UA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одова</a:t>
            </a:r>
            <a:r>
              <a:rPr lang="ru-RU" alt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община (громада) </a:t>
            </a:r>
            <a:r>
              <a:rPr lang="ru-RU" alt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родичів</a:t>
            </a:r>
            <a:r>
              <a:rPr lang="ru-RU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які вважали себе нащадками спільного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предка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вели спільне господарство, </a:t>
            </a:r>
            <a:r>
              <a:rPr lang="uk-UA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 спільну власність </a:t>
            </a:r>
            <a:r>
              <a:rPr lang="ru-RU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жили разом.</a:t>
            </a:r>
          </a:p>
          <a:p>
            <a:pPr marL="0" indent="0" algn="just">
              <a:buNone/>
            </a:pPr>
            <a:r>
              <a:rPr lang="uk-UA" alt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</a:t>
            </a:r>
            <a:r>
              <a:rPr lang="uk-UA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uk-UA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 людей, які мають між собою родинні зв’язки</a:t>
            </a:r>
            <a:r>
              <a:rPr lang="ru-RU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uk-U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alt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Сусідська</a:t>
            </a:r>
            <a:r>
              <a:rPr lang="ru-RU" alt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община </a:t>
            </a:r>
            <a:r>
              <a:rPr lang="ru-RU" altLang="uk-UA" sz="2400" dirty="0"/>
              <a:t>- </a:t>
            </a:r>
            <a:r>
              <a:rPr lang="uk-UA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колектив, який складався з окремих сімей, не пов’язаних між собою родинними зв'язками, </a:t>
            </a:r>
            <a:r>
              <a:rPr lang="ru-RU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alt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проживав на </a:t>
            </a:r>
            <a:r>
              <a:rPr lang="uk-UA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 території, </a:t>
            </a:r>
            <a:r>
              <a:rPr lang="ru-RU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члени </a:t>
            </a:r>
            <a:r>
              <a:rPr lang="uk-UA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общини</a:t>
            </a:r>
            <a:r>
              <a:rPr lang="ru-RU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сумісно користувалися пасовищами, лісами та іншими багатствами, спільно виконували найважливіші справи</a:t>
            </a:r>
            <a:endParaRPr lang="ru-RU" altLang="uk-U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uk-UA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Плем'я</a:t>
            </a:r>
            <a:r>
              <a:rPr lang="ru-RU" alt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 родових общин, які мали спільну мову, територію, вірування, матеріальну й духовну </a:t>
            </a:r>
            <a:r>
              <a:rPr lang="ru-RU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</a:t>
            </a:r>
            <a:r>
              <a:rPr lang="ru-RU" alt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Головою племені був вождь, що керував ним за допомогою старійшин.</a:t>
            </a:r>
          </a:p>
          <a:p>
            <a:pPr marL="0" indent="0" algn="just">
              <a:buNone/>
            </a:pPr>
            <a:r>
              <a:rPr lang="uk-UA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 багатьох племен називають </a:t>
            </a:r>
            <a:r>
              <a:rPr lang="ru-RU" alt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союзом </a:t>
            </a:r>
            <a:r>
              <a:rPr lang="ru-RU" alt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племен</a:t>
            </a:r>
            <a:r>
              <a:rPr lang="ru-RU" alt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alt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старійшин – </a:t>
            </a:r>
            <a:r>
              <a:rPr lang="uk-UA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наймудріших представників роду, племені, </a:t>
            </a:r>
            <a:r>
              <a:rPr lang="uk-UA" alt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alt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 керувала общиною.</a:t>
            </a:r>
          </a:p>
          <a:p>
            <a:pPr marL="0" indent="0" algn="just">
              <a:buNone/>
            </a:pPr>
            <a:endParaRPr lang="ru-RU" altLang="uk-UA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uk-UA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uk-UA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uk-U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uk-UA" sz="3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altLang="uk-UA" sz="3600" dirty="0"/>
          </a:p>
          <a:p>
            <a:pPr marL="0" indent="0" algn="just">
              <a:buNone/>
            </a:pPr>
            <a:endParaRPr lang="ru-RU" altLang="uk-UA" sz="36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9ADFE6-6DB2-4D35-A028-53CA40DA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4" y="299409"/>
            <a:ext cx="7882466" cy="8553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uk-UA" sz="5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Словник:</a:t>
            </a:r>
            <a:endParaRPr lang="ru-RU" sz="59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>
            <a:extLst>
              <a:ext uri="{FF2B5EF4-FFF2-40B4-BE49-F238E27FC236}">
                <a16:creationId xmlns:a16="http://schemas.microsoft.com/office/drawing/2014/main" id="{2F3C1D69-9255-452F-A79E-EE84DCCD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53" y="269695"/>
            <a:ext cx="8443913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Родова</a:t>
            </a:r>
            <a:r>
              <a:rPr lang="ru-RU" alt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община</a:t>
            </a:r>
            <a:endParaRPr lang="uk-UA" altLang="uk-UA" sz="4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F7459EA2-A664-4846-8F47-60BAED098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646" y="1828040"/>
            <a:ext cx="8301074" cy="502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1277B21B-D5A0-4359-8E1A-5DCE196C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353" y="3763888"/>
            <a:ext cx="2694789" cy="28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9E0A7BB-47BD-4AAA-B275-971F0453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90" y="1119940"/>
            <a:ext cx="3810000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115910" y="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 були основні ознаки родової общини?</a:t>
            </a:r>
            <a:endParaRPr b="1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226274" y="478753"/>
            <a:ext cx="11557895" cy="343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 первісні часи люди не могли існувати окремо. Колективне полювання, будівництво нового житла вимагали зусиль великої кількості людей. Спільні праця, житло і розвиток мови згуртовували їх. Так поступово формувалися роди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lvl="0">
              <a:lnSpc>
                <a:spcPct val="94000"/>
              </a:lnSpc>
              <a:spcBef>
                <a:spcPts val="0"/>
              </a:spcBef>
              <a:buClr>
                <a:schemeClr val="dk2"/>
              </a:buClr>
              <a:buSzPts val="2400"/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Роди мали свої звичаї і збиралися всі разом на загальні свята. Загальне майно общини належало всім її членам одночасно, тобто було спільним. Конкретній людині могли належати лише виготовлені нею гарпуни, списи, кам'яне знаряддя. Але й цими предметами, за згодою, могли користуватися інші родичі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4000"/>
              </a:lnSpc>
              <a:spcBef>
                <a:spcPts val="1200"/>
              </a:spcBef>
              <a:buClr>
                <a:schemeClr val="dk2"/>
              </a:buClr>
              <a:buSzPts val="2400"/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Люди вважали себе родичами по жіночій лінії. Жінка-мати (Праматір) була у великій пошані, адже саме вона — основа роду і берегиня житла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lvl="0">
              <a:lnSpc>
                <a:spcPct val="94000"/>
              </a:lnSpc>
              <a:spcBef>
                <a:spcPts val="0"/>
              </a:spcBef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Керувати родовою общиною, її господарством було не простою справою. Тому на чолі роду стояли його най досвідченіші члени — </a:t>
            </a:r>
            <a:r>
              <a:rPr lang="uk-UA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старійшини </a:t>
            </a:r>
            <a:r>
              <a:rPr lang="uk-UA" sz="2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(могли бути жінки), їх обирали на </a:t>
            </a:r>
            <a:r>
              <a:rPr lang="uk-UA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народних зборах </a:t>
            </a:r>
            <a:r>
              <a:rPr lang="uk-UA" sz="2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усіх дорослих членів роду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2200" dirty="0">
              <a:solidFill>
                <a:schemeClr val="tx1"/>
              </a:solidFill>
            </a:endParaRPr>
          </a:p>
          <a:p>
            <a:pPr lvl="0">
              <a:lnSpc>
                <a:spcPct val="94000"/>
              </a:lnSpc>
              <a:spcBef>
                <a:spcPts val="1200"/>
              </a:spcBef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Старійшини також пильнували за                                                                              дотриманням обов'язкових норм                                                                                                      поведінки, у тому числі, — правил                                                                                                                      взаємодопомоги й взаємозахисту.</a:t>
            </a:r>
          </a:p>
          <a:p>
            <a:pPr lvl="0">
              <a:lnSpc>
                <a:spcPct val="94000"/>
              </a:lnSpc>
              <a:spcBef>
                <a:spcPts val="1200"/>
              </a:spcBef>
              <a:buClr>
                <a:schemeClr val="dk2"/>
              </a:buClr>
              <a:buSzPts val="3200"/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 час військових сутичок роди                                                                                    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uk-UA" sz="2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очолювали </a:t>
            </a:r>
            <a:r>
              <a:rPr lang="uk-UA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вожді.</a:t>
            </a:r>
          </a:p>
          <a:p>
            <a:pPr marL="0" lvl="0" indent="0">
              <a:lnSpc>
                <a:spcPct val="94000"/>
              </a:lnSpc>
              <a:spcBef>
                <a:spcPts val="1200"/>
              </a:spcBef>
              <a:buClr>
                <a:schemeClr val="dk2"/>
              </a:buClr>
              <a:buSzPts val="2400"/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D28112-5E85-4DB4-A9BA-DA39B4CC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13" y="4519770"/>
            <a:ext cx="6877319" cy="215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>
            <a:extLst>
              <a:ext uri="{FF2B5EF4-FFF2-40B4-BE49-F238E27FC236}">
                <a16:creationId xmlns:a16="http://schemas.microsoft.com/office/drawing/2014/main" id="{0EF7A330-F0CA-49E6-98F2-93BFD3F01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42" y="1610556"/>
            <a:ext cx="8110990" cy="486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2F3C1D69-9255-452F-A79E-EE84DCCD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71" y="256817"/>
            <a:ext cx="8443913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Сусідська</a:t>
            </a:r>
            <a:r>
              <a:rPr lang="ru-RU" alt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община</a:t>
            </a:r>
            <a:endParaRPr lang="uk-UA" alt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4A5E1ADB-7197-41D8-8A81-5DFA502B4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71" y="1610556"/>
            <a:ext cx="3520918" cy="440120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uk-UA" alt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  <a:p>
            <a:pPr eaLnBrk="1" hangingPunct="1">
              <a:buFontTx/>
              <a:buAutoNum type="arabicPeriod"/>
            </a:pP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Роздивіться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 та поміркуйте, як змінилася орна ділянка в сусідській общині порівняно з родовою? </a:t>
            </a:r>
          </a:p>
          <a:p>
            <a:pPr eaLnBrk="1" hangingPunct="1">
              <a:buFontTx/>
              <a:buAutoNum type="arabicPeriod"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родовій общині угіддя для випасання худоби були спільними. Чи змінився такий стан речей за сусідської общини? </a:t>
            </a:r>
          </a:p>
          <a:p>
            <a:pPr eaLnBrk="1" hangingPunct="1">
              <a:buFontTx/>
              <a:buAutoNum type="arabicPeriod"/>
            </a:pP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які ще відмінності ви звернули увагу?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6A994AD-6534-4F84-B81D-83B5FB565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92"/>
          <a:stretch/>
        </p:blipFill>
        <p:spPr bwMode="auto">
          <a:xfrm>
            <a:off x="326468" y="326473"/>
            <a:ext cx="9332687" cy="619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533400" y="4953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виникають різні верстви населення? </a:t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533400" y="1066800"/>
            <a:ext cx="10009991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Поступово до вождів і старійшин переходили найкращі землі, найчисельніші стада худоби. До того ж вони зосереджували у своїх руках управління общинним господарством, обміном, захистом від сусідів тощо.</a:t>
            </a:r>
            <a:endParaRPr sz="2000" dirty="0">
              <a:solidFill>
                <a:schemeClr val="tx1"/>
              </a:solidFill>
            </a:endParaRPr>
          </a:p>
          <a:p>
            <a:pPr lvl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Із часом вожді та старійшини почали успадковувати не лише свої багатства, а й владу. Тоді їх стали називати знаттю — привілейованою верствою населення, належність до якої передавалася у спадок.</a:t>
            </a:r>
            <a:endParaRPr sz="2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25F76D65-7FFB-4C33-98B7-8E3339D9B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91" y="3158298"/>
            <a:ext cx="3834594" cy="317009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uk-UA" altLang="uk-UA" sz="2000" b="1" u="sng" dirty="0" smtClean="0">
                <a:latin typeface="Times New Roman"/>
                <a:ea typeface="Times New Roman"/>
                <a:cs typeface="Times New Roman"/>
              </a:rPr>
              <a:t>Завдання:</a:t>
            </a:r>
          </a:p>
          <a:p>
            <a:pPr eaLnBrk="1" hangingPunct="1">
              <a:buFontTx/>
              <a:buAutoNum type="arabicPeriod"/>
            </a:pPr>
            <a:r>
              <a:rPr lang="uk-UA" altLang="uk-UA" sz="2000" dirty="0" smtClean="0">
                <a:latin typeface="Times New Roman"/>
                <a:ea typeface="Times New Roman"/>
                <a:cs typeface="Times New Roman"/>
              </a:rPr>
              <a:t>Поміркуйте</a:t>
            </a:r>
            <a:r>
              <a:rPr lang="uk-UA" altLang="uk-UA" sz="2000" dirty="0">
                <a:latin typeface="Times New Roman"/>
                <a:ea typeface="Times New Roman"/>
                <a:cs typeface="Times New Roman"/>
              </a:rPr>
              <a:t>: хто з’явився раніше - багаті чи знатні люди? </a:t>
            </a:r>
          </a:p>
          <a:p>
            <a:pPr eaLnBrk="1" hangingPunct="1">
              <a:buFontTx/>
              <a:buAutoNum type="arabicPeriod"/>
            </a:pPr>
            <a:r>
              <a:rPr lang="uk-UA" altLang="uk-UA" sz="2000" dirty="0">
                <a:latin typeface="Times New Roman"/>
                <a:ea typeface="Times New Roman"/>
                <a:cs typeface="Times New Roman"/>
              </a:rPr>
              <a:t> Чому вчені переконані, що нерівність властива будь-якій людській спільноті? </a:t>
            </a:r>
          </a:p>
          <a:p>
            <a:pPr eaLnBrk="1" hangingPunct="1">
              <a:buFontTx/>
              <a:buAutoNum type="arabicPeriod"/>
            </a:pPr>
            <a:r>
              <a:rPr lang="uk-UA" altLang="uk-UA" sz="2000" dirty="0">
                <a:latin typeface="Times New Roman"/>
                <a:ea typeface="Times New Roman"/>
                <a:cs typeface="Times New Roman"/>
              </a:rPr>
              <a:t>Як сусідська община посприяла виникненню перших держав?</a:t>
            </a:r>
          </a:p>
        </p:txBody>
      </p:sp>
      <p:pic>
        <p:nvPicPr>
          <p:cNvPr id="1026" name="Picture 2" descr="Первісна людина: її історія, культура, побу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32924"/>
            <a:ext cx="6064831" cy="38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0" y="402465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 чином людство переходило від первісності до цивілізації?</a:t>
            </a:r>
            <a:endParaRPr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457199" y="1678192"/>
            <a:ext cx="10850451" cy="426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5"/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Поступово управління ставало професійною справою. Вожді перетворилися на 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правителів,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старійшини — на підлеглих правителям </a:t>
            </a:r>
            <a:r>
              <a:rPr lang="uk-U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чиновників-управлінців.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Разом вони утворювали державний апарат, який керував  життям суспільства</a:t>
            </a:r>
            <a:b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Перші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держави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утворилися там, де основним заняттям стало землеробство, яке сприяло осілості населення. І відбулося це на межі ІV-ІІІ тисячоліть до н.е.</a:t>
            </a:r>
            <a:r>
              <a:rPr lang="uk-UA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lang="uk-UA" sz="20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>
              <a:lnSpc>
                <a:spcPct val="140000"/>
              </a:lnSpc>
              <a:spcBef>
                <a:spcPts val="0"/>
              </a:spcBef>
              <a:buClr>
                <a:srgbClr val="000000"/>
              </a:buClr>
              <a:buSzPts val="2375"/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Держава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— це особлива організація суспільства для підтримання внутрішнього порядку й оборони від зовнішніх ворогів. Її ознаками є визначена територія з кордонами, єдині влада, економіка, закони, армія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uk-UA" sz="1250" dirty="0" smtClean="0"/>
              <a:t/>
            </a:r>
            <a:br>
              <a:rPr lang="uk-UA" sz="1250" dirty="0" smtClean="0"/>
            </a:br>
            <a:endParaRPr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348</TotalTime>
  <Words>578</Words>
  <Application>Microsoft Office PowerPoint</Application>
  <PresentationFormat>Широкий екран</PresentationFormat>
  <Paragraphs>48</Paragraphs>
  <Slides>9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Libre Franklin</vt:lpstr>
      <vt:lpstr>Times New Roman</vt:lpstr>
      <vt:lpstr>Trebuchet MS</vt:lpstr>
      <vt:lpstr>Wingdings 3</vt:lpstr>
      <vt:lpstr>Аспект</vt:lpstr>
      <vt:lpstr>Форми організації первісних спільнот</vt:lpstr>
      <vt:lpstr>Основні терміни та поняття:</vt:lpstr>
      <vt:lpstr>Словник:</vt:lpstr>
      <vt:lpstr>Презентація PowerPoint</vt:lpstr>
      <vt:lpstr>Які були основні ознаки родової общини?</vt:lpstr>
      <vt:lpstr>Презентація PowerPoint</vt:lpstr>
      <vt:lpstr>Презентація PowerPoint</vt:lpstr>
      <vt:lpstr>Як виникають різні верстви населення?  </vt:lpstr>
      <vt:lpstr>Яким чином людство переходило від первісності до цивілізації?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Суспільна організація, культура та релігійні вірування первісних людей</dc:title>
  <dc:creator>Пользователь</dc:creator>
  <cp:lastModifiedBy>user</cp:lastModifiedBy>
  <cp:revision>38</cp:revision>
  <dcterms:created xsi:type="dcterms:W3CDTF">2022-09-27T23:18:25Z</dcterms:created>
  <dcterms:modified xsi:type="dcterms:W3CDTF">2023-10-15T14:18:00Z</dcterms:modified>
</cp:coreProperties>
</file>