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57" r:id="rId4"/>
    <p:sldId id="264" r:id="rId5"/>
    <p:sldId id="258" r:id="rId6"/>
    <p:sldId id="265" r:id="rId7"/>
    <p:sldId id="259" r:id="rId8"/>
    <p:sldId id="266" r:id="rId9"/>
    <p:sldId id="260" r:id="rId10"/>
    <p:sldId id="271" r:id="rId11"/>
    <p:sldId id="267" r:id="rId12"/>
    <p:sldId id="261" r:id="rId13"/>
    <p:sldId id="268" r:id="rId14"/>
    <p:sldId id="262" r:id="rId15"/>
    <p:sldId id="272" r:id="rId16"/>
    <p:sldId id="269" r:id="rId17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83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C61BE42-5368-6CAB-FC45-711F8CDA81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xmlns="" id="{EA4B7D25-904C-D0BD-9178-4FA10300A7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xmlns="" id="{0B64B803-0B63-103F-EF85-68F286490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7D0B5-5ABC-444B-8E1D-3BEA8A31DF2C}" type="datetimeFigureOut">
              <a:rPr lang="uk-UA" smtClean="0"/>
              <a:t>14.10.2023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xmlns="" id="{8D057EE3-CBF9-8046-4D47-2F0A38643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xmlns="" id="{FE414F41-F915-F278-C232-32D0CEF47E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89E83-D050-46B3-B789-9D59496B19F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60791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BD39061-3612-06C0-F174-E4AB281A55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xmlns="" id="{44EED731-166D-577B-03B8-769160FDE0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xmlns="" id="{852D6106-20F0-0040-0D51-C26D354C9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7D0B5-5ABC-444B-8E1D-3BEA8A31DF2C}" type="datetimeFigureOut">
              <a:rPr lang="uk-UA" smtClean="0"/>
              <a:t>14.10.2023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xmlns="" id="{B4DE90E4-F83C-2906-4A0C-B91FD4153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xmlns="" id="{1E4AB175-B8C2-A19D-0443-7878C564E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89E83-D050-46B3-B789-9D59496B19F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03881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xmlns="" id="{15C52B15-B792-E7F4-9C66-07FCC017FE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xmlns="" id="{C5CAFB63-2406-10C8-A288-08EB998B69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xmlns="" id="{00B526AF-C64E-E733-B434-005B80F799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7D0B5-5ABC-444B-8E1D-3BEA8A31DF2C}" type="datetimeFigureOut">
              <a:rPr lang="uk-UA" smtClean="0"/>
              <a:t>14.10.2023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xmlns="" id="{94ED5D5C-BE01-9857-3743-824E74C5F8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xmlns="" id="{02CF1AF0-24C9-A1A9-B3E6-E10C45112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89E83-D050-46B3-B789-9D59496B19F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87958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A0135DC-9F11-4E7C-5DA2-40A72290F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5EAE3CE1-FDB2-200D-8448-4DDBA22506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xmlns="" id="{C1B28954-9CFE-3E1F-36FF-F2B68430F8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7D0B5-5ABC-444B-8E1D-3BEA8A31DF2C}" type="datetimeFigureOut">
              <a:rPr lang="uk-UA" smtClean="0"/>
              <a:t>14.10.2023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xmlns="" id="{F37367B6-2900-DDC3-D468-308FB8641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xmlns="" id="{8BB31BED-68CF-C940-D5C5-81952CC41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89E83-D050-46B3-B789-9D59496B19F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2249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AAF2F7C-6B35-EE19-69B1-A1A06EEC98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xmlns="" id="{1FB9B185-30B7-1AA2-CBBB-D4471F0205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xmlns="" id="{A15B7B3E-9B34-3AF5-B86B-6B41EB85DE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7D0B5-5ABC-444B-8E1D-3BEA8A31DF2C}" type="datetimeFigureOut">
              <a:rPr lang="uk-UA" smtClean="0"/>
              <a:t>14.10.2023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xmlns="" id="{664932AB-0069-E7E3-7D5B-9E8B210F8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xmlns="" id="{5ABE38A1-7C81-7250-A116-7DFCA1D4CC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89E83-D050-46B3-B789-9D59496B19F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545263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F055927-22D0-B8B5-2106-CDF62A5EA8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1901500F-0573-D2AB-AFCA-AE1E6EA5AC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xmlns="" id="{9DFF3497-46CD-6174-ACF3-C2210E144E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xmlns="" id="{14B391A4-765E-DC3F-9585-4836B576C9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7D0B5-5ABC-444B-8E1D-3BEA8A31DF2C}" type="datetimeFigureOut">
              <a:rPr lang="uk-UA" smtClean="0"/>
              <a:t>14.10.2023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xmlns="" id="{458EB727-9630-C305-0FE3-E8655B9A3B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xmlns="" id="{1277D2B1-4664-4763-C3EF-A2A568611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89E83-D050-46B3-B789-9D59496B19F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04624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5D04790-75E4-FF26-FD92-574BA5A5CC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xmlns="" id="{BF840F0C-0EB3-43FF-3AA6-B6689D56D9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xmlns="" id="{A92B9743-8D4B-6FA6-06A9-02D31716D8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xmlns="" id="{B1B80186-CB93-3E83-B229-187EF84E44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xmlns="" id="{0030A787-48A2-9DB5-0FFB-90C55857DB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xmlns="" id="{04D7F45A-21AE-550B-AF0D-BD77AEEB4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7D0B5-5ABC-444B-8E1D-3BEA8A31DF2C}" type="datetimeFigureOut">
              <a:rPr lang="uk-UA" smtClean="0"/>
              <a:t>14.10.2023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xmlns="" id="{4628C329-5773-11ED-E8EB-73CC978641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xmlns="" id="{360E72F8-FB78-31D6-1E8F-156452CE4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89E83-D050-46B3-B789-9D59496B19F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99886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100A591-633E-8A3C-FC5B-D31EBF9D64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xmlns="" id="{5A68A359-AE4D-2712-B557-040B2E17E5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7D0B5-5ABC-444B-8E1D-3BEA8A31DF2C}" type="datetimeFigureOut">
              <a:rPr lang="uk-UA" smtClean="0"/>
              <a:t>14.10.2023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xmlns="" id="{28000BF8-4B22-A33E-9A29-87091D49C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xmlns="" id="{0D00BB79-9E6B-3F42-669B-806B299D8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89E83-D050-46B3-B789-9D59496B19F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21456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xmlns="" id="{B7F4B1FB-C060-7971-3DC3-7616AEB6DC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7D0B5-5ABC-444B-8E1D-3BEA8A31DF2C}" type="datetimeFigureOut">
              <a:rPr lang="uk-UA" smtClean="0"/>
              <a:t>14.10.2023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xmlns="" id="{A2452101-55B8-083D-C822-FF3E0FDB86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xmlns="" id="{66E44703-692E-5BBE-8864-DCE23B5F81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89E83-D050-46B3-B789-9D59496B19F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5432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198C929-EB15-2ACD-F0C3-603EF4492A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A874BD8A-BEFA-A7D0-2075-555D212603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xmlns="" id="{6C108B4E-5244-7423-91A7-A3BB1AA230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xmlns="" id="{94A32CF8-9DCA-C719-B900-461740F626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7D0B5-5ABC-444B-8E1D-3BEA8A31DF2C}" type="datetimeFigureOut">
              <a:rPr lang="uk-UA" smtClean="0"/>
              <a:t>14.10.2023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xmlns="" id="{4E6AA2F4-E22A-B501-E4EA-66BE23E772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xmlns="" id="{A0AA1354-DBDB-42A4-76DD-48164B48A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89E83-D050-46B3-B789-9D59496B19F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49320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3FB60AC-19E3-7932-37A5-78EC8AE1D2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xmlns="" id="{C02C0090-68D5-EDA6-EB1C-082439963C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xmlns="" id="{D3EB9748-CB24-682A-EA12-08CD2C7E48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xmlns="" id="{A119EBAC-E8E6-F080-3F2F-11CB9D9FBC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7D0B5-5ABC-444B-8E1D-3BEA8A31DF2C}" type="datetimeFigureOut">
              <a:rPr lang="uk-UA" smtClean="0"/>
              <a:t>14.10.2023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xmlns="" id="{40126163-A2BD-BF8E-B765-C5C6AB1DE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xmlns="" id="{530596E7-B52B-D7E2-394E-96CBB86BE5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89E83-D050-46B3-B789-9D59496B19F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12763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60000"/>
                <a:lumOff val="4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xmlns="" id="{3EFC2207-D8F4-061A-D4FC-1D4250EE7A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xmlns="" id="{08C10261-6A32-1676-A1BF-B7476616DC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xmlns="" id="{68F816C1-6782-4424-87D7-6CBB0616AB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A7D0B5-5ABC-444B-8E1D-3BEA8A31DF2C}" type="datetimeFigureOut">
              <a:rPr lang="uk-UA" smtClean="0"/>
              <a:t>14.10.2023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xmlns="" id="{97462DC8-8059-1BF8-CC09-2FBFF17F56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xmlns="" id="{3EE6A690-2518-D2DA-AD37-2C67400F10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989E83-D050-46B3-B789-9D59496B19F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59151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AF3F17B9-A98E-09E7-9A26-5125C5A630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4272" y="520996"/>
            <a:ext cx="10283456" cy="1669312"/>
          </a:xfrm>
        </p:spPr>
        <p:txBody>
          <a:bodyPr>
            <a:normAutofit fontScale="90000"/>
          </a:bodyPr>
          <a:lstStyle/>
          <a:p>
            <a:pPr algn="ctr"/>
            <a:r>
              <a:rPr lang="uk-UA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Професійне спілкування та його особливості.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/>
            </a:r>
            <a:b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endParaRPr lang="uk-UA" dirty="0"/>
          </a:p>
        </p:txBody>
      </p:sp>
      <p:pic>
        <p:nvPicPr>
          <p:cNvPr id="8196" name="Picture 4" descr="Ділове спілкування, більше свободи, більше переваг | Всі Android">
            <a:extLst>
              <a:ext uri="{FF2B5EF4-FFF2-40B4-BE49-F238E27FC236}">
                <a16:creationId xmlns:a16="http://schemas.microsoft.com/office/drawing/2014/main" xmlns="" id="{008E9F4F-0C58-EF04-F725-4B8ECB9383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688" y="1675952"/>
            <a:ext cx="5237642" cy="4294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57070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B5471C3-FEEF-BE8F-C48F-B513812C09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30023" cy="5674168"/>
          </a:xfrm>
        </p:spPr>
        <p:txBody>
          <a:bodyPr>
            <a:normAutofit/>
          </a:bodyPr>
          <a:lstStyle/>
          <a:p>
            <a:pPr algn="just"/>
            <a:r>
              <a:rPr lang="uk-UA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 яких би формах не здійснювалося спілкування, воно є діловим, якщо його визначальним змістом є соціально-значуща спільна діяльність.</a:t>
            </a:r>
            <a:br>
              <a:rPr lang="uk-UA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r>
              <a:rPr lang="uk-UA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Головним у діловому спілкуванні є предмет спілкування, тобто спільна справа і ставлення учасників до неї. Предметні позиції партнерів є визначальними у процесі спілкування, а здатність розуміти предметні позиції один одного складає необхідну умову успіху ділової комунікації.</a:t>
            </a:r>
            <a:r>
              <a:rPr lang="uk-UA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/>
            </a:r>
            <a:br>
              <a:rPr lang="uk-UA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297834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Етикет та протокол: дві рушійні сили ділового спілкування">
            <a:extLst>
              <a:ext uri="{FF2B5EF4-FFF2-40B4-BE49-F238E27FC236}">
                <a16:creationId xmlns:a16="http://schemas.microsoft.com/office/drawing/2014/main" xmlns="" id="{C6C0A1B1-A209-B675-FDBE-62E254D5F1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2995" y="464233"/>
            <a:ext cx="8902995" cy="59295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12264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BD86204-5779-7128-426B-08A82F97FD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900144" cy="5706066"/>
          </a:xfrm>
        </p:spPr>
        <p:txBody>
          <a:bodyPr>
            <a:normAutofit/>
          </a:bodyPr>
          <a:lstStyle/>
          <a:p>
            <a:pPr algn="just"/>
            <a:r>
              <a:rPr lang="uk-UA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Характерні особливості ділового спілкування: предметом ділового спілкування є спільна справа і ставлення учасників до неї; потреба в діловому спілкуванні визначається виробничою необхідністю у розв’язанні проблем і веденні переговорів; мотивами ділового спілкування є інтереси справи; мовні дії регламентуються встановленими правилами поведінки і мають формально-рольовий, не особистісний характер; метою ділового спілкування є розв’язання професійних і соціальних завдань.</a:t>
            </a:r>
            <a:endParaRPr lang="uk-UA" sz="3600" dirty="0"/>
          </a:p>
        </p:txBody>
      </p:sp>
    </p:spTree>
    <p:extLst>
      <p:ext uri="{BB962C8B-B14F-4D97-AF65-F5344CB8AC3E}">
        <p14:creationId xmlns:p14="http://schemas.microsoft.com/office/powerpoint/2010/main" val="19558722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Культура ділового спілкування">
            <a:extLst>
              <a:ext uri="{FF2B5EF4-FFF2-40B4-BE49-F238E27FC236}">
                <a16:creationId xmlns:a16="http://schemas.microsoft.com/office/drawing/2014/main" xmlns="" id="{8B97C8A3-FE2F-D750-FBCD-F7655BB0A3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8188" y="382772"/>
            <a:ext cx="9815623" cy="58893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14048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ECF67E4-31E1-7FD3-A372-F338C931BA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808" y="1657350"/>
            <a:ext cx="10566991" cy="3745983"/>
          </a:xfrm>
        </p:spPr>
        <p:txBody>
          <a:bodyPr>
            <a:normAutofit fontScale="90000"/>
          </a:bodyPr>
          <a:lstStyle/>
          <a:p>
            <a:r>
              <a:rPr lang="uk-UA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Функції 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(від лат. </a:t>
            </a: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functio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 — 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виконання, здійснення) спілкування, то під ними розуміють зовнішній прояв властивостей спілкування, ті ролі й завдання, які воно виконує у процесі життєдіяльності індивіда в соціумі.</a:t>
            </a:r>
            <a:b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uk-UA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/>
            </a:r>
            <a:br>
              <a:rPr lang="uk-UA" sz="3200" dirty="0" smtClean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uk-UA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Мова 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йде про підхід, що виділяє три основні класи таких функцій: </a:t>
            </a:r>
            <a:r>
              <a:rPr lang="uk-UA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/>
            </a:r>
            <a:br>
              <a:rPr lang="uk-UA" sz="3200" dirty="0" smtClean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uk-UA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- інформаційно-комунікативну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uk-UA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/>
            </a:r>
            <a:br>
              <a:rPr lang="uk-UA" sz="3200" dirty="0" smtClean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uk-UA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- </a:t>
            </a:r>
            <a:r>
              <a:rPr lang="uk-UA" sz="32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регулятивно</a:t>
            </a:r>
            <a:r>
              <a:rPr lang="uk-UA" sz="3200" smtClean="0">
                <a:solidFill>
                  <a:srgbClr val="000000"/>
                </a:solidFill>
                <a:latin typeface="Arial" panose="020B0604020202020204" pitchFamily="34" charset="0"/>
              </a:rPr>
              <a:t>-комунікативну,</a:t>
            </a:r>
            <a:br>
              <a:rPr lang="uk-UA" sz="3200" smtClean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uk-UA" sz="3200" smtClean="0">
                <a:solidFill>
                  <a:srgbClr val="000000"/>
                </a:solidFill>
                <a:latin typeface="Arial" panose="020B0604020202020204" pitchFamily="34" charset="0"/>
              </a:rPr>
              <a:t>- афективно-комунікативну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  <a:endParaRPr lang="uk-UA" sz="32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659868" y="486847"/>
            <a:ext cx="482087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Функції</a:t>
            </a: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спілкування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07330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ECF67E4-31E1-7FD3-A372-F338C931BA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809" y="365125"/>
            <a:ext cx="10566991" cy="5695433"/>
          </a:xfrm>
        </p:spPr>
        <p:txBody>
          <a:bodyPr>
            <a:normAutofit/>
          </a:bodyPr>
          <a:lstStyle/>
          <a:p>
            <a:pPr algn="just"/>
            <a:r>
              <a:rPr lang="uk-UA" sz="3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Отже, ділове спілкування – це специфічна форма взаємодії людей, що здійснюється на основі встановлених норм і спрямовується на ефективне виконання спільної діяльності. Ділове спілкування властиве людям, які виконують певний вид професійної діяльності. Воно ґрунтується на загальних соціально-психологічних закономірностях і орієнтується на успішне й ефективне виконання професійних обов’язків, включає обмін пропозиціями, вимогами, поглядами, мотивами з метою розв’язання конкретних проблем, підписання угод чи встановлення інших відносин між суб’єктами спільної діяльності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12576149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Спілкування і діяльність. Роль спілкування у професійній діяльності.  Спілкування як спосіб комунікації">
            <a:extLst>
              <a:ext uri="{FF2B5EF4-FFF2-40B4-BE49-F238E27FC236}">
                <a16:creationId xmlns:a16="http://schemas.microsoft.com/office/drawing/2014/main" xmlns="" id="{7D0CF1FF-F96A-F8EA-EAD6-6E76FFEFCD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4875" y="712381"/>
            <a:ext cx="8599111" cy="5613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19130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Стилі ділового спілкування: що це таке, емоційний і творчий стилі, приклади  та характеристика основних моделей спілкування">
            <a:extLst>
              <a:ext uri="{FF2B5EF4-FFF2-40B4-BE49-F238E27FC236}">
                <a16:creationId xmlns:a16="http://schemas.microsoft.com/office/drawing/2014/main" xmlns="" id="{776EF099-AE01-FECE-9540-1C82826FD2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0526" y="818707"/>
            <a:ext cx="9806823" cy="54634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50764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xmlns="" id="{B6559E06-C759-092B-8AA2-F0A38B036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100" y="779462"/>
            <a:ext cx="10944225" cy="5035550"/>
          </a:xfrm>
        </p:spPr>
        <p:txBody>
          <a:bodyPr>
            <a:noAutofit/>
          </a:bodyPr>
          <a:lstStyle/>
          <a:p>
            <a:pPr algn="just"/>
            <a:r>
              <a:rPr lang="ru-RU" sz="2800" dirty="0">
                <a:solidFill>
                  <a:srgbClr val="000000"/>
                </a:solidFill>
                <a:latin typeface="Arial" panose="020B0604020202020204" pitchFamily="34" charset="0"/>
              </a:rPr>
              <a:t>Спілкування – це </a:t>
            </a:r>
            <a:r>
              <a:rPr lang="ru-RU" sz="2800" dirty="0" err="1">
                <a:solidFill>
                  <a:srgbClr val="000000"/>
                </a:solidFill>
                <a:latin typeface="Arial" panose="020B0604020202020204" pitchFamily="34" charset="0"/>
              </a:rPr>
              <a:t>процес</a:t>
            </a:r>
            <a:r>
              <a:rPr lang="ru-RU" sz="28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Arial" panose="020B0604020202020204" pitchFamily="34" charset="0"/>
              </a:rPr>
              <a:t>встановлення</a:t>
            </a:r>
            <a:r>
              <a:rPr lang="ru-RU" sz="2800" dirty="0">
                <a:solidFill>
                  <a:srgbClr val="000000"/>
                </a:solidFill>
                <a:latin typeface="Arial" panose="020B0604020202020204" pitchFamily="34" charset="0"/>
              </a:rPr>
              <a:t> та </a:t>
            </a:r>
            <a:r>
              <a:rPr lang="ru-RU" sz="2800" dirty="0" err="1">
                <a:solidFill>
                  <a:srgbClr val="000000"/>
                </a:solidFill>
                <a:latin typeface="Arial" panose="020B0604020202020204" pitchFamily="34" charset="0"/>
              </a:rPr>
              <a:t>розвитку</a:t>
            </a:r>
            <a:r>
              <a:rPr lang="ru-RU" sz="28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Arial" panose="020B0604020202020204" pitchFamily="34" charset="0"/>
              </a:rPr>
              <a:t>контактів</a:t>
            </a:r>
            <a:r>
              <a:rPr lang="ru-RU" sz="28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Arial" panose="020B0604020202020204" pitchFamily="34" charset="0"/>
              </a:rPr>
              <a:t>між</a:t>
            </a:r>
            <a:r>
              <a:rPr lang="ru-RU" sz="2800" dirty="0">
                <a:solidFill>
                  <a:srgbClr val="000000"/>
                </a:solidFill>
                <a:latin typeface="Arial" panose="020B0604020202020204" pitchFamily="34" charset="0"/>
              </a:rPr>
              <a:t> людьми.</a:t>
            </a:r>
            <a:br>
              <a:rPr lang="ru-RU" sz="28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uk-UA" sz="28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/>
            </a:r>
            <a:br>
              <a:rPr lang="uk-UA" sz="28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r>
              <a:rPr lang="uk-UA" sz="28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Поняття </a:t>
            </a:r>
            <a:r>
              <a:rPr lang="uk-UA" sz="2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професійного спілкування має широке і вузьке значення. У першому значенні його можна визначити як комунікативні навички і якості, властиві професіоналу, на відміну від дилетанта. Професіонал розглядається в цьому випадку як людина, яка має значний досвід і високі професійні стандарти. У вузькому розумінні професійне спілкування включає особливості, характерні для окремо взятої професії. </a:t>
            </a:r>
            <a:r>
              <a:rPr lang="uk-UA" sz="28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/>
            </a:r>
            <a:br>
              <a:rPr lang="uk-UA" sz="28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r>
              <a:rPr lang="uk-UA" sz="28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/>
            </a:r>
            <a:br>
              <a:rPr lang="uk-UA" sz="28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r>
              <a:rPr lang="uk-UA" sz="28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Професійне </a:t>
            </a:r>
            <a:r>
              <a:rPr lang="uk-UA" sz="2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спілкування – це важливий засіб і умова розв’язання завдань певної професійної діяльності. Якщо поза діяльністю люди керуються особистими мотивами, то під час професійного спілкування мета визначається характером і потребами професійної діяльності.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7013921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Навчання професійному спілкування та формування особистісної культури  студентів - презентація з педагогіки">
            <a:extLst>
              <a:ext uri="{FF2B5EF4-FFF2-40B4-BE49-F238E27FC236}">
                <a16:creationId xmlns:a16="http://schemas.microsoft.com/office/drawing/2014/main" xmlns="" id="{1915050A-47B5-17EA-951B-B018A31060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3182" y="474795"/>
            <a:ext cx="7884706" cy="5908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56761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1946F14-4A1E-9D5C-5936-81FA1C96FD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878879" cy="5280763"/>
          </a:xfrm>
        </p:spPr>
        <p:txBody>
          <a:bodyPr>
            <a:normAutofit/>
          </a:bodyPr>
          <a:lstStyle/>
          <a:p>
            <a:pPr algn="just"/>
            <a:r>
              <a:rPr lang="uk-UA" sz="2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У науковій літературі поряд із поняттям “професійне спілкування” часто використовується термін “ділове спілкування” і вживаються як синоніми. Крім того, у психологічній літературі досить часто виділяються два типи спілкування – неформальне і формальне. Перше суб’єктивне, нерегламентоване, його мета й характер багато в чому визначаються особистими стосунками людей (мати – дитина, чоловік – дружина). Формальне обумовлене соціальними функціями людини, регламентоване за формою та за змістом (керівник – підлеглий).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24035310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ᐈ Діловий етикет: види та особливості етики ділового спілкування | Школа  бізнесу Нова Пошта">
            <a:extLst>
              <a:ext uri="{FF2B5EF4-FFF2-40B4-BE49-F238E27FC236}">
                <a16:creationId xmlns:a16="http://schemas.microsoft.com/office/drawing/2014/main" xmlns="" id="{FB6A0FBC-B6B8-BFDD-E6FC-136C4F01ED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1899" y="1140674"/>
            <a:ext cx="10520356" cy="45766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54823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A2CD187-7868-E695-2EB2-503566DD87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442944" cy="5227601"/>
          </a:xfrm>
        </p:spPr>
        <p:txBody>
          <a:bodyPr>
            <a:normAutofit/>
          </a:bodyPr>
          <a:lstStyle/>
          <a:p>
            <a:pPr algn="just"/>
            <a:r>
              <a:rPr lang="uk-UA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Ділове спілкування належить до формального, здійснюється у відповідності з деякими правилами і спрямоване на встановлення контактів і підтримку зв’язків між зацікавленими у спільній діяльності суб’єктами. Ділове спілкування, на думку С. І. </a:t>
            </a:r>
            <a:r>
              <a:rPr lang="uk-UA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Ожегова</a:t>
            </a:r>
            <a:r>
              <a:rPr lang="uk-UA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– це „спілкування, що стосується суспільної, службової діяльності, роботи”. У діловій сфері людина проводить значну частину свого життя. Тут вона грає цілий ряд специфічних ролей: фахівця, керівника, підлеглого, колеги тощо. Кожна роль виконується у певній ситуації і регламентується певними соціальними нормами, правилами. Ділове спілкування характеризується тим, що його мета визначається завданнями того чи іншого виду предметної діяльності – виробничої, обслуговуючої, наукової тощо. Трудова діяльність містить у собі спілкування учасників взаємодії як необхідний засіб забезпечення її ефективності.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23156609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Ділове спілкування | Тест на 12 запитань. Ділова етика та культура  спілкування">
            <a:extLst>
              <a:ext uri="{FF2B5EF4-FFF2-40B4-BE49-F238E27FC236}">
                <a16:creationId xmlns:a16="http://schemas.microsoft.com/office/drawing/2014/main" xmlns="" id="{F8898D17-4EAC-AFF8-5720-7BE5FDB734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7083" y="925752"/>
            <a:ext cx="9530010" cy="50064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76508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B5471C3-FEEF-BE8F-C48F-B513812C09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1049" y="865187"/>
            <a:ext cx="10730023" cy="5674168"/>
          </a:xfrm>
        </p:spPr>
        <p:txBody>
          <a:bodyPr>
            <a:normAutofit fontScale="90000"/>
          </a:bodyPr>
          <a:lstStyle/>
          <a:p>
            <a:r>
              <a:rPr lang="uk-UA" sz="2700" dirty="0">
                <a:solidFill>
                  <a:srgbClr val="000000"/>
                </a:solidFill>
                <a:latin typeface="Arial" panose="020B0604020202020204" pitchFamily="34" charset="0"/>
              </a:rPr>
              <a:t>Технологія спілкування </a:t>
            </a:r>
            <a:r>
              <a:rPr lang="uk-UA" sz="2700" dirty="0" err="1">
                <a:solidFill>
                  <a:srgbClr val="000000"/>
                </a:solidFill>
                <a:latin typeface="Arial" panose="020B0604020202020204" pitchFamily="34" charset="0"/>
              </a:rPr>
              <a:t>охоплюе</a:t>
            </a:r>
            <a:r>
              <a:rPr lang="uk-UA" sz="2700" dirty="0">
                <a:solidFill>
                  <a:srgbClr val="000000"/>
                </a:solidFill>
                <a:latin typeface="Arial" panose="020B0604020202020204" pitchFamily="34" charset="0"/>
              </a:rPr>
              <a:t> наступні етапи: </a:t>
            </a:r>
            <a:r>
              <a:rPr lang="uk-UA" sz="2700" dirty="0" smtClean="0">
                <a:solidFill>
                  <a:srgbClr val="000000"/>
                </a:solidFill>
                <a:latin typeface="Arial" panose="020B0604020202020204" pitchFamily="34" charset="0"/>
              </a:rPr>
              <a:t/>
            </a:r>
            <a:br>
              <a:rPr lang="uk-UA" sz="2700" dirty="0" smtClean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uk-UA" sz="2700" dirty="0" smtClean="0">
                <a:solidFill>
                  <a:srgbClr val="000000"/>
                </a:solidFill>
                <a:latin typeface="Arial" panose="020B0604020202020204" pitchFamily="34" charset="0"/>
              </a:rPr>
              <a:t>- встановлення </a:t>
            </a:r>
            <a:r>
              <a:rPr lang="uk-UA" sz="2700" dirty="0">
                <a:solidFill>
                  <a:srgbClr val="000000"/>
                </a:solidFill>
                <a:latin typeface="Arial" panose="020B0604020202020204" pitchFamily="34" charset="0"/>
              </a:rPr>
              <a:t>контакту; </a:t>
            </a:r>
            <a:r>
              <a:rPr lang="uk-UA" sz="2700" dirty="0" smtClean="0">
                <a:solidFill>
                  <a:srgbClr val="000000"/>
                </a:solidFill>
                <a:latin typeface="Arial" panose="020B0604020202020204" pitchFamily="34" charset="0"/>
              </a:rPr>
              <a:t/>
            </a:r>
            <a:br>
              <a:rPr lang="uk-UA" sz="2700" dirty="0" smtClean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uk-UA" sz="2700" dirty="0" smtClean="0">
                <a:solidFill>
                  <a:srgbClr val="000000"/>
                </a:solidFill>
                <a:latin typeface="Arial" panose="020B0604020202020204" pitchFamily="34" charset="0"/>
              </a:rPr>
              <a:t>- оцінка </a:t>
            </a:r>
            <a:r>
              <a:rPr lang="uk-UA" sz="2700" dirty="0">
                <a:solidFill>
                  <a:srgbClr val="000000"/>
                </a:solidFill>
                <a:latin typeface="Arial" panose="020B0604020202020204" pitchFamily="34" charset="0"/>
              </a:rPr>
              <a:t>ситуації; </a:t>
            </a:r>
            <a:r>
              <a:rPr lang="uk-UA" sz="2700" dirty="0" smtClean="0">
                <a:solidFill>
                  <a:srgbClr val="000000"/>
                </a:solidFill>
                <a:latin typeface="Arial" panose="020B0604020202020204" pitchFamily="34" charset="0"/>
              </a:rPr>
              <a:t/>
            </a:r>
            <a:br>
              <a:rPr lang="uk-UA" sz="2700" dirty="0" smtClean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uk-UA" sz="2700" dirty="0" smtClean="0">
                <a:solidFill>
                  <a:srgbClr val="000000"/>
                </a:solidFill>
                <a:latin typeface="Arial" panose="020B0604020202020204" pitchFamily="34" charset="0"/>
              </a:rPr>
              <a:t>- обговорення </a:t>
            </a:r>
            <a:r>
              <a:rPr lang="uk-UA" sz="2700" dirty="0">
                <a:solidFill>
                  <a:srgbClr val="000000"/>
                </a:solidFill>
                <a:latin typeface="Arial" panose="020B0604020202020204" pitchFamily="34" charset="0"/>
              </a:rPr>
              <a:t>питання або проблеми; </a:t>
            </a:r>
            <a:r>
              <a:rPr lang="uk-UA" sz="2700" dirty="0" smtClean="0">
                <a:solidFill>
                  <a:srgbClr val="000000"/>
                </a:solidFill>
                <a:latin typeface="Arial" panose="020B0604020202020204" pitchFamily="34" charset="0"/>
              </a:rPr>
              <a:t/>
            </a:r>
            <a:br>
              <a:rPr lang="uk-UA" sz="2700" dirty="0" smtClean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uk-UA" sz="2700" dirty="0" smtClean="0">
                <a:solidFill>
                  <a:srgbClr val="000000"/>
                </a:solidFill>
                <a:latin typeface="Arial" panose="020B0604020202020204" pitchFamily="34" charset="0"/>
              </a:rPr>
              <a:t>- прийняття </a:t>
            </a:r>
            <a:r>
              <a:rPr lang="uk-UA" sz="2700" dirty="0">
                <a:solidFill>
                  <a:srgbClr val="000000"/>
                </a:solidFill>
                <a:latin typeface="Arial" panose="020B0604020202020204" pitchFamily="34" charset="0"/>
              </a:rPr>
              <a:t>рішення; </a:t>
            </a:r>
            <a:r>
              <a:rPr lang="uk-UA" sz="2700" dirty="0" smtClean="0">
                <a:solidFill>
                  <a:srgbClr val="000000"/>
                </a:solidFill>
                <a:latin typeface="Arial" panose="020B0604020202020204" pitchFamily="34" charset="0"/>
              </a:rPr>
              <a:t/>
            </a:r>
            <a:br>
              <a:rPr lang="uk-UA" sz="2700" dirty="0" smtClean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uk-UA" sz="2700" dirty="0" smtClean="0">
                <a:solidFill>
                  <a:srgbClr val="000000"/>
                </a:solidFill>
                <a:latin typeface="Arial" panose="020B0604020202020204" pitchFamily="34" charset="0"/>
              </a:rPr>
              <a:t>- вихід </a:t>
            </a:r>
            <a:r>
              <a:rPr lang="uk-UA" sz="2700" dirty="0">
                <a:solidFill>
                  <a:srgbClr val="000000"/>
                </a:solidFill>
                <a:latin typeface="Arial" panose="020B0604020202020204" pitchFamily="34" charset="0"/>
              </a:rPr>
              <a:t>з контакту.</a:t>
            </a:r>
            <a:br>
              <a:rPr lang="uk-UA" sz="27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uk-UA" sz="2700" dirty="0">
                <a:solidFill>
                  <a:srgbClr val="000000"/>
                </a:solidFill>
                <a:latin typeface="Arial" panose="020B0604020202020204" pitchFamily="34" charset="0"/>
              </a:rPr>
              <a:t>Найбільш розповсюдженою формою ділового спілкування є діалогове спілкування, т. т. таке </a:t>
            </a:r>
            <a:r>
              <a:rPr lang="uk-UA" sz="2700" dirty="0" err="1">
                <a:solidFill>
                  <a:srgbClr val="000000"/>
                </a:solidFill>
                <a:latin typeface="Arial" panose="020B0604020202020204" pitchFamily="34" charset="0"/>
              </a:rPr>
              <a:t>мовне</a:t>
            </a:r>
            <a:r>
              <a:rPr lang="uk-UA" sz="2700" dirty="0">
                <a:solidFill>
                  <a:srgbClr val="000000"/>
                </a:solidFill>
                <a:latin typeface="Arial" panose="020B0604020202020204" pitchFamily="34" charset="0"/>
              </a:rPr>
              <a:t> спілкування, при якому найбільш повно виявляються моральні якості особистості та риси характеру.</a:t>
            </a:r>
            <a:br>
              <a:rPr lang="uk-UA" sz="27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uk-UA" sz="2700" dirty="0">
                <a:solidFill>
                  <a:srgbClr val="000000"/>
                </a:solidFill>
                <a:latin typeface="Arial" panose="020B0604020202020204" pitchFamily="34" charset="0"/>
              </a:rPr>
              <a:t>Види ділового спілкування: </a:t>
            </a:r>
            <a:r>
              <a:rPr lang="uk-UA" sz="2700" dirty="0" smtClean="0">
                <a:solidFill>
                  <a:srgbClr val="000000"/>
                </a:solidFill>
                <a:latin typeface="Arial" panose="020B0604020202020204" pitchFamily="34" charset="0"/>
              </a:rPr>
              <a:t/>
            </a:r>
            <a:br>
              <a:rPr lang="uk-UA" sz="2700" dirty="0" smtClean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uk-UA" sz="2700" dirty="0" smtClean="0">
                <a:solidFill>
                  <a:srgbClr val="000000"/>
                </a:solidFill>
                <a:latin typeface="Arial" panose="020B0604020202020204" pitchFamily="34" charset="0"/>
              </a:rPr>
              <a:t>-</a:t>
            </a:r>
            <a:r>
              <a:rPr lang="uk-UA" sz="2700" dirty="0">
                <a:solidFill>
                  <a:srgbClr val="000000"/>
                </a:solidFill>
                <a:latin typeface="Arial" panose="020B0604020202020204" pitchFamily="34" charset="0"/>
              </a:rPr>
              <a:t>ділова зустріч</a:t>
            </a:r>
            <a:r>
              <a:rPr lang="uk-UA" sz="2700" dirty="0" smtClean="0">
                <a:solidFill>
                  <a:srgbClr val="000000"/>
                </a:solidFill>
                <a:latin typeface="Arial" panose="020B0604020202020204" pitchFamily="34" charset="0"/>
              </a:rPr>
              <a:t>;</a:t>
            </a:r>
            <a:br>
              <a:rPr lang="uk-UA" sz="2700" dirty="0" smtClean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uk-UA" sz="27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uk-UA" sz="2700" dirty="0">
                <a:solidFill>
                  <a:srgbClr val="000000"/>
                </a:solidFill>
                <a:latin typeface="Arial" panose="020B0604020202020204" pitchFamily="34" charset="0"/>
              </a:rPr>
              <a:t>-ділова бесіда</a:t>
            </a:r>
            <a:r>
              <a:rPr lang="uk-UA" sz="2700" dirty="0" smtClean="0">
                <a:solidFill>
                  <a:srgbClr val="000000"/>
                </a:solidFill>
                <a:latin typeface="Arial" panose="020B0604020202020204" pitchFamily="34" charset="0"/>
              </a:rPr>
              <a:t>;</a:t>
            </a:r>
            <a:br>
              <a:rPr lang="uk-UA" sz="2700" dirty="0" smtClean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uk-UA" sz="2700" dirty="0" smtClean="0">
                <a:solidFill>
                  <a:srgbClr val="000000"/>
                </a:solidFill>
                <a:latin typeface="Arial" panose="020B0604020202020204" pitchFamily="34" charset="0"/>
              </a:rPr>
              <a:t>-</a:t>
            </a:r>
            <a:r>
              <a:rPr lang="uk-UA" sz="2700" dirty="0">
                <a:solidFill>
                  <a:srgbClr val="000000"/>
                </a:solidFill>
                <a:latin typeface="Arial" panose="020B0604020202020204" pitchFamily="34" charset="0"/>
              </a:rPr>
              <a:t>ділові телефонні розмови</a:t>
            </a:r>
            <a:r>
              <a:rPr lang="uk-UA" sz="2700" dirty="0" smtClean="0">
                <a:solidFill>
                  <a:srgbClr val="000000"/>
                </a:solidFill>
                <a:latin typeface="Arial" panose="020B0604020202020204" pitchFamily="34" charset="0"/>
              </a:rPr>
              <a:t>;</a:t>
            </a:r>
            <a:br>
              <a:rPr lang="uk-UA" sz="2700" dirty="0" smtClean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uk-UA" sz="2700" dirty="0" smtClean="0">
                <a:solidFill>
                  <a:srgbClr val="000000"/>
                </a:solidFill>
                <a:latin typeface="Arial" panose="020B0604020202020204" pitchFamily="34" charset="0"/>
              </a:rPr>
              <a:t>-</a:t>
            </a:r>
            <a:r>
              <a:rPr lang="uk-UA" sz="2700" dirty="0">
                <a:solidFill>
                  <a:srgbClr val="000000"/>
                </a:solidFill>
                <a:latin typeface="Arial" panose="020B0604020202020204" pitchFamily="34" charset="0"/>
              </a:rPr>
              <a:t>ділові наради</a:t>
            </a:r>
            <a:r>
              <a:rPr lang="uk-UA" sz="2700" dirty="0" smtClean="0">
                <a:solidFill>
                  <a:srgbClr val="000000"/>
                </a:solidFill>
                <a:latin typeface="Arial" panose="020B0604020202020204" pitchFamily="34" charset="0"/>
              </a:rPr>
              <a:t>;</a:t>
            </a:r>
            <a:br>
              <a:rPr lang="uk-UA" sz="2700" dirty="0" smtClean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uk-UA" sz="2700" dirty="0" smtClean="0">
                <a:solidFill>
                  <a:srgbClr val="000000"/>
                </a:solidFill>
                <a:latin typeface="Arial" panose="020B0604020202020204" pitchFamily="34" charset="0"/>
              </a:rPr>
              <a:t>-</a:t>
            </a:r>
            <a:r>
              <a:rPr lang="uk-UA" sz="2700" dirty="0">
                <a:solidFill>
                  <a:srgbClr val="000000"/>
                </a:solidFill>
                <a:latin typeface="Arial" panose="020B0604020202020204" pitchFamily="34" charset="0"/>
              </a:rPr>
              <a:t>ділові переговори</a:t>
            </a:r>
            <a:r>
              <a:rPr lang="uk-UA" sz="2700" dirty="0" smtClean="0">
                <a:solidFill>
                  <a:srgbClr val="000000"/>
                </a:solidFill>
                <a:latin typeface="Arial" panose="020B0604020202020204" pitchFamily="34" charset="0"/>
              </a:rPr>
              <a:t>;</a:t>
            </a:r>
            <a:br>
              <a:rPr lang="uk-UA" sz="2700" dirty="0" smtClean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uk-UA" sz="2700" dirty="0" smtClean="0">
                <a:solidFill>
                  <a:srgbClr val="000000"/>
                </a:solidFill>
                <a:latin typeface="Arial" panose="020B0604020202020204" pitchFamily="34" charset="0"/>
              </a:rPr>
              <a:t>-</a:t>
            </a:r>
            <a:r>
              <a:rPr lang="uk-UA" sz="2700" dirty="0">
                <a:solidFill>
                  <a:srgbClr val="000000"/>
                </a:solidFill>
                <a:latin typeface="Arial" panose="020B0604020202020204" pitchFamily="34" charset="0"/>
              </a:rPr>
              <a:t>ділові дискусії</a:t>
            </a:r>
            <a:r>
              <a:rPr lang="uk-UA" sz="2700" dirty="0" smtClean="0">
                <a:solidFill>
                  <a:srgbClr val="000000"/>
                </a:solidFill>
                <a:latin typeface="Arial" panose="020B0604020202020204" pitchFamily="34" charset="0"/>
              </a:rPr>
              <a:t>;</a:t>
            </a:r>
            <a:br>
              <a:rPr lang="uk-UA" sz="2700" dirty="0" smtClean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uk-UA" sz="2700" dirty="0" smtClean="0">
                <a:solidFill>
                  <a:srgbClr val="000000"/>
                </a:solidFill>
                <a:latin typeface="Arial" panose="020B0604020202020204" pitchFamily="34" charset="0"/>
              </a:rPr>
              <a:t>-</a:t>
            </a:r>
            <a:r>
              <a:rPr lang="uk-UA" sz="2700" dirty="0">
                <a:solidFill>
                  <a:srgbClr val="000000"/>
                </a:solidFill>
                <a:latin typeface="Arial" panose="020B0604020202020204" pitchFamily="34" charset="0"/>
              </a:rPr>
              <a:t>ділові </a:t>
            </a:r>
            <a:r>
              <a:rPr lang="uk-UA" sz="2700" dirty="0" smtClean="0">
                <a:solidFill>
                  <a:srgbClr val="000000"/>
                </a:solidFill>
                <a:latin typeface="Arial" panose="020B0604020202020204" pitchFamily="34" charset="0"/>
              </a:rPr>
              <a:t>конференції</a:t>
            </a:r>
            <a:r>
              <a:rPr lang="uk-UA" sz="2700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  <a:r>
              <a:rPr lang="uk-UA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/>
            </a:r>
            <a:br>
              <a:rPr lang="uk-UA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0677749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436</Words>
  <Application>Microsoft Office PowerPoint</Application>
  <PresentationFormat>Широкоэкранный</PresentationFormat>
  <Paragraphs>10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Тема Office</vt:lpstr>
      <vt:lpstr>Професійне спілкування та його особливості. </vt:lpstr>
      <vt:lpstr>Презентация PowerPoint</vt:lpstr>
      <vt:lpstr>Спілкування – це процес встановлення та розвитку контактів між людьми.  Поняття професійного спілкування має широке і вузьке значення. У першому значенні його можна визначити як комунікативні навички і якості, властиві професіоналу, на відміну від дилетанта. Професіонал розглядається в цьому випадку як людина, яка має значний досвід і високі професійні стандарти. У вузькому розумінні професійне спілкування включає особливості, характерні для окремо взятої професії.   Професійне спілкування – це важливий засіб і умова розв’язання завдань певної професійної діяльності. Якщо поза діяльністю люди керуються особистими мотивами, то під час професійного спілкування мета визначається характером і потребами професійної діяльності.</vt:lpstr>
      <vt:lpstr>Презентация PowerPoint</vt:lpstr>
      <vt:lpstr>У науковій літературі поряд із поняттям “професійне спілкування” часто використовується термін “ділове спілкування” і вживаються як синоніми. Крім того, у психологічній літературі досить часто виділяються два типи спілкування – неформальне і формальне. Перше суб’єктивне, нерегламентоване, його мета й характер багато в чому визначаються особистими стосунками людей (мати – дитина, чоловік – дружина). Формальне обумовлене соціальними функціями людини, регламентоване за формою та за змістом (керівник – підлеглий).</vt:lpstr>
      <vt:lpstr>Презентация PowerPoint</vt:lpstr>
      <vt:lpstr>Ділове спілкування належить до формального, здійснюється у відповідності з деякими правилами і спрямоване на встановлення контактів і підтримку зв’язків між зацікавленими у спільній діяльності суб’єктами. Ділове спілкування, на думку С. І. Ожегова, – це „спілкування, що стосується суспільної, службової діяльності, роботи”. У діловій сфері людина проводить значну частину свого життя. Тут вона грає цілий ряд специфічних ролей: фахівця, керівника, підлеглого, колеги тощо. Кожна роль виконується у певній ситуації і регламентується певними соціальними нормами, правилами. Ділове спілкування характеризується тим, що його мета визначається завданнями того чи іншого виду предметної діяльності – виробничої, обслуговуючої, наукової тощо. Трудова діяльність містить у собі спілкування учасників взаємодії як необхідний засіб забезпечення її ефективності.</vt:lpstr>
      <vt:lpstr>Презентация PowerPoint</vt:lpstr>
      <vt:lpstr>Технологія спілкування охоплюе наступні етапи:  - встановлення контакту;  - оцінка ситуації;  - обговорення питання або проблеми;  - прийняття рішення;  - вихід з контакту. Найбільш розповсюдженою формою ділового спілкування є діалогове спілкування, т. т. таке мовне спілкування, при якому найбільш повно виявляються моральні якості особистості та риси характеру. Види ділового спілкування:  -ділова зустріч;  -ділова бесіда; -ділові телефонні розмови; -ділові наради; -ділові переговори; -ділові дискусії; -ділові конференції. </vt:lpstr>
      <vt:lpstr>В яких би формах не здійснювалося спілкування, воно є діловим, якщо його визначальним змістом є соціально-значуща спільна діяльність. Головним у діловому спілкуванні є предмет спілкування, тобто спільна справа і ставлення учасників до неї. Предметні позиції партнерів є визначальними у процесі спілкування, а здатність розуміти предметні позиції один одного складає необхідну умову успіху ділової комунікації. </vt:lpstr>
      <vt:lpstr>Презентация PowerPoint</vt:lpstr>
      <vt:lpstr>Характерні особливості ділового спілкування: предметом ділового спілкування є спільна справа і ставлення учасників до неї; потреба в діловому спілкуванні визначається виробничою необхідністю у розв’язанні проблем і веденні переговорів; мотивами ділового спілкування є інтереси справи; мовні дії регламентуються встановленими правилами поведінки і мають формально-рольовий, не особистісний характер; метою ділового спілкування є розв’язання професійних і соціальних завдань.</vt:lpstr>
      <vt:lpstr>Презентация PowerPoint</vt:lpstr>
      <vt:lpstr>Функції (від лат. functio — виконання, здійснення) спілкування, то під ними розуміють зовнішній прояв властивостей спілкування, ті ролі й завдання, які воно виконує у процесі життєдіяльності індивіда в соціумі.  Мова йде про підхід, що виділяє три основні класи таких функцій:  - інформаційно-комунікативну,  - регулятивно-комунікативну, - афективно-комунікативну.</vt:lpstr>
      <vt:lpstr>Отже, ділове спілкування – це специфічна форма взаємодії людей, що здійснюється на основі встановлених норм і спрямовується на ефективне виконання спільної діяльності. Ділове спілкування властиве людям, які виконують певний вид професійної діяльності. Воно ґрунтується на загальних соціально-психологічних закономірностях і орієнтується на успішне й ефективне виконання професійних обов’язків, включає обмін пропозиціями, вимогами, поглядами, мотивами з метою розв’язання конкретних проблем, підписання угод чи встановлення інших відносин між суб’єктами спільної діяльності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Професійне спілкування та його особливості. </dc:title>
  <dc:creator>abcde</dc:creator>
  <cp:lastModifiedBy>Учетная запись Майкрософт</cp:lastModifiedBy>
  <cp:revision>3</cp:revision>
  <dcterms:created xsi:type="dcterms:W3CDTF">2022-11-26T13:14:59Z</dcterms:created>
  <dcterms:modified xsi:type="dcterms:W3CDTF">2023-10-14T18:09:19Z</dcterms:modified>
</cp:coreProperties>
</file>