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82" r:id="rId4"/>
    <p:sldId id="259" r:id="rId5"/>
    <p:sldId id="258" r:id="rId6"/>
    <p:sldId id="265" r:id="rId7"/>
    <p:sldId id="260" r:id="rId8"/>
    <p:sldId id="269" r:id="rId9"/>
    <p:sldId id="267" r:id="rId10"/>
    <p:sldId id="275" r:id="rId11"/>
    <p:sldId id="271" r:id="rId12"/>
    <p:sldId id="261" r:id="rId13"/>
    <p:sldId id="270" r:id="rId14"/>
    <p:sldId id="273" r:id="rId15"/>
    <p:sldId id="268" r:id="rId16"/>
    <p:sldId id="264" r:id="rId17"/>
    <p:sldId id="257"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D77F6B5-6000-4D1D-881D-19E272E8897D}" type="datetimeFigureOut">
              <a:rPr lang="en-US" smtClean="0"/>
              <a:t>10/14/2023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91266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D77F6B5-6000-4D1D-881D-19E272E8897D}" type="datetimeFigureOut">
              <a:rPr lang="en-US" smtClean="0"/>
              <a:t>10/14/2023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248993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D77F6B5-6000-4D1D-881D-19E272E8897D}" type="datetimeFigureOut">
              <a:rPr lang="en-US" smtClean="0"/>
              <a:t>10/14/2023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283019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D77F6B5-6000-4D1D-881D-19E272E8897D}" type="datetimeFigureOut">
              <a:rPr lang="en-US" smtClean="0"/>
              <a:t>10/14/2023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252763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77F6B5-6000-4D1D-881D-19E272E8897D}" type="datetimeFigureOut">
              <a:rPr lang="en-US" smtClean="0"/>
              <a:t>10/14/2023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2438228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D77F6B5-6000-4D1D-881D-19E272E8897D}" type="datetimeFigureOut">
              <a:rPr lang="en-US" smtClean="0"/>
              <a:t>10/14/2023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396367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D77F6B5-6000-4D1D-881D-19E272E8897D}" type="datetimeFigureOut">
              <a:rPr lang="en-US" smtClean="0"/>
              <a:t>10/14/2023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2938376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D77F6B5-6000-4D1D-881D-19E272E8897D}" type="datetimeFigureOut">
              <a:rPr lang="en-US" smtClean="0"/>
              <a:t>10/14/2023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298329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77F6B5-6000-4D1D-881D-19E272E8897D}" type="datetimeFigureOut">
              <a:rPr lang="en-US" smtClean="0"/>
              <a:t>10/14/2023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322449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D77F6B5-6000-4D1D-881D-19E272E8897D}" type="datetimeFigureOut">
              <a:rPr lang="en-US" smtClean="0"/>
              <a:t>10/14/2023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3580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D77F6B5-6000-4D1D-881D-19E272E8897D}" type="datetimeFigureOut">
              <a:rPr lang="en-US" smtClean="0"/>
              <a:t>10/14/2023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24789B3A-B843-44A9-93BC-343216AAAB56}" type="slidenum">
              <a:rPr lang="en-US" smtClean="0"/>
              <a:t>‹#›</a:t>
            </a:fld>
            <a:endParaRPr lang="en-US"/>
          </a:p>
        </p:txBody>
      </p:sp>
    </p:spTree>
    <p:extLst>
      <p:ext uri="{BB962C8B-B14F-4D97-AF65-F5344CB8AC3E}">
        <p14:creationId xmlns:p14="http://schemas.microsoft.com/office/powerpoint/2010/main" val="238908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7F6B5-6000-4D1D-881D-19E272E8897D}" type="datetimeFigureOut">
              <a:rPr lang="en-US" smtClean="0"/>
              <a:t>10/14/2023</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89B3A-B843-44A9-93BC-343216AAAB56}" type="slidenum">
              <a:rPr lang="en-US" smtClean="0"/>
              <a:t>‹#›</a:t>
            </a:fld>
            <a:endParaRPr lang="en-US"/>
          </a:p>
        </p:txBody>
      </p:sp>
    </p:spTree>
    <p:extLst>
      <p:ext uri="{BB962C8B-B14F-4D97-AF65-F5344CB8AC3E}">
        <p14:creationId xmlns:p14="http://schemas.microsoft.com/office/powerpoint/2010/main" val="2321472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880250" y="356349"/>
            <a:ext cx="8431499" cy="6145301"/>
          </a:xfrm>
          <a:prstGeom prst="rect">
            <a:avLst/>
          </a:prstGeom>
        </p:spPr>
      </p:pic>
    </p:spTree>
    <p:extLst>
      <p:ext uri="{BB962C8B-B14F-4D97-AF65-F5344CB8AC3E}">
        <p14:creationId xmlns:p14="http://schemas.microsoft.com/office/powerpoint/2010/main" val="39088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3020114" y="753736"/>
            <a:ext cx="6066046" cy="1664352"/>
          </a:xfrm>
          <a:prstGeom prst="rect">
            <a:avLst/>
          </a:prstGeom>
        </p:spPr>
      </p:pic>
      <p:pic>
        <p:nvPicPr>
          <p:cNvPr id="10" name="Рисунок 9"/>
          <p:cNvPicPr>
            <a:picLocks noChangeAspect="1"/>
          </p:cNvPicPr>
          <p:nvPr/>
        </p:nvPicPr>
        <p:blipFill>
          <a:blip r:embed="rId3"/>
          <a:stretch>
            <a:fillRect/>
          </a:stretch>
        </p:blipFill>
        <p:spPr>
          <a:xfrm>
            <a:off x="4931376" y="1092073"/>
            <a:ext cx="2243522" cy="1444877"/>
          </a:xfrm>
          <a:prstGeom prst="rect">
            <a:avLst/>
          </a:prstGeom>
        </p:spPr>
      </p:pic>
      <p:pic>
        <p:nvPicPr>
          <p:cNvPr id="11" name="Рисунок 10"/>
          <p:cNvPicPr>
            <a:picLocks noChangeAspect="1"/>
          </p:cNvPicPr>
          <p:nvPr/>
        </p:nvPicPr>
        <p:blipFill>
          <a:blip r:embed="rId4"/>
          <a:stretch>
            <a:fillRect/>
          </a:stretch>
        </p:blipFill>
        <p:spPr>
          <a:xfrm rot="916474">
            <a:off x="1529359" y="2119735"/>
            <a:ext cx="1243692" cy="1975275"/>
          </a:xfrm>
          <a:prstGeom prst="rect">
            <a:avLst/>
          </a:prstGeom>
        </p:spPr>
      </p:pic>
      <p:pic>
        <p:nvPicPr>
          <p:cNvPr id="12" name="Рисунок 11"/>
          <p:cNvPicPr>
            <a:picLocks noChangeAspect="1"/>
          </p:cNvPicPr>
          <p:nvPr/>
        </p:nvPicPr>
        <p:blipFill>
          <a:blip r:embed="rId5"/>
          <a:stretch>
            <a:fillRect/>
          </a:stretch>
        </p:blipFill>
        <p:spPr>
          <a:xfrm>
            <a:off x="5751359" y="2536950"/>
            <a:ext cx="603556" cy="2261812"/>
          </a:xfrm>
          <a:prstGeom prst="rect">
            <a:avLst/>
          </a:prstGeom>
        </p:spPr>
      </p:pic>
      <p:pic>
        <p:nvPicPr>
          <p:cNvPr id="13" name="Рисунок 12"/>
          <p:cNvPicPr>
            <a:picLocks noChangeAspect="1"/>
          </p:cNvPicPr>
          <p:nvPr/>
        </p:nvPicPr>
        <p:blipFill>
          <a:blip r:embed="rId6"/>
          <a:stretch>
            <a:fillRect/>
          </a:stretch>
        </p:blipFill>
        <p:spPr>
          <a:xfrm rot="20777357">
            <a:off x="9364620" y="2091312"/>
            <a:ext cx="1274174" cy="1975275"/>
          </a:xfrm>
          <a:prstGeom prst="rect">
            <a:avLst/>
          </a:prstGeom>
        </p:spPr>
      </p:pic>
      <p:pic>
        <p:nvPicPr>
          <p:cNvPr id="14" name="Рисунок 13"/>
          <p:cNvPicPr>
            <a:picLocks noChangeAspect="1"/>
          </p:cNvPicPr>
          <p:nvPr/>
        </p:nvPicPr>
        <p:blipFill>
          <a:blip r:embed="rId7"/>
          <a:stretch>
            <a:fillRect/>
          </a:stretch>
        </p:blipFill>
        <p:spPr>
          <a:xfrm>
            <a:off x="1517012" y="4401425"/>
            <a:ext cx="2572735" cy="2121592"/>
          </a:xfrm>
          <a:prstGeom prst="rect">
            <a:avLst/>
          </a:prstGeom>
        </p:spPr>
      </p:pic>
      <p:pic>
        <p:nvPicPr>
          <p:cNvPr id="15" name="Рисунок 14"/>
          <p:cNvPicPr>
            <a:picLocks noChangeAspect="1"/>
          </p:cNvPicPr>
          <p:nvPr/>
        </p:nvPicPr>
        <p:blipFill>
          <a:blip r:embed="rId8"/>
          <a:stretch>
            <a:fillRect/>
          </a:stretch>
        </p:blipFill>
        <p:spPr>
          <a:xfrm>
            <a:off x="1861465" y="5139105"/>
            <a:ext cx="1883827" cy="646232"/>
          </a:xfrm>
          <a:prstGeom prst="rect">
            <a:avLst/>
          </a:prstGeom>
        </p:spPr>
      </p:pic>
      <p:pic>
        <p:nvPicPr>
          <p:cNvPr id="16" name="Рисунок 15"/>
          <p:cNvPicPr>
            <a:picLocks noChangeAspect="1"/>
          </p:cNvPicPr>
          <p:nvPr/>
        </p:nvPicPr>
        <p:blipFill>
          <a:blip r:embed="rId9"/>
          <a:stretch>
            <a:fillRect/>
          </a:stretch>
        </p:blipFill>
        <p:spPr>
          <a:xfrm>
            <a:off x="4931376" y="4652748"/>
            <a:ext cx="2572735" cy="2115495"/>
          </a:xfrm>
          <a:prstGeom prst="rect">
            <a:avLst/>
          </a:prstGeom>
        </p:spPr>
      </p:pic>
      <p:pic>
        <p:nvPicPr>
          <p:cNvPr id="17" name="Рисунок 16"/>
          <p:cNvPicPr>
            <a:picLocks noChangeAspect="1"/>
          </p:cNvPicPr>
          <p:nvPr/>
        </p:nvPicPr>
        <p:blipFill>
          <a:blip r:embed="rId9"/>
          <a:stretch>
            <a:fillRect/>
          </a:stretch>
        </p:blipFill>
        <p:spPr>
          <a:xfrm>
            <a:off x="7879355" y="4393363"/>
            <a:ext cx="2572735" cy="2115495"/>
          </a:xfrm>
          <a:prstGeom prst="rect">
            <a:avLst/>
          </a:prstGeom>
        </p:spPr>
      </p:pic>
      <p:pic>
        <p:nvPicPr>
          <p:cNvPr id="18" name="Рисунок 17"/>
          <p:cNvPicPr>
            <a:picLocks noChangeAspect="1"/>
          </p:cNvPicPr>
          <p:nvPr/>
        </p:nvPicPr>
        <p:blipFill>
          <a:blip r:embed="rId10"/>
          <a:stretch>
            <a:fillRect/>
          </a:stretch>
        </p:blipFill>
        <p:spPr>
          <a:xfrm>
            <a:off x="5153899" y="5387379"/>
            <a:ext cx="2127688" cy="646232"/>
          </a:xfrm>
          <a:prstGeom prst="rect">
            <a:avLst/>
          </a:prstGeom>
        </p:spPr>
      </p:pic>
      <p:pic>
        <p:nvPicPr>
          <p:cNvPr id="19" name="Рисунок 18"/>
          <p:cNvPicPr>
            <a:picLocks noChangeAspect="1"/>
          </p:cNvPicPr>
          <p:nvPr/>
        </p:nvPicPr>
        <p:blipFill>
          <a:blip r:embed="rId11"/>
          <a:stretch>
            <a:fillRect/>
          </a:stretch>
        </p:blipFill>
        <p:spPr>
          <a:xfrm>
            <a:off x="8056154" y="5146241"/>
            <a:ext cx="2219136" cy="646232"/>
          </a:xfrm>
          <a:prstGeom prst="rect">
            <a:avLst/>
          </a:prstGeom>
        </p:spPr>
      </p:pic>
    </p:spTree>
    <p:extLst>
      <p:ext uri="{BB962C8B-B14F-4D97-AF65-F5344CB8AC3E}">
        <p14:creationId xmlns:p14="http://schemas.microsoft.com/office/powerpoint/2010/main" val="2735173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rot="5400000">
            <a:off x="5631657" y="-2597231"/>
            <a:ext cx="785812" cy="8215312"/>
          </a:xfrm>
          <a:prstGeom prst="homePlate">
            <a:avLst>
              <a:gd name="adj" fmla="val 33463"/>
            </a:avLst>
          </a:prstGeom>
          <a:solidFill>
            <a:schemeClr val="bg1"/>
          </a:solidFill>
          <a:ln w="127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chemeClr val="tx1"/>
              </a:solidFill>
              <a:latin typeface="Arial Black" panose="020B0A04020102020204" pitchFamily="34" charset="0"/>
            </a:endParaRPr>
          </a:p>
        </p:txBody>
      </p:sp>
      <p:sp>
        <p:nvSpPr>
          <p:cNvPr id="7171" name="TextBox 2"/>
          <p:cNvSpPr txBox="1">
            <a:spLocks noChangeArrowheads="1"/>
          </p:cNvSpPr>
          <p:nvPr/>
        </p:nvSpPr>
        <p:spPr bwMode="auto">
          <a:xfrm>
            <a:off x="2166938" y="556318"/>
            <a:ext cx="7715250" cy="954107"/>
          </a:xfrm>
          <a:prstGeom prst="rect">
            <a:avLst/>
          </a:prstGeom>
          <a:solidFill>
            <a:srgbClr val="002060"/>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uk-UA" altLang="en-US" sz="2800" dirty="0">
                <a:solidFill>
                  <a:schemeClr val="bg1"/>
                </a:solidFill>
                <a:latin typeface="Arial Black" panose="020B0A04020102020204" pitchFamily="34" charset="0"/>
              </a:rPr>
              <a:t>Збереження моральних цінностей людства</a:t>
            </a:r>
            <a:endParaRPr lang="ru-RU" altLang="en-US" sz="2800" dirty="0">
              <a:solidFill>
                <a:schemeClr val="bg1"/>
              </a:solidFill>
              <a:latin typeface="Arial Black" panose="020B0A04020102020204" pitchFamily="34" charset="0"/>
            </a:endParaRPr>
          </a:p>
        </p:txBody>
      </p:sp>
      <p:sp>
        <p:nvSpPr>
          <p:cNvPr id="4" name="TextBox 3"/>
          <p:cNvSpPr txBox="1"/>
          <p:nvPr/>
        </p:nvSpPr>
        <p:spPr>
          <a:xfrm>
            <a:off x="1916907" y="2047010"/>
            <a:ext cx="8215312" cy="523875"/>
          </a:xfrm>
          <a:prstGeom prst="rect">
            <a:avLst/>
          </a:prstGeom>
          <a:solidFill>
            <a:schemeClr val="bg1"/>
          </a:solidFill>
          <a:ln w="15875">
            <a:solidFill>
              <a:schemeClr val="bg1"/>
            </a:solidFill>
          </a:ln>
        </p:spPr>
        <p:txBody>
          <a:bodyPr>
            <a:spAutoFit/>
          </a:bodyPr>
          <a:lstStyle/>
          <a:p>
            <a:pPr algn="ctr">
              <a:defRPr/>
            </a:pPr>
            <a:r>
              <a:rPr lang="uk-UA" sz="2800" b="1" spc="200" dirty="0">
                <a:latin typeface="Arial Black" panose="020B0A04020102020204" pitchFamily="34" charset="0"/>
              </a:rPr>
              <a:t>мова</a:t>
            </a:r>
            <a:endParaRPr lang="ru-RU" sz="2800" b="1" spc="200" dirty="0">
              <a:latin typeface="Arial Black" panose="020B0A04020102020204" pitchFamily="34" charset="0"/>
            </a:endParaRPr>
          </a:p>
        </p:txBody>
      </p:sp>
      <p:sp>
        <p:nvSpPr>
          <p:cNvPr id="5" name="TextBox 4"/>
          <p:cNvSpPr txBox="1"/>
          <p:nvPr/>
        </p:nvSpPr>
        <p:spPr>
          <a:xfrm>
            <a:off x="1916907" y="2666135"/>
            <a:ext cx="8215312" cy="523875"/>
          </a:xfrm>
          <a:prstGeom prst="rect">
            <a:avLst/>
          </a:prstGeom>
          <a:solidFill>
            <a:schemeClr val="bg1"/>
          </a:solidFill>
          <a:ln w="15875">
            <a:solidFill>
              <a:schemeClr val="bg1"/>
            </a:solidFill>
          </a:ln>
        </p:spPr>
        <p:txBody>
          <a:bodyPr>
            <a:spAutoFit/>
          </a:bodyPr>
          <a:lstStyle/>
          <a:p>
            <a:pPr algn="ctr">
              <a:defRPr/>
            </a:pPr>
            <a:r>
              <a:rPr lang="uk-UA" sz="2800" b="1" spc="200" dirty="0" err="1">
                <a:latin typeface="Arial Black" panose="020B0A04020102020204" pitchFamily="34" charset="0"/>
              </a:rPr>
              <a:t>прислів</a:t>
            </a:r>
            <a:r>
              <a:rPr lang="en-US" sz="2800" b="1" spc="200" dirty="0">
                <a:latin typeface="Arial Black" panose="020B0A04020102020204" pitchFamily="34" charset="0"/>
              </a:rPr>
              <a:t>’</a:t>
            </a:r>
            <a:r>
              <a:rPr lang="uk-UA" sz="2800" b="1" spc="200" dirty="0">
                <a:latin typeface="Arial Black" panose="020B0A04020102020204" pitchFamily="34" charset="0"/>
              </a:rPr>
              <a:t>я, приказки</a:t>
            </a:r>
            <a:endParaRPr lang="ru-RU" sz="2800" b="1" spc="200" dirty="0">
              <a:latin typeface="Arial Black" panose="020B0A04020102020204" pitchFamily="34" charset="0"/>
            </a:endParaRPr>
          </a:p>
        </p:txBody>
      </p:sp>
      <p:sp>
        <p:nvSpPr>
          <p:cNvPr id="6" name="TextBox 5"/>
          <p:cNvSpPr txBox="1"/>
          <p:nvPr/>
        </p:nvSpPr>
        <p:spPr>
          <a:xfrm>
            <a:off x="1916907" y="3261448"/>
            <a:ext cx="8215312" cy="523875"/>
          </a:xfrm>
          <a:prstGeom prst="rect">
            <a:avLst/>
          </a:prstGeom>
          <a:solidFill>
            <a:schemeClr val="bg1"/>
          </a:solidFill>
          <a:ln w="15875">
            <a:solidFill>
              <a:schemeClr val="bg1"/>
            </a:solidFill>
          </a:ln>
        </p:spPr>
        <p:txBody>
          <a:bodyPr>
            <a:spAutoFit/>
          </a:bodyPr>
          <a:lstStyle/>
          <a:p>
            <a:pPr algn="ctr">
              <a:defRPr/>
            </a:pPr>
            <a:r>
              <a:rPr lang="uk-UA" sz="2800" b="1" spc="200" dirty="0">
                <a:latin typeface="Arial Black" panose="020B0A04020102020204" pitchFamily="34" charset="0"/>
              </a:rPr>
              <a:t>казки</a:t>
            </a:r>
            <a:endParaRPr lang="ru-RU" sz="2800" b="1" spc="200" dirty="0">
              <a:latin typeface="Arial Black" panose="020B0A04020102020204" pitchFamily="34" charset="0"/>
            </a:endParaRPr>
          </a:p>
        </p:txBody>
      </p:sp>
      <p:sp>
        <p:nvSpPr>
          <p:cNvPr id="7" name="TextBox 6"/>
          <p:cNvSpPr txBox="1"/>
          <p:nvPr/>
        </p:nvSpPr>
        <p:spPr>
          <a:xfrm>
            <a:off x="1916907" y="3880573"/>
            <a:ext cx="8215312" cy="523875"/>
          </a:xfrm>
          <a:prstGeom prst="rect">
            <a:avLst/>
          </a:prstGeom>
          <a:solidFill>
            <a:schemeClr val="bg1"/>
          </a:solidFill>
          <a:ln w="15875">
            <a:solidFill>
              <a:schemeClr val="bg1"/>
            </a:solidFill>
          </a:ln>
        </p:spPr>
        <p:txBody>
          <a:bodyPr>
            <a:spAutoFit/>
          </a:bodyPr>
          <a:lstStyle/>
          <a:p>
            <a:pPr algn="ctr">
              <a:defRPr/>
            </a:pPr>
            <a:r>
              <a:rPr lang="uk-UA" sz="2800" b="1" spc="200" dirty="0">
                <a:latin typeface="Arial Black" panose="020B0A04020102020204" pitchFamily="34" charset="0"/>
              </a:rPr>
              <a:t>літературні твори</a:t>
            </a:r>
            <a:endParaRPr lang="ru-RU" sz="2800" b="1" spc="200" dirty="0">
              <a:latin typeface="Arial Black" panose="020B0A04020102020204" pitchFamily="34" charset="0"/>
            </a:endParaRPr>
          </a:p>
        </p:txBody>
      </p:sp>
      <p:sp>
        <p:nvSpPr>
          <p:cNvPr id="8" name="TextBox 7"/>
          <p:cNvSpPr txBox="1"/>
          <p:nvPr/>
        </p:nvSpPr>
        <p:spPr>
          <a:xfrm>
            <a:off x="1916907" y="4523510"/>
            <a:ext cx="8215312" cy="523875"/>
          </a:xfrm>
          <a:prstGeom prst="rect">
            <a:avLst/>
          </a:prstGeom>
          <a:solidFill>
            <a:schemeClr val="bg1"/>
          </a:solidFill>
          <a:ln w="15875">
            <a:solidFill>
              <a:schemeClr val="bg1"/>
            </a:solidFill>
          </a:ln>
        </p:spPr>
        <p:txBody>
          <a:bodyPr>
            <a:spAutoFit/>
          </a:bodyPr>
          <a:lstStyle/>
          <a:p>
            <a:pPr algn="ctr">
              <a:defRPr/>
            </a:pPr>
            <a:r>
              <a:rPr lang="uk-UA" sz="2800" b="1" spc="200" dirty="0">
                <a:latin typeface="Arial Black" panose="020B0A04020102020204" pitchFamily="34" charset="0"/>
              </a:rPr>
              <a:t>звичаї та традиції</a:t>
            </a:r>
            <a:endParaRPr lang="ru-RU" sz="2800" b="1" spc="200" dirty="0">
              <a:latin typeface="Arial Black" panose="020B0A04020102020204" pitchFamily="34" charset="0"/>
            </a:endParaRPr>
          </a:p>
        </p:txBody>
      </p:sp>
      <p:sp>
        <p:nvSpPr>
          <p:cNvPr id="9" name="TextBox 8"/>
          <p:cNvSpPr txBox="1"/>
          <p:nvPr/>
        </p:nvSpPr>
        <p:spPr>
          <a:xfrm>
            <a:off x="1916907" y="5166448"/>
            <a:ext cx="8215312" cy="523875"/>
          </a:xfrm>
          <a:prstGeom prst="rect">
            <a:avLst/>
          </a:prstGeom>
          <a:solidFill>
            <a:schemeClr val="bg1"/>
          </a:solidFill>
          <a:ln w="15875">
            <a:solidFill>
              <a:schemeClr val="bg1"/>
            </a:solidFill>
          </a:ln>
        </p:spPr>
        <p:txBody>
          <a:bodyPr>
            <a:spAutoFit/>
          </a:bodyPr>
          <a:lstStyle/>
          <a:p>
            <a:pPr algn="ctr">
              <a:defRPr/>
            </a:pPr>
            <a:r>
              <a:rPr lang="uk-UA" sz="2800" b="1" spc="200" dirty="0">
                <a:latin typeface="Arial Black" panose="020B0A04020102020204" pitchFamily="34" charset="0"/>
              </a:rPr>
              <a:t>релігійні книги</a:t>
            </a:r>
            <a:endParaRPr lang="ru-RU" sz="2800" b="1" spc="200" dirty="0">
              <a:latin typeface="Arial Black" panose="020B0A04020102020204" pitchFamily="34" charset="0"/>
            </a:endParaRPr>
          </a:p>
        </p:txBody>
      </p:sp>
      <p:sp>
        <p:nvSpPr>
          <p:cNvPr id="10" name="TextBox 9"/>
          <p:cNvSpPr txBox="1"/>
          <p:nvPr/>
        </p:nvSpPr>
        <p:spPr>
          <a:xfrm>
            <a:off x="1916907" y="5809385"/>
            <a:ext cx="8215312" cy="523875"/>
          </a:xfrm>
          <a:prstGeom prst="rect">
            <a:avLst/>
          </a:prstGeom>
          <a:solidFill>
            <a:schemeClr val="bg1"/>
          </a:solidFill>
          <a:ln w="15875">
            <a:solidFill>
              <a:schemeClr val="bg1"/>
            </a:solidFill>
          </a:ln>
        </p:spPr>
        <p:txBody>
          <a:bodyPr>
            <a:spAutoFit/>
          </a:bodyPr>
          <a:lstStyle/>
          <a:p>
            <a:pPr algn="ctr">
              <a:defRPr/>
            </a:pPr>
            <a:r>
              <a:rPr lang="uk-UA" sz="2800" b="1" spc="200" dirty="0">
                <a:latin typeface="Arial Black" panose="020B0A04020102020204" pitchFamily="34" charset="0"/>
              </a:rPr>
              <a:t>закони</a:t>
            </a:r>
            <a:endParaRPr lang="ru-RU" sz="2800" b="1" spc="200" dirty="0">
              <a:latin typeface="Arial Black" panose="020B0A04020102020204" pitchFamily="34" charset="0"/>
            </a:endParaRPr>
          </a:p>
        </p:txBody>
      </p:sp>
    </p:spTree>
    <p:extLst>
      <p:ext uri="{BB962C8B-B14F-4D97-AF65-F5344CB8AC3E}">
        <p14:creationId xmlns:p14="http://schemas.microsoft.com/office/powerpoint/2010/main" val="71808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Притча про блудного сина — Вікіпеді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30" y="0"/>
            <a:ext cx="50917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652655" y="0"/>
            <a:ext cx="6096000" cy="923330"/>
          </a:xfrm>
          <a:prstGeom prst="rect">
            <a:avLst/>
          </a:prstGeom>
          <a:solidFill>
            <a:schemeClr val="bg1"/>
          </a:solidFill>
          <a:ln>
            <a:solidFill>
              <a:srgbClr val="002060"/>
            </a:solidFill>
          </a:ln>
        </p:spPr>
        <p:txBody>
          <a:bodyPr>
            <a:spAutoFit/>
          </a:bodyPr>
          <a:lstStyle/>
          <a:p>
            <a:pPr algn="ctr"/>
            <a:r>
              <a:rPr lang="uk-UA" b="1" i="0" dirty="0" smtClean="0">
                <a:effectLst/>
                <a:latin typeface="Arial Black" panose="020B0A04020102020204" pitchFamily="34" charset="0"/>
              </a:rPr>
              <a:t>«Повернення блудного сина»</a:t>
            </a:r>
            <a:r>
              <a:rPr lang="uk-UA" b="0" i="0" dirty="0" smtClean="0">
                <a:effectLst/>
                <a:latin typeface="Arial Black" panose="020B0A04020102020204" pitchFamily="34" charset="0"/>
              </a:rPr>
              <a:t> — відоме полотно </a:t>
            </a:r>
            <a:r>
              <a:rPr lang="uk-UA" b="0" i="0" u="none" strike="noStrike" dirty="0" smtClean="0">
                <a:effectLst/>
                <a:latin typeface="Arial Black" panose="020B0A04020102020204" pitchFamily="34" charset="0"/>
              </a:rPr>
              <a:t>Рембрандта</a:t>
            </a:r>
            <a:r>
              <a:rPr lang="uk-UA" b="0" i="0" dirty="0" smtClean="0">
                <a:effectLst/>
                <a:latin typeface="Arial Black" panose="020B0A04020102020204" pitchFamily="34" charset="0"/>
              </a:rPr>
              <a:t> за сюжетом притчі із Нового </a:t>
            </a:r>
            <a:r>
              <a:rPr lang="uk-UA" dirty="0" smtClean="0">
                <a:latin typeface="Arial Black" panose="020B0A04020102020204" pitchFamily="34" charset="0"/>
              </a:rPr>
              <a:t>З</a:t>
            </a:r>
            <a:r>
              <a:rPr lang="uk-UA" b="0" i="0" dirty="0" smtClean="0">
                <a:effectLst/>
                <a:latin typeface="Arial Black" panose="020B0A04020102020204" pitchFamily="34" charset="0"/>
              </a:rPr>
              <a:t>аповіту.</a:t>
            </a:r>
            <a:endParaRPr lang="uk-UA" dirty="0">
              <a:latin typeface="Arial Black" panose="020B0A04020102020204" pitchFamily="34" charset="0"/>
            </a:endParaRPr>
          </a:p>
        </p:txBody>
      </p:sp>
      <p:sp>
        <p:nvSpPr>
          <p:cNvPr id="4" name="Прямоугольник 3"/>
          <p:cNvSpPr/>
          <p:nvPr/>
        </p:nvSpPr>
        <p:spPr>
          <a:xfrm>
            <a:off x="5652655" y="1152895"/>
            <a:ext cx="6303818" cy="5632311"/>
          </a:xfrm>
          <a:prstGeom prst="rect">
            <a:avLst/>
          </a:prstGeom>
          <a:solidFill>
            <a:schemeClr val="bg1"/>
          </a:solidFill>
          <a:ln>
            <a:solidFill>
              <a:srgbClr val="002060"/>
            </a:solidFill>
          </a:ln>
        </p:spPr>
        <p:txBody>
          <a:bodyPr wrap="square">
            <a:spAutoFit/>
          </a:bodyPr>
          <a:lstStyle/>
          <a:p>
            <a:pPr algn="just"/>
            <a:r>
              <a:rPr lang="uk-UA" b="1" i="0" dirty="0" smtClean="0">
                <a:solidFill>
                  <a:srgbClr val="202122"/>
                </a:solidFill>
                <a:effectLst/>
                <a:latin typeface="Arial" panose="020B0604020202020204" pitchFamily="34" charset="0"/>
              </a:rPr>
              <a:t>У батька було два сини. Молодший зажадав частину своєї спадщини. Отримавши легкі гроші, він поїхав дивитися світ і насолоджуватися життям. Гулянки, карткові ігри, море випивки. Але гроші швидко розтанули. Далі - голод, холод, приниження. Найнявся свинопасом. Щоб їсти їжу свиней. Але це життя виявилася настільки впроголодь, що син зрозумів. Єдиний вихід - повернутися до батька. І попроситися до нього в працівники. Адже вони більш ситі, ніж він, його рідний син. І ось він біля рідної домівки. Зустрічається зі своїм батьком. </a:t>
            </a:r>
          </a:p>
          <a:p>
            <a:pPr algn="just"/>
            <a:r>
              <a:rPr lang="uk-UA" b="1" dirty="0">
                <a:solidFill>
                  <a:srgbClr val="202122"/>
                </a:solidFill>
                <a:latin typeface="Arial" panose="020B0604020202020204" pitchFamily="34" charset="0"/>
              </a:rPr>
              <a:t> </a:t>
            </a:r>
            <a:r>
              <a:rPr lang="uk-UA" b="1" dirty="0" smtClean="0">
                <a:solidFill>
                  <a:srgbClr val="202122"/>
                </a:solidFill>
                <a:latin typeface="Arial" panose="020B0604020202020204" pitchFamily="34" charset="0"/>
              </a:rPr>
              <a:t>       </a:t>
            </a:r>
            <a:r>
              <a:rPr lang="uk-UA" b="1" i="0" dirty="0" smtClean="0">
                <a:solidFill>
                  <a:srgbClr val="202122"/>
                </a:solidFill>
                <a:effectLst/>
                <a:latin typeface="Arial" panose="020B0604020202020204" pitchFamily="34" charset="0"/>
              </a:rPr>
              <a:t>Саме цей момент притчі багато художників вибирали для своїх картин. Але робота Рембрандта абсолютно не схожа на роботи його сучасників.</a:t>
            </a:r>
          </a:p>
          <a:p>
            <a:pPr algn="just"/>
            <a:r>
              <a:rPr lang="uk-UA" dirty="0"/>
              <a:t>Рембрандт розуміє: вся здобута слава, марнославство – «гонитва за вітром». На картині добре видно, що внутрішнє світло, що виходить з батьківської постаті, затьмарює яскравий блиск золотих прикрас, смолоскипів та </a:t>
            </a:r>
            <a:r>
              <a:rPr lang="uk-UA" dirty="0" smtClean="0"/>
              <a:t>свічок.</a:t>
            </a:r>
          </a:p>
          <a:p>
            <a:pPr algn="just"/>
            <a:r>
              <a:rPr lang="uk-UA" b="1" dirty="0" smtClean="0"/>
              <a:t>           Картина втілює вічні цінності: віру, батьківську любов, надія, совість, милосердя, справедливість, всепрощення.</a:t>
            </a:r>
            <a:endParaRPr lang="en-US" b="1" dirty="0"/>
          </a:p>
        </p:txBody>
      </p:sp>
    </p:spTree>
    <p:extLst>
      <p:ext uri="{BB962C8B-B14F-4D97-AF65-F5344CB8AC3E}">
        <p14:creationId xmlns:p14="http://schemas.microsoft.com/office/powerpoint/2010/main" val="267312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4123" y="671498"/>
            <a:ext cx="10695746" cy="523220"/>
          </a:xfrm>
          <a:prstGeom prst="rect">
            <a:avLst/>
          </a:prstGeom>
          <a:solidFill>
            <a:srgbClr val="002060"/>
          </a:solidFill>
          <a:ln>
            <a:solidFill>
              <a:srgbClr val="002060"/>
            </a:solidFill>
          </a:ln>
        </p:spPr>
        <p:txBody>
          <a:bodyPr wrap="square">
            <a:spAutoFit/>
          </a:bodyPr>
          <a:lstStyle/>
          <a:p>
            <a:r>
              <a:rPr lang="uk-UA" altLang="en-US" sz="2800" b="1" i="1" dirty="0" smtClean="0">
                <a:solidFill>
                  <a:schemeClr val="bg1"/>
                </a:solidFill>
                <a:latin typeface="Arial Black" panose="020B0A04020102020204" pitchFamily="34" charset="0"/>
              </a:rPr>
              <a:t> </a:t>
            </a:r>
            <a:r>
              <a:rPr lang="uk-UA" altLang="en-US" sz="2800" b="1" dirty="0">
                <a:solidFill>
                  <a:schemeClr val="bg1"/>
                </a:solidFill>
                <a:latin typeface="Arial Black" panose="020B0A04020102020204" pitchFamily="34" charset="0"/>
              </a:rPr>
              <a:t>Уміння прощати – властивість сильних. </a:t>
            </a:r>
            <a:r>
              <a:rPr lang="uk-UA" altLang="en-US" sz="2800" b="1" i="1" dirty="0" smtClean="0">
                <a:solidFill>
                  <a:schemeClr val="bg1"/>
                </a:solidFill>
                <a:latin typeface="Arial Black" panose="020B0A04020102020204" pitchFamily="34" charset="0"/>
              </a:rPr>
              <a:t>(М. Ганді)</a:t>
            </a:r>
            <a:endParaRPr lang="en-US" sz="2800" b="1" dirty="0">
              <a:latin typeface="Arial Black" panose="020B0A04020102020204" pitchFamily="34" charset="0"/>
            </a:endParaRPr>
          </a:p>
        </p:txBody>
      </p:sp>
      <p:sp>
        <p:nvSpPr>
          <p:cNvPr id="8" name="Прямоугольник 7"/>
          <p:cNvSpPr/>
          <p:nvPr/>
        </p:nvSpPr>
        <p:spPr>
          <a:xfrm>
            <a:off x="590373" y="1506524"/>
            <a:ext cx="10679021" cy="954107"/>
          </a:xfrm>
          <a:prstGeom prst="rect">
            <a:avLst/>
          </a:prstGeom>
          <a:solidFill>
            <a:srgbClr val="002060"/>
          </a:solidFill>
          <a:ln>
            <a:solidFill>
              <a:srgbClr val="002060"/>
            </a:solidFill>
          </a:ln>
        </p:spPr>
        <p:txBody>
          <a:bodyPr wrap="square">
            <a:spAutoFit/>
          </a:bodyPr>
          <a:lstStyle/>
          <a:p>
            <a:r>
              <a:rPr lang="ru-RU" altLang="en-US" sz="2800" b="1" dirty="0" err="1">
                <a:solidFill>
                  <a:schemeClr val="bg1"/>
                </a:solidFill>
                <a:latin typeface="Arial Black" panose="020B0A04020102020204" pitchFamily="34" charset="0"/>
              </a:rPr>
              <a:t>Найвеличніше</a:t>
            </a:r>
            <a:r>
              <a:rPr lang="ru-RU" altLang="en-US" sz="2800" b="1" dirty="0">
                <a:solidFill>
                  <a:schemeClr val="bg1"/>
                </a:solidFill>
                <a:latin typeface="Arial Black" panose="020B0A04020102020204" pitchFamily="34" charset="0"/>
              </a:rPr>
              <a:t>... в </a:t>
            </a:r>
            <a:r>
              <a:rPr lang="ru-RU" altLang="en-US" sz="2800" b="1" dirty="0" err="1">
                <a:solidFill>
                  <a:schemeClr val="bg1"/>
                </a:solidFill>
                <a:latin typeface="Arial Black" panose="020B0A04020102020204" pitchFamily="34" charset="0"/>
              </a:rPr>
              <a:t>людині</a:t>
            </a:r>
            <a:r>
              <a:rPr lang="ru-RU" altLang="en-US" sz="2800" b="1" dirty="0">
                <a:solidFill>
                  <a:schemeClr val="bg1"/>
                </a:solidFill>
                <a:latin typeface="Arial Black" panose="020B0A04020102020204" pitchFamily="34" charset="0"/>
              </a:rPr>
              <a:t> - </a:t>
            </a:r>
            <a:r>
              <a:rPr lang="ru-RU" altLang="en-US" sz="2800" b="1" dirty="0" err="1">
                <a:solidFill>
                  <a:schemeClr val="bg1"/>
                </a:solidFill>
                <a:latin typeface="Arial Black" panose="020B0A04020102020204" pitchFamily="34" charset="0"/>
              </a:rPr>
              <a:t>милосердя</a:t>
            </a:r>
            <a:r>
              <a:rPr lang="ru-RU" altLang="en-US" sz="2800" b="1" dirty="0">
                <a:solidFill>
                  <a:schemeClr val="bg1"/>
                </a:solidFill>
                <a:latin typeface="Arial Black" panose="020B0A04020102020204" pitchFamily="34" charset="0"/>
              </a:rPr>
              <a:t> і </a:t>
            </a:r>
            <a:r>
              <a:rPr lang="ru-RU" altLang="en-US" sz="2800" b="1" dirty="0" err="1">
                <a:solidFill>
                  <a:schemeClr val="bg1"/>
                </a:solidFill>
                <a:latin typeface="Arial Black" panose="020B0A04020102020204" pitchFamily="34" charset="0"/>
              </a:rPr>
              <a:t>прощення</a:t>
            </a:r>
            <a:r>
              <a:rPr lang="ru-RU" altLang="en-US" sz="2800" b="1" dirty="0">
                <a:solidFill>
                  <a:schemeClr val="bg1"/>
                </a:solidFill>
                <a:latin typeface="Arial Black" panose="020B0A04020102020204" pitchFamily="34" charset="0"/>
              </a:rPr>
              <a:t>. </a:t>
            </a:r>
            <a:r>
              <a:rPr lang="ru-RU" altLang="en-US" sz="2800" b="1" i="1" dirty="0" smtClean="0">
                <a:solidFill>
                  <a:schemeClr val="bg1"/>
                </a:solidFill>
                <a:latin typeface="Arial Black" panose="020B0A04020102020204" pitchFamily="34" charset="0"/>
              </a:rPr>
              <a:t>(А. Дюма)</a:t>
            </a:r>
            <a:endParaRPr lang="ru-RU" altLang="en-US" sz="2800" b="1" i="1" dirty="0">
              <a:solidFill>
                <a:schemeClr val="bg1"/>
              </a:solidFill>
              <a:latin typeface="Arial Black" panose="020B0A04020102020204" pitchFamily="34" charset="0"/>
            </a:endParaRPr>
          </a:p>
        </p:txBody>
      </p:sp>
      <p:sp>
        <p:nvSpPr>
          <p:cNvPr id="9" name="Прямоугольник 8"/>
          <p:cNvSpPr/>
          <p:nvPr/>
        </p:nvSpPr>
        <p:spPr>
          <a:xfrm>
            <a:off x="574123" y="2754038"/>
            <a:ext cx="10728350" cy="954107"/>
          </a:xfrm>
          <a:prstGeom prst="rect">
            <a:avLst/>
          </a:prstGeom>
          <a:solidFill>
            <a:srgbClr val="002060"/>
          </a:solidFill>
          <a:ln>
            <a:solidFill>
              <a:srgbClr val="002060"/>
            </a:solidFill>
          </a:ln>
        </p:spPr>
        <p:txBody>
          <a:bodyPr wrap="square">
            <a:spAutoFit/>
          </a:bodyPr>
          <a:lstStyle/>
          <a:p>
            <a:r>
              <a:rPr lang="uk-UA" altLang="en-US" sz="2800" b="1" dirty="0">
                <a:solidFill>
                  <a:schemeClr val="bg1"/>
                </a:solidFill>
                <a:latin typeface="Arial Black" panose="020B0A04020102020204" pitchFamily="34" charset="0"/>
              </a:rPr>
              <a:t>Якщо зумієш зробити правильні висновки про себе, значить ти  </a:t>
            </a:r>
            <a:r>
              <a:rPr lang="uk-UA" altLang="en-US" sz="2800" b="1" dirty="0" smtClean="0">
                <a:solidFill>
                  <a:schemeClr val="bg1"/>
                </a:solidFill>
                <a:latin typeface="Arial Black" panose="020B0A04020102020204" pitchFamily="34" charset="0"/>
              </a:rPr>
              <a:t>мудрий  (</a:t>
            </a:r>
            <a:r>
              <a:rPr lang="uk-UA" altLang="en-US" sz="2800" b="1" i="1" dirty="0" smtClean="0">
                <a:solidFill>
                  <a:schemeClr val="bg1"/>
                </a:solidFill>
                <a:latin typeface="Arial Black" panose="020B0A04020102020204" pitchFamily="34" charset="0"/>
              </a:rPr>
              <a:t>Сент-</a:t>
            </a:r>
            <a:r>
              <a:rPr lang="uk-UA" altLang="en-US" sz="2800" b="1" i="1" dirty="0" err="1" smtClean="0">
                <a:solidFill>
                  <a:schemeClr val="bg1"/>
                </a:solidFill>
                <a:latin typeface="Arial Black" panose="020B0A04020102020204" pitchFamily="34" charset="0"/>
              </a:rPr>
              <a:t>Екзюпірі</a:t>
            </a:r>
            <a:r>
              <a:rPr lang="uk-UA" altLang="en-US" sz="2800" b="1" i="1" dirty="0" smtClean="0">
                <a:solidFill>
                  <a:schemeClr val="bg1"/>
                </a:solidFill>
                <a:latin typeface="Arial Black" panose="020B0A04020102020204" pitchFamily="34" charset="0"/>
              </a:rPr>
              <a:t>).</a:t>
            </a:r>
            <a:endParaRPr lang="ru-RU" altLang="en-US" sz="2800" b="1" i="1" dirty="0">
              <a:solidFill>
                <a:schemeClr val="bg1"/>
              </a:solidFill>
              <a:latin typeface="Arial Black" panose="020B0A04020102020204" pitchFamily="34" charset="0"/>
            </a:endParaRPr>
          </a:p>
        </p:txBody>
      </p:sp>
      <p:sp>
        <p:nvSpPr>
          <p:cNvPr id="10" name="Прямоугольник 9"/>
          <p:cNvSpPr/>
          <p:nvPr/>
        </p:nvSpPr>
        <p:spPr>
          <a:xfrm>
            <a:off x="574123" y="4001552"/>
            <a:ext cx="10728350" cy="1384995"/>
          </a:xfrm>
          <a:prstGeom prst="rect">
            <a:avLst/>
          </a:prstGeom>
          <a:solidFill>
            <a:srgbClr val="002060"/>
          </a:solidFill>
          <a:ln>
            <a:solidFill>
              <a:srgbClr val="002060"/>
            </a:solidFill>
          </a:ln>
        </p:spPr>
        <p:txBody>
          <a:bodyPr wrap="square">
            <a:spAutoFit/>
          </a:bodyPr>
          <a:lstStyle/>
          <a:p>
            <a:r>
              <a:rPr lang="ru-RU" altLang="en-US" sz="2800" b="1" i="1" dirty="0" smtClean="0">
                <a:solidFill>
                  <a:schemeClr val="bg1"/>
                </a:solidFill>
                <a:latin typeface="Arial Black" panose="020B0A04020102020204" pitchFamily="34" charset="0"/>
              </a:rPr>
              <a:t> </a:t>
            </a:r>
            <a:r>
              <a:rPr lang="ru-RU" altLang="en-US" sz="2800" b="1" dirty="0" err="1">
                <a:solidFill>
                  <a:schemeClr val="bg1"/>
                </a:solidFill>
                <a:latin typeface="Arial Black" panose="020B0A04020102020204" pitchFamily="34" charset="0"/>
              </a:rPr>
              <a:t>Прокинувся</a:t>
            </a:r>
            <a:r>
              <a:rPr lang="ru-RU" altLang="en-US" sz="2800" b="1" dirty="0">
                <a:solidFill>
                  <a:schemeClr val="bg1"/>
                </a:solidFill>
                <a:latin typeface="Arial Black" panose="020B0A04020102020204" pitchFamily="34" charset="0"/>
              </a:rPr>
              <a:t> </a:t>
            </a:r>
            <a:r>
              <a:rPr lang="ru-RU" altLang="en-US" sz="2800" b="1" dirty="0" err="1">
                <a:solidFill>
                  <a:schemeClr val="bg1"/>
                </a:solidFill>
                <a:latin typeface="Arial Black" panose="020B0A04020102020204" pitchFamily="34" charset="0"/>
              </a:rPr>
              <a:t>уранці</a:t>
            </a:r>
            <a:r>
              <a:rPr lang="ru-RU" altLang="en-US" sz="2800" b="1" dirty="0">
                <a:solidFill>
                  <a:schemeClr val="bg1"/>
                </a:solidFill>
                <a:latin typeface="Arial Black" panose="020B0A04020102020204" pitchFamily="34" charset="0"/>
              </a:rPr>
              <a:t>, </a:t>
            </a:r>
            <a:r>
              <a:rPr lang="ru-RU" altLang="en-US" sz="2800" b="1" dirty="0" err="1">
                <a:solidFill>
                  <a:schemeClr val="bg1"/>
                </a:solidFill>
                <a:latin typeface="Arial Black" panose="020B0A04020102020204" pitchFamily="34" charset="0"/>
              </a:rPr>
              <a:t>умився</a:t>
            </a:r>
            <a:r>
              <a:rPr lang="ru-RU" altLang="en-US" sz="2800" b="1" dirty="0">
                <a:solidFill>
                  <a:schemeClr val="bg1"/>
                </a:solidFill>
                <a:latin typeface="Arial Black" panose="020B0A04020102020204" pitchFamily="34" charset="0"/>
              </a:rPr>
              <a:t>, </a:t>
            </a:r>
            <a:r>
              <a:rPr lang="ru-RU" altLang="en-US" sz="2800" b="1" dirty="0" err="1">
                <a:solidFill>
                  <a:schemeClr val="bg1"/>
                </a:solidFill>
                <a:latin typeface="Arial Black" panose="020B0A04020102020204" pitchFamily="34" charset="0"/>
              </a:rPr>
              <a:t>привів</a:t>
            </a:r>
            <a:r>
              <a:rPr lang="ru-RU" altLang="en-US" sz="2800" b="1" dirty="0">
                <a:solidFill>
                  <a:schemeClr val="bg1"/>
                </a:solidFill>
                <a:latin typeface="Arial Black" panose="020B0A04020102020204" pitchFamily="34" charset="0"/>
              </a:rPr>
              <a:t> себе до ладу – й </a:t>
            </a:r>
            <a:r>
              <a:rPr lang="ru-RU" altLang="en-US" sz="2800" b="1" dirty="0" err="1">
                <a:solidFill>
                  <a:schemeClr val="bg1"/>
                </a:solidFill>
                <a:latin typeface="Arial Black" panose="020B0A04020102020204" pitchFamily="34" charset="0"/>
              </a:rPr>
              <a:t>одразу</a:t>
            </a:r>
            <a:r>
              <a:rPr lang="ru-RU" altLang="en-US" sz="2800" b="1" dirty="0">
                <a:solidFill>
                  <a:schemeClr val="bg1"/>
                </a:solidFill>
                <a:latin typeface="Arial Black" panose="020B0A04020102020204" pitchFamily="34" charset="0"/>
              </a:rPr>
              <a:t> </a:t>
            </a:r>
            <a:r>
              <a:rPr lang="ru-RU" altLang="en-US" sz="2800" b="1" dirty="0" err="1">
                <a:solidFill>
                  <a:schemeClr val="bg1"/>
                </a:solidFill>
                <a:latin typeface="Arial Black" panose="020B0A04020102020204" pitchFamily="34" charset="0"/>
              </a:rPr>
              <a:t>упорядкуй</a:t>
            </a:r>
            <a:r>
              <a:rPr lang="ru-RU" altLang="en-US" sz="2800" b="1" dirty="0">
                <a:solidFill>
                  <a:schemeClr val="bg1"/>
                </a:solidFill>
                <a:latin typeface="Arial Black" panose="020B0A04020102020204" pitchFamily="34" charset="0"/>
              </a:rPr>
              <a:t> свою планету.  </a:t>
            </a:r>
            <a:r>
              <a:rPr lang="ru-RU" altLang="en-US" sz="2800" b="1" i="1" dirty="0" smtClean="0">
                <a:solidFill>
                  <a:schemeClr val="bg1"/>
                </a:solidFill>
                <a:latin typeface="Arial Black" panose="020B0A04020102020204" pitchFamily="34" charset="0"/>
              </a:rPr>
              <a:t>                                                                                            </a:t>
            </a:r>
          </a:p>
          <a:p>
            <a:r>
              <a:rPr lang="ru-RU" altLang="en-US" sz="2800" b="1" i="1" dirty="0">
                <a:solidFill>
                  <a:schemeClr val="bg1"/>
                </a:solidFill>
                <a:latin typeface="Arial Black" panose="020B0A04020102020204" pitchFamily="34" charset="0"/>
              </a:rPr>
              <a:t> </a:t>
            </a:r>
            <a:r>
              <a:rPr lang="ru-RU" altLang="en-US" sz="2800" b="1" i="1" dirty="0" smtClean="0">
                <a:solidFill>
                  <a:schemeClr val="bg1"/>
                </a:solidFill>
                <a:latin typeface="Arial Black" panose="020B0A04020102020204" pitchFamily="34" charset="0"/>
              </a:rPr>
              <a:t>                                                           (</a:t>
            </a:r>
            <a:r>
              <a:rPr lang="ru-RU" altLang="en-US" sz="2800" b="1" i="1" dirty="0" err="1" smtClean="0">
                <a:solidFill>
                  <a:schemeClr val="bg1"/>
                </a:solidFill>
                <a:latin typeface="Arial Black" panose="020B0A04020102020204" pitchFamily="34" charset="0"/>
              </a:rPr>
              <a:t>Сент-Екзюпері</a:t>
            </a:r>
            <a:r>
              <a:rPr lang="ru-RU" altLang="en-US" sz="2800" b="1" i="1" dirty="0" smtClean="0">
                <a:solidFill>
                  <a:schemeClr val="bg1"/>
                </a:solidFill>
                <a:latin typeface="Arial Black" panose="020B0A04020102020204" pitchFamily="34" charset="0"/>
              </a:rPr>
              <a:t>)</a:t>
            </a:r>
            <a:endParaRPr lang="ru-RU" altLang="en-US" sz="2800" b="1" i="1" dirty="0">
              <a:solidFill>
                <a:schemeClr val="bg1"/>
              </a:solidFill>
              <a:latin typeface="Arial Black" panose="020B0A04020102020204" pitchFamily="34" charset="0"/>
            </a:endParaRPr>
          </a:p>
        </p:txBody>
      </p:sp>
      <p:sp>
        <p:nvSpPr>
          <p:cNvPr id="11" name="Прямоугольник 10"/>
          <p:cNvSpPr/>
          <p:nvPr/>
        </p:nvSpPr>
        <p:spPr>
          <a:xfrm>
            <a:off x="574123" y="5600159"/>
            <a:ext cx="10728350" cy="954107"/>
          </a:xfrm>
          <a:prstGeom prst="rect">
            <a:avLst/>
          </a:prstGeom>
          <a:solidFill>
            <a:srgbClr val="002060"/>
          </a:solidFill>
          <a:ln>
            <a:solidFill>
              <a:srgbClr val="002060"/>
            </a:solidFill>
          </a:ln>
        </p:spPr>
        <p:txBody>
          <a:bodyPr wrap="square">
            <a:spAutoFit/>
          </a:bodyPr>
          <a:lstStyle/>
          <a:p>
            <a:r>
              <a:rPr lang="ru-RU" altLang="en-US" sz="2800" b="1" dirty="0" err="1" smtClean="0">
                <a:solidFill>
                  <a:schemeClr val="bg1"/>
                </a:solidFill>
                <a:latin typeface="Arial Black" panose="020B0A04020102020204" pitchFamily="34" charset="0"/>
              </a:rPr>
              <a:t>Бачить</a:t>
            </a:r>
            <a:r>
              <a:rPr lang="ru-RU" altLang="en-US" sz="2800" b="1" dirty="0" smtClean="0">
                <a:solidFill>
                  <a:schemeClr val="bg1"/>
                </a:solidFill>
                <a:latin typeface="Arial Black" panose="020B0A04020102020204" pitchFamily="34" charset="0"/>
              </a:rPr>
              <a:t> </a:t>
            </a:r>
            <a:r>
              <a:rPr lang="ru-RU" altLang="en-US" sz="2800" b="1" dirty="0" err="1" smtClean="0">
                <a:solidFill>
                  <a:schemeClr val="bg1"/>
                </a:solidFill>
                <a:latin typeface="Arial Black" panose="020B0A04020102020204" pitchFamily="34" charset="0"/>
              </a:rPr>
              <a:t>одне</a:t>
            </a:r>
            <a:r>
              <a:rPr lang="ru-RU" altLang="en-US" sz="2800" b="1" dirty="0" smtClean="0">
                <a:solidFill>
                  <a:schemeClr val="bg1"/>
                </a:solidFill>
                <a:latin typeface="Arial Black" panose="020B0A04020102020204" pitchFamily="34" charset="0"/>
              </a:rPr>
              <a:t> </a:t>
            </a:r>
            <a:r>
              <a:rPr lang="ru-RU" altLang="en-US" sz="2800" b="1" dirty="0" err="1" smtClean="0">
                <a:solidFill>
                  <a:schemeClr val="bg1"/>
                </a:solidFill>
                <a:latin typeface="Arial Black" panose="020B0A04020102020204" pitchFamily="34" charset="0"/>
              </a:rPr>
              <a:t>лиш</a:t>
            </a:r>
            <a:r>
              <a:rPr lang="ru-RU" altLang="en-US" sz="2800" b="1" dirty="0" smtClean="0">
                <a:solidFill>
                  <a:schemeClr val="bg1"/>
                </a:solidFill>
                <a:latin typeface="Arial Black" panose="020B0A04020102020204" pitchFamily="34" charset="0"/>
              </a:rPr>
              <a:t> </a:t>
            </a:r>
            <a:r>
              <a:rPr lang="ru-RU" altLang="en-US" sz="2800" b="1" dirty="0" err="1" smtClean="0">
                <a:solidFill>
                  <a:schemeClr val="bg1"/>
                </a:solidFill>
                <a:latin typeface="Arial Black" panose="020B0A04020102020204" pitchFamily="34" charset="0"/>
              </a:rPr>
              <a:t>серце</a:t>
            </a:r>
            <a:r>
              <a:rPr lang="ru-RU" altLang="en-US" sz="2800" b="1" dirty="0" smtClean="0">
                <a:solidFill>
                  <a:schemeClr val="bg1"/>
                </a:solidFill>
                <a:latin typeface="Arial Black" panose="020B0A04020102020204" pitchFamily="34" charset="0"/>
              </a:rPr>
              <a:t>. </a:t>
            </a:r>
            <a:r>
              <a:rPr lang="ru-RU" altLang="en-US" sz="2800" b="1" dirty="0" err="1" smtClean="0">
                <a:solidFill>
                  <a:schemeClr val="bg1"/>
                </a:solidFill>
                <a:latin typeface="Arial Black" panose="020B0A04020102020204" pitchFamily="34" charset="0"/>
              </a:rPr>
              <a:t>Найголовнішого</a:t>
            </a:r>
            <a:r>
              <a:rPr lang="ru-RU" altLang="en-US" sz="2800" b="1" dirty="0" smtClean="0">
                <a:solidFill>
                  <a:schemeClr val="bg1"/>
                </a:solidFill>
                <a:latin typeface="Arial Black" panose="020B0A04020102020204" pitchFamily="34" charset="0"/>
              </a:rPr>
              <a:t> </a:t>
            </a:r>
            <a:r>
              <a:rPr lang="ru-RU" altLang="en-US" sz="2800" b="1" dirty="0" err="1" smtClean="0">
                <a:solidFill>
                  <a:schemeClr val="bg1"/>
                </a:solidFill>
                <a:latin typeface="Arial Black" panose="020B0A04020102020204" pitchFamily="34" charset="0"/>
              </a:rPr>
              <a:t>очима</a:t>
            </a:r>
            <a:r>
              <a:rPr lang="ru-RU" altLang="en-US" sz="2800" b="1" dirty="0" smtClean="0">
                <a:solidFill>
                  <a:schemeClr val="bg1"/>
                </a:solidFill>
                <a:latin typeface="Arial Black" panose="020B0A04020102020204" pitchFamily="34" charset="0"/>
              </a:rPr>
              <a:t> не </a:t>
            </a:r>
            <a:r>
              <a:rPr lang="ru-RU" altLang="en-US" sz="2800" b="1" dirty="0" err="1" smtClean="0">
                <a:solidFill>
                  <a:schemeClr val="bg1"/>
                </a:solidFill>
                <a:latin typeface="Arial Black" panose="020B0A04020102020204" pitchFamily="34" charset="0"/>
              </a:rPr>
              <a:t>побачиш</a:t>
            </a:r>
            <a:r>
              <a:rPr lang="ru-RU" altLang="en-US" sz="2800" b="1" dirty="0" smtClean="0">
                <a:solidFill>
                  <a:schemeClr val="bg1"/>
                </a:solidFill>
                <a:latin typeface="Arial Black" panose="020B0A04020102020204" pitchFamily="34" charset="0"/>
              </a:rPr>
              <a:t>.  (</a:t>
            </a:r>
            <a:r>
              <a:rPr lang="ru-RU" altLang="en-US" sz="2800" b="1" i="1" dirty="0" err="1" smtClean="0">
                <a:solidFill>
                  <a:schemeClr val="bg1"/>
                </a:solidFill>
                <a:latin typeface="Arial Black" panose="020B0A04020102020204" pitchFamily="34" charset="0"/>
              </a:rPr>
              <a:t>Сент-Екзюпері</a:t>
            </a:r>
            <a:r>
              <a:rPr lang="ru-RU" altLang="en-US" sz="2800" b="1" i="1" dirty="0" smtClean="0">
                <a:solidFill>
                  <a:schemeClr val="bg1"/>
                </a:solidFill>
                <a:latin typeface="Arial Black" panose="020B0A04020102020204" pitchFamily="34" charset="0"/>
              </a:rPr>
              <a:t>)</a:t>
            </a:r>
            <a:endParaRPr lang="ru-RU" altLang="en-US" sz="2800" b="1" i="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300692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6363" y="362772"/>
            <a:ext cx="8007927" cy="1200329"/>
          </a:xfrm>
          <a:prstGeom prst="rect">
            <a:avLst/>
          </a:prstGeom>
          <a:solidFill>
            <a:schemeClr val="bg1"/>
          </a:solidFill>
          <a:ln>
            <a:solidFill>
              <a:srgbClr val="002060"/>
            </a:solidFill>
          </a:ln>
        </p:spPr>
        <p:txBody>
          <a:bodyPr wrap="square">
            <a:spAutoFit/>
          </a:bodyPr>
          <a:lstStyle/>
          <a:p>
            <a:pPr>
              <a:buFont typeface="Wingdings" panose="05000000000000000000" pitchFamily="2" charset="2"/>
              <a:buNone/>
            </a:pPr>
            <a:r>
              <a:rPr lang="uk-UA" altLang="en-US" b="1" dirty="0">
                <a:latin typeface="Arial Black" panose="020B0A04020102020204" pitchFamily="34" charset="0"/>
              </a:rPr>
              <a:t>Неповторний та самобутній етикет має і український народ. До числа найпоширеніших, найвідоміших моральних уявлень українців належать повага до старших, любов до рідної землі, гостинність, працелюбність</a:t>
            </a:r>
            <a:endParaRPr lang="ru-RU" altLang="en-US" b="1" dirty="0">
              <a:latin typeface="Arial Black" panose="020B0A04020102020204" pitchFamily="34" charset="0"/>
            </a:endParaRPr>
          </a:p>
        </p:txBody>
      </p:sp>
      <p:pic>
        <p:nvPicPr>
          <p:cNvPr id="3" name="Picture 7" descr="Kalu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78783" y="962936"/>
            <a:ext cx="2864874" cy="3449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Прямоугольник 3"/>
          <p:cNvSpPr/>
          <p:nvPr/>
        </p:nvSpPr>
        <p:spPr>
          <a:xfrm>
            <a:off x="346362" y="2205382"/>
            <a:ext cx="8007927" cy="1200329"/>
          </a:xfrm>
          <a:prstGeom prst="rect">
            <a:avLst/>
          </a:prstGeom>
          <a:solidFill>
            <a:schemeClr val="bg1"/>
          </a:solidFill>
          <a:ln>
            <a:solidFill>
              <a:srgbClr val="002060"/>
            </a:solidFill>
          </a:ln>
        </p:spPr>
        <p:txBody>
          <a:bodyPr wrap="square">
            <a:spAutoFit/>
          </a:bodyPr>
          <a:lstStyle/>
          <a:p>
            <a:r>
              <a:rPr lang="uk-UA" altLang="en-US" b="1" dirty="0">
                <a:latin typeface="Arial Black" panose="020B0A04020102020204" pitchFamily="34" charset="0"/>
                <a:cs typeface="Calibri" panose="020F0502020204030204" pitchFamily="34" charset="0"/>
              </a:rPr>
              <a:t>Для українців цінністю споконвіку була рідна земля, Батьківщина. Вона для нас – матінка, годувальниця. Шанувати її треба так само, як і рідну неньку: </a:t>
            </a:r>
            <a:endParaRPr lang="uk-UA" altLang="en-US" b="1" dirty="0" smtClean="0">
              <a:latin typeface="Arial Black" panose="020B0A04020102020204" pitchFamily="34" charset="0"/>
              <a:cs typeface="Calibri" panose="020F0502020204030204" pitchFamily="34" charset="0"/>
            </a:endParaRPr>
          </a:p>
          <a:p>
            <a:r>
              <a:rPr lang="uk-UA" altLang="en-US" b="1" dirty="0" smtClean="0">
                <a:latin typeface="Arial Black" panose="020B0A04020102020204" pitchFamily="34" charset="0"/>
                <a:cs typeface="Calibri" panose="020F0502020204030204" pitchFamily="34" charset="0"/>
              </a:rPr>
              <a:t>- “Матір </a:t>
            </a:r>
            <a:r>
              <a:rPr lang="uk-UA" altLang="en-US" b="1" dirty="0">
                <a:latin typeface="Arial Black" panose="020B0A04020102020204" pitchFamily="34" charset="0"/>
                <a:cs typeface="Calibri" panose="020F0502020204030204" pitchFamily="34" charset="0"/>
              </a:rPr>
              <a:t>не купити, не заслужити ”.</a:t>
            </a:r>
            <a:endParaRPr lang="en-US" dirty="0">
              <a:latin typeface="Arial Black" panose="020B0A04020102020204" pitchFamily="34" charset="0"/>
            </a:endParaRPr>
          </a:p>
        </p:txBody>
      </p:sp>
      <p:sp>
        <p:nvSpPr>
          <p:cNvPr id="5" name="Прямоугольник 4"/>
          <p:cNvSpPr/>
          <p:nvPr/>
        </p:nvSpPr>
        <p:spPr>
          <a:xfrm>
            <a:off x="346361" y="3881873"/>
            <a:ext cx="8007927" cy="2031325"/>
          </a:xfrm>
          <a:prstGeom prst="rect">
            <a:avLst/>
          </a:prstGeom>
          <a:solidFill>
            <a:schemeClr val="bg1"/>
          </a:solidFill>
          <a:ln>
            <a:solidFill>
              <a:srgbClr val="002060"/>
            </a:solidFill>
          </a:ln>
        </p:spPr>
        <p:txBody>
          <a:bodyPr wrap="square">
            <a:spAutoFit/>
          </a:bodyPr>
          <a:lstStyle/>
          <a:p>
            <a:r>
              <a:rPr lang="uk-UA" altLang="en-US" b="1" dirty="0" smtClean="0">
                <a:latin typeface="Arial Black" panose="020B0A04020102020204" pitchFamily="34" charset="0"/>
                <a:cs typeface="Calibri" panose="020F0502020204030204" pitchFamily="34" charset="0"/>
              </a:rPr>
              <a:t>Земля позначалася святістю й недоторканістю, її не </a:t>
            </a:r>
            <a:r>
              <a:rPr lang="uk-UA" altLang="en-US" b="1" dirty="0" err="1" smtClean="0">
                <a:latin typeface="Arial Black" panose="020B0A04020102020204" pitchFamily="34" charset="0"/>
                <a:cs typeface="Calibri" panose="020F0502020204030204" pitchFamily="34" charset="0"/>
              </a:rPr>
              <a:t>дозво-лялося</a:t>
            </a:r>
            <a:r>
              <a:rPr lang="uk-UA" altLang="en-US" b="1" dirty="0" smtClean="0">
                <a:latin typeface="Arial Black" panose="020B0A04020102020204" pitchFamily="34" charset="0"/>
                <a:cs typeface="Calibri" panose="020F0502020204030204" pitchFamily="34" charset="0"/>
              </a:rPr>
              <a:t> ображати, сварити, проклинати чи то навіть бити лозиною, товкти ногою. Казали: </a:t>
            </a:r>
          </a:p>
          <a:p>
            <a:r>
              <a:rPr lang="uk-UA" altLang="en-US" b="1" dirty="0" smtClean="0">
                <a:latin typeface="Arial Black" panose="020B0A04020102020204" pitchFamily="34" charset="0"/>
                <a:cs typeface="Calibri" panose="020F0502020204030204" pitchFamily="34" charset="0"/>
              </a:rPr>
              <a:t>«Не бий землі — не дасть хліба». </a:t>
            </a:r>
          </a:p>
          <a:p>
            <a:r>
              <a:rPr lang="uk-UA" altLang="en-US" b="1" dirty="0" smtClean="0">
                <a:latin typeface="Arial Black" panose="020B0A04020102020204" pitchFamily="34" charset="0"/>
                <a:cs typeface="Calibri" panose="020F0502020204030204" pitchFamily="34" charset="0"/>
              </a:rPr>
              <a:t>Відповідно й хліб шанувався як святиня: </a:t>
            </a:r>
          </a:p>
          <a:p>
            <a:r>
              <a:rPr lang="uk-UA" altLang="en-US" b="1" dirty="0" smtClean="0">
                <a:latin typeface="Arial Black" panose="020B0A04020102020204" pitchFamily="34" charset="0"/>
                <a:cs typeface="Calibri" panose="020F0502020204030204" pitchFamily="34" charset="0"/>
              </a:rPr>
              <a:t>- якщо в часі обіду кусник хлібчика випав з рук, його належало підняти й поцілувати.</a:t>
            </a:r>
            <a:endParaRPr lang="uk-UA" altLang="en-US" b="1" dirty="0">
              <a:latin typeface="Arial Black" panose="020B0A04020102020204" pitchFamily="34" charset="0"/>
              <a:cs typeface="Calibri" panose="020F0502020204030204" pitchFamily="34" charset="0"/>
            </a:endParaRPr>
          </a:p>
        </p:txBody>
      </p:sp>
    </p:spTree>
    <p:extLst>
      <p:ext uri="{BB962C8B-B14F-4D97-AF65-F5344CB8AC3E}">
        <p14:creationId xmlns:p14="http://schemas.microsoft.com/office/powerpoint/2010/main" val="172393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416" y="1064327"/>
            <a:ext cx="11674111" cy="1323439"/>
          </a:xfrm>
          <a:prstGeom prst="rect">
            <a:avLst/>
          </a:prstGeom>
          <a:solidFill>
            <a:schemeClr val="bg1"/>
          </a:solidFill>
          <a:ln>
            <a:solidFill>
              <a:srgbClr val="002060"/>
            </a:solidFill>
          </a:ln>
        </p:spPr>
        <p:txBody>
          <a:bodyPr wrap="square" rtlCol="0">
            <a:spAutoFit/>
          </a:bodyPr>
          <a:lstStyle/>
          <a:p>
            <a:r>
              <a:rPr lang="uk-UA" sz="2000" dirty="0" smtClean="0">
                <a:latin typeface="Arial Black" panose="020B0A04020102020204" pitchFamily="34" charset="0"/>
              </a:rPr>
              <a:t>СОВІСТЬ – це внутрішній сторож, що діє зсередини душі, який нагадує про відповідальність, яку людина несе перед іншими і перед самим собою.</a:t>
            </a:r>
          </a:p>
          <a:p>
            <a:r>
              <a:rPr lang="uk-UA" sz="2000" dirty="0" smtClean="0">
                <a:latin typeface="Arial Black" panose="020B0A04020102020204" pitchFamily="34" charset="0"/>
              </a:rPr>
              <a:t>СОВІСТЬ – не дає спокою, спонукає корегувати сво</a:t>
            </a:r>
            <a:r>
              <a:rPr lang="uk-UA" sz="2000" dirty="0">
                <a:latin typeface="Arial Black" panose="020B0A04020102020204" pitchFamily="34" charset="0"/>
              </a:rPr>
              <a:t>ї</a:t>
            </a:r>
            <a:r>
              <a:rPr lang="uk-UA" sz="2000" dirty="0" smtClean="0">
                <a:latin typeface="Arial Black" panose="020B0A04020102020204" pitchFamily="34" charset="0"/>
              </a:rPr>
              <a:t> вчинки адекватно до цінностей, які існують у суспільстві.</a:t>
            </a:r>
            <a:endParaRPr lang="en-US" sz="2000" dirty="0">
              <a:latin typeface="Arial Black" panose="020B0A04020102020204" pitchFamily="34" charset="0"/>
            </a:endParaRPr>
          </a:p>
        </p:txBody>
      </p:sp>
      <p:sp>
        <p:nvSpPr>
          <p:cNvPr id="5" name="TextBox 4"/>
          <p:cNvSpPr txBox="1"/>
          <p:nvPr/>
        </p:nvSpPr>
        <p:spPr>
          <a:xfrm>
            <a:off x="404416" y="2911195"/>
            <a:ext cx="11621329" cy="707886"/>
          </a:xfrm>
          <a:prstGeom prst="rect">
            <a:avLst/>
          </a:prstGeom>
          <a:solidFill>
            <a:schemeClr val="bg1"/>
          </a:solidFill>
          <a:ln>
            <a:solidFill>
              <a:srgbClr val="002060"/>
            </a:solidFill>
          </a:ln>
        </p:spPr>
        <p:txBody>
          <a:bodyPr wrap="square" rtlCol="0">
            <a:spAutoFit/>
          </a:bodyPr>
          <a:lstStyle/>
          <a:p>
            <a:r>
              <a:rPr lang="uk-UA" sz="2000" dirty="0" smtClean="0">
                <a:latin typeface="Arial Black" panose="020B0A04020102020204" pitchFamily="34" charset="0"/>
              </a:rPr>
              <a:t>ДОБРО – це хороша, корисна справа, яка зроблена не заради власної вигоди, а для блага іншої людини. Добро – це духовне відчуття.</a:t>
            </a:r>
            <a:endParaRPr lang="en-US" sz="2000" dirty="0">
              <a:latin typeface="Arial Black" panose="020B0A04020102020204" pitchFamily="34" charset="0"/>
            </a:endParaRPr>
          </a:p>
        </p:txBody>
      </p:sp>
      <p:sp>
        <p:nvSpPr>
          <p:cNvPr id="8" name="TextBox 7"/>
          <p:cNvSpPr txBox="1"/>
          <p:nvPr/>
        </p:nvSpPr>
        <p:spPr>
          <a:xfrm>
            <a:off x="404416" y="4142510"/>
            <a:ext cx="11568545" cy="1015663"/>
          </a:xfrm>
          <a:prstGeom prst="rect">
            <a:avLst/>
          </a:prstGeom>
          <a:solidFill>
            <a:schemeClr val="bg1"/>
          </a:solidFill>
          <a:ln>
            <a:solidFill>
              <a:srgbClr val="002060"/>
            </a:solidFill>
          </a:ln>
        </p:spPr>
        <p:txBody>
          <a:bodyPr wrap="square" rtlCol="0">
            <a:spAutoFit/>
          </a:bodyPr>
          <a:lstStyle/>
          <a:p>
            <a:r>
              <a:rPr lang="uk-UA" sz="2000" dirty="0" smtClean="0">
                <a:latin typeface="Arial Black" panose="020B0A04020102020204" pitchFamily="34" charset="0"/>
              </a:rPr>
              <a:t>ВІРА – упевненість у чомусь, у комусь, у здійсненні чого-небудь. Упевненість у позитивних якостях кого-небудь, у правильності, розумності чиєїсь поведінки.</a:t>
            </a:r>
            <a:endParaRPr lang="en-US" sz="2000" dirty="0">
              <a:latin typeface="Arial Black" panose="020B0A04020102020204" pitchFamily="34" charset="0"/>
            </a:endParaRPr>
          </a:p>
        </p:txBody>
      </p:sp>
      <p:sp>
        <p:nvSpPr>
          <p:cNvPr id="9" name="Прямоугольник 8"/>
          <p:cNvSpPr/>
          <p:nvPr/>
        </p:nvSpPr>
        <p:spPr>
          <a:xfrm>
            <a:off x="2619041" y="248615"/>
            <a:ext cx="6482865" cy="461665"/>
          </a:xfrm>
          <a:prstGeom prst="rect">
            <a:avLst/>
          </a:prstGeom>
          <a:solidFill>
            <a:schemeClr val="bg1"/>
          </a:solidFill>
          <a:ln>
            <a:solidFill>
              <a:srgbClr val="002060"/>
            </a:solidFill>
          </a:ln>
        </p:spPr>
        <p:txBody>
          <a:bodyPr wrap="none">
            <a:spAutoFit/>
          </a:bodyPr>
          <a:lstStyle/>
          <a:p>
            <a:pPr algn="ctr"/>
            <a:r>
              <a:rPr lang="uk-UA" sz="2400" b="1" i="1" dirty="0">
                <a:solidFill>
                  <a:srgbClr val="FF0066"/>
                </a:solidFill>
                <a:latin typeface="Arial Black" panose="020B0A04020102020204" pitchFamily="34" charset="0"/>
              </a:rPr>
              <a:t>МОРАЛЬНІ ЦІННОСТІ СУСПІЛЬСТВА</a:t>
            </a:r>
            <a:endParaRPr lang="en-US" sz="2400" b="1" i="1" dirty="0">
              <a:solidFill>
                <a:srgbClr val="FF0066"/>
              </a:solidFill>
              <a:latin typeface="Arial Black" panose="020B0A04020102020204" pitchFamily="34" charset="0"/>
            </a:endParaRPr>
          </a:p>
        </p:txBody>
      </p:sp>
    </p:spTree>
    <p:extLst>
      <p:ext uri="{BB962C8B-B14F-4D97-AF65-F5344CB8AC3E}">
        <p14:creationId xmlns:p14="http://schemas.microsoft.com/office/powerpoint/2010/main" val="575649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0218" y="903192"/>
            <a:ext cx="11416146" cy="2031325"/>
          </a:xfrm>
          <a:prstGeom prst="rect">
            <a:avLst/>
          </a:prstGeom>
          <a:solidFill>
            <a:schemeClr val="bg1"/>
          </a:solidFill>
          <a:ln>
            <a:solidFill>
              <a:srgbClr val="002060"/>
            </a:solidFill>
          </a:ln>
        </p:spPr>
        <p:txBody>
          <a:bodyPr wrap="square">
            <a:spAutoFit/>
          </a:bodyPr>
          <a:lstStyle/>
          <a:p>
            <a:r>
              <a:rPr lang="uk-UA" altLang="en-US" b="1" dirty="0" smtClean="0">
                <a:latin typeface="Arial Black" panose="020B0A04020102020204" pitchFamily="34" charset="0"/>
                <a:cs typeface="Calibri" panose="020F0502020204030204" pitchFamily="34" charset="0"/>
              </a:rPr>
              <a:t>Передусім шанувалося почуття любові до батьків. </a:t>
            </a:r>
          </a:p>
          <a:p>
            <a:r>
              <a:rPr lang="uk-UA" altLang="en-US" b="1" dirty="0" smtClean="0">
                <a:latin typeface="Arial Black" panose="020B0A04020102020204" pitchFamily="34" charset="0"/>
                <a:cs typeface="Calibri" panose="020F0502020204030204" pitchFamily="34" charset="0"/>
              </a:rPr>
              <a:t>Ця етична вимога, що відповідала Божій заповіді «Шануй </a:t>
            </a:r>
            <a:r>
              <a:rPr lang="uk-UA" altLang="en-US" b="1" dirty="0" err="1" smtClean="0">
                <a:latin typeface="Arial Black" panose="020B0A04020102020204" pitchFamily="34" charset="0"/>
                <a:cs typeface="Calibri" panose="020F0502020204030204" pitchFamily="34" charset="0"/>
              </a:rPr>
              <a:t>вітця</a:t>
            </a:r>
            <a:r>
              <a:rPr lang="uk-UA" altLang="en-US" b="1" dirty="0" smtClean="0">
                <a:latin typeface="Arial Black" panose="020B0A04020102020204" pitchFamily="34" charset="0"/>
                <a:cs typeface="Calibri" panose="020F0502020204030204" pitchFamily="34" charset="0"/>
              </a:rPr>
              <a:t> твого і матір твою», втілювалося в народних прислів'ях та приказках: </a:t>
            </a:r>
          </a:p>
          <a:p>
            <a:r>
              <a:rPr lang="uk-UA" altLang="en-US" b="1" dirty="0" smtClean="0">
                <a:latin typeface="Arial Black" panose="020B0A04020102020204" pitchFamily="34" charset="0"/>
                <a:cs typeface="Calibri" panose="020F0502020204030204" pitchFamily="34" charset="0"/>
              </a:rPr>
              <a:t>«Хто мамку зневажає, того Бог карає»; </a:t>
            </a:r>
          </a:p>
          <a:p>
            <a:r>
              <a:rPr lang="uk-UA" altLang="en-US" b="1" dirty="0" smtClean="0">
                <a:latin typeface="Arial Black" panose="020B0A04020102020204" pitchFamily="34" charset="0"/>
                <a:cs typeface="Calibri" panose="020F0502020204030204" pitchFamily="34" charset="0"/>
              </a:rPr>
              <a:t>«Хто не слухає неньку, послухає біду»; </a:t>
            </a:r>
          </a:p>
          <a:p>
            <a:r>
              <a:rPr lang="uk-UA" altLang="en-US" b="1" dirty="0" smtClean="0">
                <a:latin typeface="Arial Black" panose="020B0A04020102020204" pitchFamily="34" charset="0"/>
                <a:cs typeface="Calibri" panose="020F0502020204030204" pitchFamily="34" charset="0"/>
              </a:rPr>
              <a:t>«За мамині сльози — Бог долю </a:t>
            </a:r>
            <a:r>
              <a:rPr lang="uk-UA" altLang="en-US" b="1" dirty="0" err="1" smtClean="0">
                <a:latin typeface="Arial Black" panose="020B0A04020102020204" pitchFamily="34" charset="0"/>
                <a:cs typeface="Calibri" panose="020F0502020204030204" pitchFamily="34" charset="0"/>
              </a:rPr>
              <a:t>зморозе</a:t>
            </a:r>
            <a:r>
              <a:rPr lang="uk-UA" altLang="en-US" b="1" dirty="0" smtClean="0">
                <a:latin typeface="Arial Black" panose="020B0A04020102020204" pitchFamily="34" charset="0"/>
                <a:cs typeface="Calibri" panose="020F0502020204030204" pitchFamily="34" charset="0"/>
              </a:rPr>
              <a:t>»; </a:t>
            </a:r>
          </a:p>
          <a:p>
            <a:r>
              <a:rPr lang="uk-UA" altLang="en-US" b="1" dirty="0" smtClean="0">
                <a:latin typeface="Arial Black" panose="020B0A04020102020204" pitchFamily="34" charset="0"/>
                <a:cs typeface="Calibri" panose="020F0502020204030204" pitchFamily="34" charset="0"/>
              </a:rPr>
              <a:t>«За маму і тата — тяжка розплата»;</a:t>
            </a:r>
            <a:endParaRPr lang="uk-UA" altLang="en-US" b="1" dirty="0">
              <a:latin typeface="Arial Black" panose="020B0A04020102020204" pitchFamily="34" charset="0"/>
              <a:cs typeface="Calibri" panose="020F0502020204030204" pitchFamily="34" charset="0"/>
            </a:endParaRPr>
          </a:p>
        </p:txBody>
      </p:sp>
      <p:sp>
        <p:nvSpPr>
          <p:cNvPr id="3" name="Прямоугольник 2"/>
          <p:cNvSpPr/>
          <p:nvPr/>
        </p:nvSpPr>
        <p:spPr>
          <a:xfrm>
            <a:off x="360218" y="3098816"/>
            <a:ext cx="11416146" cy="1015663"/>
          </a:xfrm>
          <a:prstGeom prst="rect">
            <a:avLst/>
          </a:prstGeom>
          <a:solidFill>
            <a:schemeClr val="bg1"/>
          </a:solidFill>
          <a:ln>
            <a:solidFill>
              <a:srgbClr val="002060"/>
            </a:solidFill>
          </a:ln>
        </p:spPr>
        <p:txBody>
          <a:bodyPr wrap="square">
            <a:spAutoFit/>
          </a:bodyPr>
          <a:lstStyle/>
          <a:p>
            <a:r>
              <a:rPr lang="uk-UA" altLang="en-US" sz="2000" b="1" dirty="0" smtClean="0">
                <a:latin typeface="Arial Black" panose="020B0A04020102020204" pitchFamily="34" charset="0"/>
                <a:cs typeface="Calibri" panose="020F0502020204030204" pitchFamily="34" charset="0"/>
              </a:rPr>
              <a:t>Моральним обов'язком дітей була допомога батькам по господарству, догляд за ними у разі хвороби, немічності, вияв повсякчасної уваги, шани й турботи. </a:t>
            </a:r>
            <a:endParaRPr lang="uk-UA" sz="2000" dirty="0">
              <a:latin typeface="Arial Black" panose="020B0A04020102020204" pitchFamily="34" charset="0"/>
            </a:endParaRPr>
          </a:p>
        </p:txBody>
      </p:sp>
      <p:sp>
        <p:nvSpPr>
          <p:cNvPr id="4" name="Прямоугольник 3"/>
          <p:cNvSpPr/>
          <p:nvPr/>
        </p:nvSpPr>
        <p:spPr>
          <a:xfrm>
            <a:off x="360218" y="4309130"/>
            <a:ext cx="11416146" cy="923330"/>
          </a:xfrm>
          <a:prstGeom prst="rect">
            <a:avLst/>
          </a:prstGeom>
          <a:solidFill>
            <a:schemeClr val="bg1"/>
          </a:solidFill>
          <a:ln>
            <a:solidFill>
              <a:srgbClr val="002060"/>
            </a:solidFill>
          </a:ln>
        </p:spPr>
        <p:txBody>
          <a:bodyPr wrap="square">
            <a:spAutoFit/>
          </a:bodyPr>
          <a:lstStyle/>
          <a:p>
            <a:pPr>
              <a:buFont typeface="Wingdings" panose="05000000000000000000" pitchFamily="2" charset="2"/>
              <a:buNone/>
            </a:pPr>
            <a:r>
              <a:rPr lang="uk-UA" altLang="en-US" b="1" dirty="0">
                <a:latin typeface="Arial Black" panose="020B0A04020102020204" pitchFamily="34" charset="0"/>
                <a:cs typeface="Calibri" panose="020F0502020204030204" pitchFamily="34" charset="0"/>
              </a:rPr>
              <a:t>До найбільших цінностей нашого народу споконвіку належить і мова. Цю моральну норму втілює </a:t>
            </a:r>
            <a:r>
              <a:rPr lang="uk-UA" altLang="en-US" b="1" dirty="0" err="1">
                <a:latin typeface="Arial Black" panose="020B0A04020102020204" pitchFamily="34" charset="0"/>
                <a:cs typeface="Calibri" panose="020F0502020204030204" pitchFamily="34" charset="0"/>
              </a:rPr>
              <a:t>прислів</a:t>
            </a:r>
            <a:r>
              <a:rPr lang="en-US" altLang="en-US" b="1" dirty="0">
                <a:latin typeface="Arial Black" panose="020B0A04020102020204" pitchFamily="34" charset="0"/>
                <a:cs typeface="Calibri" panose="020F0502020204030204" pitchFamily="34" charset="0"/>
              </a:rPr>
              <a:t>`</a:t>
            </a:r>
            <a:r>
              <a:rPr lang="uk-UA" altLang="en-US" b="1" dirty="0">
                <a:latin typeface="Arial Black" panose="020B0A04020102020204" pitchFamily="34" charset="0"/>
                <a:cs typeface="Calibri" panose="020F0502020204030204" pitchFamily="34" charset="0"/>
              </a:rPr>
              <a:t>я: </a:t>
            </a:r>
          </a:p>
          <a:p>
            <a:pPr>
              <a:buFont typeface="Wingdings" panose="05000000000000000000" pitchFamily="2" charset="2"/>
              <a:buNone/>
            </a:pPr>
            <a:r>
              <a:rPr lang="uk-UA" altLang="en-US" b="1" dirty="0">
                <a:latin typeface="Arial Black" panose="020B0A04020102020204" pitchFamily="34" charset="0"/>
                <a:cs typeface="Calibri" panose="020F0502020204030204" pitchFamily="34" charset="0"/>
              </a:rPr>
              <a:t>       </a:t>
            </a:r>
            <a:r>
              <a:rPr lang="uk-UA" altLang="en-US" b="1" dirty="0" smtClean="0">
                <a:latin typeface="Arial Black" panose="020B0A04020102020204" pitchFamily="34" charset="0"/>
                <a:cs typeface="Calibri" panose="020F0502020204030204" pitchFamily="34" charset="0"/>
              </a:rPr>
              <a:t>- “</a:t>
            </a:r>
            <a:r>
              <a:rPr lang="uk-UA" altLang="en-US" b="1" dirty="0">
                <a:latin typeface="Arial Black" panose="020B0A04020102020204" pitchFamily="34" charset="0"/>
                <a:cs typeface="Calibri" panose="020F0502020204030204" pitchFamily="34" charset="0"/>
              </a:rPr>
              <a:t>Хто своєї мови цурається, той сам себе стидається ”.</a:t>
            </a:r>
          </a:p>
        </p:txBody>
      </p:sp>
      <p:sp>
        <p:nvSpPr>
          <p:cNvPr id="5" name="Прямоугольник 4"/>
          <p:cNvSpPr/>
          <p:nvPr/>
        </p:nvSpPr>
        <p:spPr>
          <a:xfrm>
            <a:off x="360218" y="5512153"/>
            <a:ext cx="11416146" cy="1200329"/>
          </a:xfrm>
          <a:prstGeom prst="rect">
            <a:avLst/>
          </a:prstGeom>
          <a:solidFill>
            <a:schemeClr val="bg1"/>
          </a:solidFill>
          <a:ln>
            <a:solidFill>
              <a:srgbClr val="002060"/>
            </a:solidFill>
          </a:ln>
        </p:spPr>
        <p:txBody>
          <a:bodyPr wrap="square">
            <a:spAutoFit/>
          </a:bodyPr>
          <a:lstStyle/>
          <a:p>
            <a:r>
              <a:rPr lang="uk-UA" altLang="en-US" b="1" dirty="0">
                <a:latin typeface="Arial Black" panose="020B0A04020102020204" pitchFamily="34" charset="0"/>
                <a:cs typeface="Calibri" panose="020F0502020204030204" pitchFamily="34" charset="0"/>
              </a:rPr>
              <a:t>Чи не найбільшою чеснотою українці завжди вважали працелюбність. Цю рису прагнули змалку прищепити дітям. За ставленням до праці оцінювали моральні якості людини</a:t>
            </a:r>
            <a:r>
              <a:rPr lang="uk-UA" altLang="en-US" b="1" dirty="0" smtClean="0">
                <a:latin typeface="Arial Black" panose="020B0A04020102020204" pitchFamily="34" charset="0"/>
                <a:cs typeface="Calibri" panose="020F0502020204030204" pitchFamily="34" charset="0"/>
              </a:rPr>
              <a:t>. </a:t>
            </a:r>
            <a:r>
              <a:rPr lang="uk-UA" altLang="en-US" b="1" dirty="0">
                <a:latin typeface="Arial Black" panose="020B0A04020102020204" pitchFamily="34" charset="0"/>
                <a:cs typeface="Calibri" panose="020F0502020204030204" pitchFamily="34" charset="0"/>
              </a:rPr>
              <a:t>Дітей змалку привчали вітатися із старшими під час зустрічі, навіть якщо людина незнайома. Цей звичай і досі живе в українських селах та містечках</a:t>
            </a:r>
            <a:r>
              <a:rPr lang="uk-UA" altLang="en-US" b="1" dirty="0" smtClean="0">
                <a:latin typeface="Arial Black" panose="020B0A04020102020204" pitchFamily="34" charset="0"/>
                <a:cs typeface="Calibri" panose="020F0502020204030204" pitchFamily="34" charset="0"/>
              </a:rPr>
              <a:t>.</a:t>
            </a:r>
            <a:endParaRPr lang="ru-RU" altLang="en-US" b="1" dirty="0">
              <a:latin typeface="Arial Black" panose="020B0A04020102020204" pitchFamily="34" charset="0"/>
              <a:cs typeface="Calibri" panose="020F0502020204030204" pitchFamily="34" charset="0"/>
            </a:endParaRPr>
          </a:p>
        </p:txBody>
      </p:sp>
      <p:sp>
        <p:nvSpPr>
          <p:cNvPr id="6" name="Прямоугольник 5"/>
          <p:cNvSpPr/>
          <p:nvPr/>
        </p:nvSpPr>
        <p:spPr>
          <a:xfrm>
            <a:off x="2826858" y="128545"/>
            <a:ext cx="6482865" cy="461665"/>
          </a:xfrm>
          <a:prstGeom prst="rect">
            <a:avLst/>
          </a:prstGeom>
          <a:solidFill>
            <a:schemeClr val="bg1"/>
          </a:solidFill>
          <a:ln>
            <a:solidFill>
              <a:srgbClr val="002060"/>
            </a:solidFill>
          </a:ln>
        </p:spPr>
        <p:txBody>
          <a:bodyPr wrap="none">
            <a:spAutoFit/>
          </a:bodyPr>
          <a:lstStyle/>
          <a:p>
            <a:pPr algn="ctr"/>
            <a:r>
              <a:rPr lang="uk-UA" sz="2400" b="1" i="1">
                <a:solidFill>
                  <a:srgbClr val="FF0066"/>
                </a:solidFill>
                <a:latin typeface="Arial Black" panose="020B0A04020102020204" pitchFamily="34" charset="0"/>
              </a:rPr>
              <a:t>МОРАЛЬНІ ЦІННОСТІ СУСПІЛЬСТВА</a:t>
            </a:r>
            <a:endParaRPr lang="en-US" sz="2400" b="1" i="1" dirty="0">
              <a:solidFill>
                <a:srgbClr val="FF0066"/>
              </a:solidFill>
              <a:latin typeface="Arial Black" panose="020B0A04020102020204" pitchFamily="34" charset="0"/>
            </a:endParaRPr>
          </a:p>
        </p:txBody>
      </p:sp>
    </p:spTree>
    <p:extLst>
      <p:ext uri="{BB962C8B-B14F-4D97-AF65-F5344CB8AC3E}">
        <p14:creationId xmlns:p14="http://schemas.microsoft.com/office/powerpoint/2010/main" val="356801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720436" y="1540503"/>
            <a:ext cx="10446328" cy="3539430"/>
          </a:xfrm>
          <a:prstGeom prst="rect">
            <a:avLst/>
          </a:prstGeom>
          <a:solidFill>
            <a:schemeClr val="bg1"/>
          </a:solidFill>
          <a:ln>
            <a:solidFill>
              <a:srgbClr val="002060"/>
            </a:solidFill>
          </a:ln>
        </p:spPr>
        <p:txBody>
          <a:bodyPr wrap="square">
            <a:spAutoFit/>
          </a:bodyPr>
          <a:lstStyle/>
          <a:p>
            <a:pPr algn="just"/>
            <a:r>
              <a:rPr lang="uk-UA" altLang="en-US" sz="2800" b="1" dirty="0" smtClean="0">
                <a:latin typeface="Arial Black" panose="020B0A04020102020204" pitchFamily="34" charset="0"/>
                <a:cs typeface="Calibri" panose="020F0502020204030204" pitchFamily="34" charset="0"/>
              </a:rPr>
              <a:t>        Морально-етичні засади українських культурних традицій завжди втримували український народ на щаблі високої духовності й надавали йому снаги в найважчих випробуваннях фізичного, духовного і морального ґатунку. </a:t>
            </a:r>
          </a:p>
          <a:p>
            <a:pPr algn="just"/>
            <a:r>
              <a:rPr lang="uk-UA" altLang="en-US" sz="2800" b="1" dirty="0" smtClean="0">
                <a:latin typeface="Arial Black" panose="020B0A04020102020204" pitchFamily="34" charset="0"/>
                <a:cs typeface="Calibri" panose="020F0502020204030204" pitchFamily="34" charset="0"/>
              </a:rPr>
              <a:t>      Морально-етичні норми пов'язувались з естетичними уподобаннями, бо мораль була невіддільною від краси душевної й краси в побуті.</a:t>
            </a:r>
            <a:endParaRPr lang="uk-UA" sz="2800" dirty="0">
              <a:latin typeface="Arial Black" panose="020B0A04020102020204" pitchFamily="34" charset="0"/>
            </a:endParaRPr>
          </a:p>
        </p:txBody>
      </p:sp>
      <p:sp>
        <p:nvSpPr>
          <p:cNvPr id="2" name="Прямоугольник 1"/>
          <p:cNvSpPr/>
          <p:nvPr/>
        </p:nvSpPr>
        <p:spPr>
          <a:xfrm>
            <a:off x="1305952" y="695098"/>
            <a:ext cx="9275296" cy="461665"/>
          </a:xfrm>
          <a:prstGeom prst="rect">
            <a:avLst/>
          </a:prstGeom>
          <a:solidFill>
            <a:schemeClr val="bg1"/>
          </a:solidFill>
          <a:ln>
            <a:solidFill>
              <a:srgbClr val="002060"/>
            </a:solidFill>
          </a:ln>
        </p:spPr>
        <p:txBody>
          <a:bodyPr wrap="none">
            <a:spAutoFit/>
          </a:bodyPr>
          <a:lstStyle/>
          <a:p>
            <a:pPr algn="ctr"/>
            <a:r>
              <a:rPr lang="uk-UA" sz="2400" b="1" i="1" dirty="0">
                <a:solidFill>
                  <a:srgbClr val="FF0066"/>
                </a:solidFill>
                <a:latin typeface="Arial Black" panose="020B0A04020102020204" pitchFamily="34" charset="0"/>
              </a:rPr>
              <a:t>МОРАЛЬНІ ЦІННОСТІ </a:t>
            </a:r>
            <a:r>
              <a:rPr lang="uk-UA" sz="2400" b="1" i="1" dirty="0" smtClean="0">
                <a:solidFill>
                  <a:srgbClr val="FF0066"/>
                </a:solidFill>
                <a:latin typeface="Arial Black" panose="020B0A04020102020204" pitchFamily="34" charset="0"/>
              </a:rPr>
              <a:t>УКРАЇНСЬКОГО СУСПІЛЬСТВА</a:t>
            </a:r>
            <a:endParaRPr lang="en-US" sz="2400" b="1" i="1" dirty="0">
              <a:solidFill>
                <a:srgbClr val="FF0066"/>
              </a:solidFill>
              <a:latin typeface="Arial Black" panose="020B0A04020102020204" pitchFamily="34" charset="0"/>
            </a:endParaRPr>
          </a:p>
        </p:txBody>
      </p:sp>
    </p:spTree>
    <p:extLst>
      <p:ext uri="{BB962C8B-B14F-4D97-AF65-F5344CB8AC3E}">
        <p14:creationId xmlns:p14="http://schemas.microsoft.com/office/powerpoint/2010/main" val="464932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66533" y="0"/>
            <a:ext cx="2577950" cy="584775"/>
          </a:xfrm>
          <a:prstGeom prst="rect">
            <a:avLst/>
          </a:prstGeom>
        </p:spPr>
        <p:txBody>
          <a:bodyPr wrap="none">
            <a:spAutoFit/>
          </a:bodyPr>
          <a:lstStyle/>
          <a:p>
            <a:r>
              <a:rPr lang="uk-UA" sz="3200" b="1" dirty="0">
                <a:solidFill>
                  <a:srgbClr val="FF0066"/>
                </a:solidFill>
                <a:latin typeface="Arial Black" panose="020B0A04020102020204" pitchFamily="34" charset="0"/>
              </a:rPr>
              <a:t>Висновки:</a:t>
            </a:r>
            <a:endParaRPr lang="en-US" sz="3200" dirty="0">
              <a:latin typeface="Arial Black" panose="020B0A04020102020204" pitchFamily="34" charset="0"/>
            </a:endParaRPr>
          </a:p>
        </p:txBody>
      </p:sp>
      <p:sp>
        <p:nvSpPr>
          <p:cNvPr id="3" name="Прямоугольник 2"/>
          <p:cNvSpPr/>
          <p:nvPr/>
        </p:nvSpPr>
        <p:spPr>
          <a:xfrm>
            <a:off x="429491" y="737175"/>
            <a:ext cx="11568545" cy="5786199"/>
          </a:xfrm>
          <a:prstGeom prst="rect">
            <a:avLst/>
          </a:prstGeom>
          <a:solidFill>
            <a:schemeClr val="bg1"/>
          </a:solidFill>
          <a:ln>
            <a:solidFill>
              <a:srgbClr val="002060"/>
            </a:solidFill>
          </a:ln>
        </p:spPr>
        <p:txBody>
          <a:bodyPr wrap="square">
            <a:spAutoFit/>
          </a:bodyPr>
          <a:lstStyle/>
          <a:p>
            <a:pPr marL="457200" indent="-457200">
              <a:buFont typeface="Wingdings" panose="05000000000000000000" pitchFamily="2" charset="2"/>
              <a:buChar char="v"/>
            </a:pPr>
            <a:r>
              <a:rPr lang="uk-UA" sz="2400" dirty="0" smtClean="0">
                <a:latin typeface="Arial Black" panose="020B0A04020102020204" pitchFamily="34" charset="0"/>
              </a:rPr>
              <a:t>Моральні цінності людства здавна становили основу законів. </a:t>
            </a:r>
            <a:endParaRPr lang="uk-UA" sz="1000" dirty="0" smtClean="0">
              <a:latin typeface="Arial Black" panose="020B0A04020102020204" pitchFamily="34" charset="0"/>
            </a:endParaRPr>
          </a:p>
          <a:p>
            <a:pPr marL="457200" indent="-457200">
              <a:buFont typeface="Wingdings" panose="05000000000000000000" pitchFamily="2" charset="2"/>
              <a:buChar char="v"/>
            </a:pPr>
            <a:r>
              <a:rPr lang="uk-UA" sz="2400" dirty="0" smtClean="0">
                <a:latin typeface="Arial Black" panose="020B0A04020102020204" pitchFamily="34" charset="0"/>
              </a:rPr>
              <a:t>Сучасні закони найвищою цінністю визначають життя. Вони ґрунтуються насамперед на таких цінностях, як свобода, рівність, справедливість.</a:t>
            </a:r>
          </a:p>
          <a:p>
            <a:pPr marL="457200" indent="-457200">
              <a:buFont typeface="Wingdings" panose="05000000000000000000" pitchFamily="2" charset="2"/>
              <a:buChar char="v"/>
            </a:pPr>
            <a:r>
              <a:rPr lang="uk-UA" sz="2400" dirty="0" smtClean="0">
                <a:latin typeface="Arial Black" panose="020B0A04020102020204" pitchFamily="34" charset="0"/>
              </a:rPr>
              <a:t>Сучасні закони визначають як злочин вбивство, крадіжку, приниження честі й гідності людини та багато інших проявів порушення моральних норм.</a:t>
            </a:r>
          </a:p>
          <a:p>
            <a:pPr marL="457200" indent="-457200">
              <a:buFont typeface="Wingdings" panose="05000000000000000000" pitchFamily="2" charset="2"/>
              <a:buChar char="v"/>
            </a:pPr>
            <a:r>
              <a:rPr lang="uk-UA" sz="2400" b="1" dirty="0" smtClean="0">
                <a:latin typeface="Arial Black" panose="020B0A04020102020204" pitchFamily="34" charset="0"/>
              </a:rPr>
              <a:t>Цінності, в які ми віримо і яких дотримуємося, є своєрідним компасом у прийнятті рішень, отже, вони впливають на наші думки, дії і поведінку.</a:t>
            </a:r>
          </a:p>
          <a:p>
            <a:pPr marL="457200" indent="-457200">
              <a:buFont typeface="Wingdings" panose="05000000000000000000" pitchFamily="2" charset="2"/>
              <a:buChar char="v"/>
            </a:pPr>
            <a:r>
              <a:rPr lang="uk-UA" sz="2400" b="1" dirty="0" smtClean="0">
                <a:latin typeface="Arial Black" panose="020B0A04020102020204" pitchFamily="34" charset="0"/>
              </a:rPr>
              <a:t>Цінності формують характер людини, її особисті якості, мораль і ставлення до світу, отже – визначають її долю.</a:t>
            </a:r>
          </a:p>
          <a:p>
            <a:pPr marL="457200" indent="-457200">
              <a:buFont typeface="Wingdings" panose="05000000000000000000" pitchFamily="2" charset="2"/>
              <a:buChar char="v"/>
            </a:pPr>
            <a:r>
              <a:rPr lang="uk-UA" sz="2400" b="1" dirty="0" smtClean="0">
                <a:latin typeface="Arial Black" panose="020B0A04020102020204" pitchFamily="34" charset="0"/>
              </a:rPr>
              <a:t>Вищі цінності, які виробило людство впродовж всієї історії, називають духовними (моральними), справжніми, універсальними або загальнолюдськими.</a:t>
            </a:r>
          </a:p>
        </p:txBody>
      </p:sp>
    </p:spTree>
    <p:extLst>
      <p:ext uri="{BB962C8B-B14F-4D97-AF65-F5344CB8AC3E}">
        <p14:creationId xmlns:p14="http://schemas.microsoft.com/office/powerpoint/2010/main" val="749816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0381" y="957441"/>
            <a:ext cx="10931237" cy="1200329"/>
          </a:xfrm>
          <a:prstGeom prst="rect">
            <a:avLst/>
          </a:prstGeom>
          <a:solidFill>
            <a:schemeClr val="bg1"/>
          </a:solidFill>
          <a:ln>
            <a:solidFill>
              <a:srgbClr val="002060"/>
            </a:solidFill>
          </a:ln>
        </p:spPr>
        <p:txBody>
          <a:bodyPr wrap="square">
            <a:spAutoFit/>
          </a:bodyPr>
          <a:lstStyle/>
          <a:p>
            <a:r>
              <a:rPr lang="uk-UA" sz="2400" dirty="0" smtClean="0">
                <a:latin typeface="Arial Black" panose="020B0A04020102020204" pitchFamily="34" charset="0"/>
              </a:rPr>
              <a:t>ЗАПОВНІТЬ </a:t>
            </a:r>
            <a:r>
              <a:rPr lang="uk-UA" sz="2400" dirty="0" smtClean="0">
                <a:latin typeface="Arial Black" panose="020B0A04020102020204" pitchFamily="34" charset="0"/>
              </a:rPr>
              <a:t>ТАБЛИЦЮ. Для цього оберіть 2 -3 моральні норми або цінності та покажіть на прикладах, як їх утілено в різних джерелах морального досвіду. </a:t>
            </a:r>
            <a:endParaRPr lang="uk-UA" sz="2400" dirty="0">
              <a:latin typeface="Arial Black" panose="020B0A04020102020204" pitchFamily="34" charset="0"/>
            </a:endParaRPr>
          </a:p>
        </p:txBody>
      </p:sp>
      <p:sp>
        <p:nvSpPr>
          <p:cNvPr id="3" name="Прямоугольник 2"/>
          <p:cNvSpPr/>
          <p:nvPr/>
        </p:nvSpPr>
        <p:spPr>
          <a:xfrm>
            <a:off x="2084238" y="2830697"/>
            <a:ext cx="8518679" cy="523220"/>
          </a:xfrm>
          <a:prstGeom prst="rect">
            <a:avLst/>
          </a:prstGeom>
          <a:solidFill>
            <a:schemeClr val="bg1"/>
          </a:solidFill>
          <a:ln>
            <a:solidFill>
              <a:srgbClr val="002060"/>
            </a:solidFill>
          </a:ln>
        </p:spPr>
        <p:txBody>
          <a:bodyPr wrap="none">
            <a:spAutoFit/>
          </a:bodyPr>
          <a:lstStyle/>
          <a:p>
            <a:r>
              <a:rPr lang="uk-UA" sz="2800" dirty="0" smtClean="0">
                <a:latin typeface="Arial Black" panose="020B0A04020102020204" pitchFamily="34" charset="0"/>
              </a:rPr>
              <a:t>Таблиця «Джерела морального досвіду»</a:t>
            </a:r>
            <a:endParaRPr lang="uk-UA" sz="2800" dirty="0">
              <a:latin typeface="Arial Black" panose="020B0A04020102020204" pitchFamily="34" charset="0"/>
            </a:endParaRPr>
          </a:p>
        </p:txBody>
      </p:sp>
      <p:pic>
        <p:nvPicPr>
          <p:cNvPr id="5" name="Рисунок 4"/>
          <p:cNvPicPr>
            <a:picLocks noChangeAspect="1"/>
          </p:cNvPicPr>
          <p:nvPr/>
        </p:nvPicPr>
        <p:blipFill>
          <a:blip r:embed="rId2"/>
          <a:stretch>
            <a:fillRect/>
          </a:stretch>
        </p:blipFill>
        <p:spPr>
          <a:xfrm>
            <a:off x="0" y="3796970"/>
            <a:ext cx="12192000" cy="2334532"/>
          </a:xfrm>
          <a:prstGeom prst="rect">
            <a:avLst/>
          </a:prstGeom>
        </p:spPr>
      </p:pic>
      <p:sp>
        <p:nvSpPr>
          <p:cNvPr id="6" name="TextBox 5"/>
          <p:cNvSpPr txBox="1"/>
          <p:nvPr/>
        </p:nvSpPr>
        <p:spPr>
          <a:xfrm>
            <a:off x="4475018" y="199669"/>
            <a:ext cx="3454792" cy="400110"/>
          </a:xfrm>
          <a:prstGeom prst="rect">
            <a:avLst/>
          </a:prstGeom>
          <a:solidFill>
            <a:schemeClr val="bg1"/>
          </a:solidFill>
          <a:ln>
            <a:solidFill>
              <a:srgbClr val="002060"/>
            </a:solidFill>
          </a:ln>
        </p:spPr>
        <p:txBody>
          <a:bodyPr wrap="none" rtlCol="0">
            <a:spAutoFit/>
          </a:bodyPr>
          <a:lstStyle/>
          <a:p>
            <a:r>
              <a:rPr lang="uk-UA" sz="2000" dirty="0" smtClean="0">
                <a:latin typeface="Arial Black" panose="020B0A04020102020204" pitchFamily="34" charset="0"/>
              </a:rPr>
              <a:t>ДОМАШНЄ ЗАВДАННЯ</a:t>
            </a:r>
            <a:endParaRPr lang="en-US" sz="2000" dirty="0">
              <a:latin typeface="Arial Black" panose="020B0A04020102020204" pitchFamily="34" charset="0"/>
            </a:endParaRPr>
          </a:p>
        </p:txBody>
      </p:sp>
    </p:spTree>
    <p:extLst>
      <p:ext uri="{BB962C8B-B14F-4D97-AF65-F5344CB8AC3E}">
        <p14:creationId xmlns:p14="http://schemas.microsoft.com/office/powerpoint/2010/main" val="7758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360460" y="1396987"/>
            <a:ext cx="8065277" cy="5218125"/>
          </a:xfrm>
          <a:prstGeom prst="rect">
            <a:avLst/>
          </a:prstGeom>
        </p:spPr>
      </p:pic>
      <p:sp>
        <p:nvSpPr>
          <p:cNvPr id="5" name="Заголовок 1"/>
          <p:cNvSpPr>
            <a:spLocks noGrp="1"/>
          </p:cNvSpPr>
          <p:nvPr>
            <p:ph type="ctrTitle"/>
          </p:nvPr>
        </p:nvSpPr>
        <p:spPr>
          <a:xfrm>
            <a:off x="1838846" y="358274"/>
            <a:ext cx="9108504" cy="1284789"/>
          </a:xfrm>
        </p:spPr>
        <p:txBody>
          <a:bodyPr>
            <a:normAutofit/>
          </a:bodyPr>
          <a:lstStyle/>
          <a:p>
            <a:r>
              <a:rPr lang="uk-UA" sz="4000" b="1" i="1" dirty="0" smtClean="0">
                <a:solidFill>
                  <a:srgbClr val="FF0066"/>
                </a:solidFill>
                <a:effectLst>
                  <a:outerShdw blurRad="38100" dist="38100" dir="2700000" algn="tl">
                    <a:srgbClr val="000000">
                      <a:alpha val="43137"/>
                    </a:srgbClr>
                  </a:outerShdw>
                </a:effectLst>
                <a:latin typeface="Arial Black" panose="020B0A04020102020204" pitchFamily="34" charset="0"/>
              </a:rPr>
              <a:t>ПРОКОМЕНТУЙТЕ</a:t>
            </a:r>
            <a:r>
              <a:rPr lang="uk-UA" sz="4000" b="1" i="1" dirty="0" smtClean="0">
                <a:solidFill>
                  <a:srgbClr val="FF0066"/>
                </a:solidFill>
                <a:effectLst>
                  <a:outerShdw blurRad="38100" dist="38100" dir="2700000" algn="tl">
                    <a:srgbClr val="000000">
                      <a:alpha val="43137"/>
                    </a:srgbClr>
                  </a:outerShdw>
                </a:effectLst>
                <a:latin typeface="Arial Black" panose="020B0A04020102020204" pitchFamily="34" charset="0"/>
              </a:rPr>
              <a:t/>
            </a:r>
            <a:br>
              <a:rPr lang="uk-UA" sz="4000" b="1" i="1" dirty="0" smtClean="0">
                <a:solidFill>
                  <a:srgbClr val="FF0066"/>
                </a:solidFill>
                <a:effectLst>
                  <a:outerShdw blurRad="38100" dist="38100" dir="2700000" algn="tl">
                    <a:srgbClr val="000000">
                      <a:alpha val="43137"/>
                    </a:srgbClr>
                  </a:outerShdw>
                </a:effectLst>
                <a:latin typeface="Arial Black" panose="020B0A04020102020204" pitchFamily="34" charset="0"/>
              </a:rPr>
            </a:br>
            <a:endParaRPr lang="en-US" sz="4000" b="1" i="1" dirty="0">
              <a:solidFill>
                <a:srgbClr val="FF0066"/>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990319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67373" y="3921187"/>
            <a:ext cx="9108504" cy="870451"/>
          </a:xfrm>
        </p:spPr>
        <p:txBody>
          <a:bodyPr>
            <a:normAutofit fontScale="90000"/>
          </a:bodyPr>
          <a:lstStyle/>
          <a:p>
            <a:r>
              <a:rPr lang="uk-UA" sz="4000" b="1" i="1" dirty="0" smtClean="0">
                <a:solidFill>
                  <a:srgbClr val="FF0066"/>
                </a:solidFill>
                <a:effectLst>
                  <a:outerShdw blurRad="38100" dist="38100" dir="2700000" algn="tl">
                    <a:srgbClr val="000000">
                      <a:alpha val="43137"/>
                    </a:srgbClr>
                  </a:outerShdw>
                </a:effectLst>
                <a:latin typeface="Arial Black" panose="020B0A04020102020204" pitchFamily="34" charset="0"/>
              </a:rPr>
              <a:t>Що </a:t>
            </a:r>
            <a:r>
              <a:rPr lang="uk-UA" sz="4000" b="1" i="1" dirty="0" smtClean="0">
                <a:solidFill>
                  <a:srgbClr val="FF0066"/>
                </a:solidFill>
                <a:effectLst>
                  <a:outerShdw blurRad="38100" dist="38100" dir="2700000" algn="tl">
                    <a:srgbClr val="000000">
                      <a:alpha val="43137"/>
                    </a:srgbClr>
                  </a:outerShdw>
                </a:effectLst>
                <a:latin typeface="Arial Black" panose="020B0A04020102020204" pitchFamily="34" charset="0"/>
              </a:rPr>
              <a:t>означає бути моральною людиною</a:t>
            </a:r>
            <a:br>
              <a:rPr lang="uk-UA" sz="4000" b="1" i="1" dirty="0" smtClean="0">
                <a:solidFill>
                  <a:srgbClr val="FF0066"/>
                </a:solidFill>
                <a:effectLst>
                  <a:outerShdw blurRad="38100" dist="38100" dir="2700000" algn="tl">
                    <a:srgbClr val="000000">
                      <a:alpha val="43137"/>
                    </a:srgbClr>
                  </a:outerShdw>
                </a:effectLst>
                <a:latin typeface="Arial Black" panose="020B0A04020102020204" pitchFamily="34" charset="0"/>
              </a:rPr>
            </a:br>
            <a:endParaRPr lang="en-US" sz="4000" b="1" i="1" dirty="0">
              <a:solidFill>
                <a:srgbClr val="FF0066"/>
              </a:solidFill>
              <a:effectLst>
                <a:outerShdw blurRad="38100" dist="38100" dir="2700000" algn="tl">
                  <a:srgbClr val="000000">
                    <a:alpha val="43137"/>
                  </a:srgbClr>
                </a:outerShdw>
              </a:effectLst>
              <a:latin typeface="Arial Black" panose="020B0A04020102020204" pitchFamily="34" charset="0"/>
            </a:endParaRPr>
          </a:p>
        </p:txBody>
      </p:sp>
      <p:pic>
        <p:nvPicPr>
          <p:cNvPr id="8" name="Рисунок 7"/>
          <p:cNvPicPr>
            <a:picLocks noChangeAspect="1"/>
          </p:cNvPicPr>
          <p:nvPr/>
        </p:nvPicPr>
        <p:blipFill>
          <a:blip r:embed="rId2"/>
          <a:stretch>
            <a:fillRect/>
          </a:stretch>
        </p:blipFill>
        <p:spPr>
          <a:xfrm>
            <a:off x="2041975" y="4356413"/>
            <a:ext cx="8159300" cy="2215837"/>
          </a:xfrm>
          <a:prstGeom prst="rect">
            <a:avLst/>
          </a:prstGeom>
        </p:spPr>
      </p:pic>
      <p:sp>
        <p:nvSpPr>
          <p:cNvPr id="5" name="TextBox 4"/>
          <p:cNvSpPr txBox="1"/>
          <p:nvPr/>
        </p:nvSpPr>
        <p:spPr>
          <a:xfrm>
            <a:off x="385182" y="285734"/>
            <a:ext cx="11472886" cy="2800767"/>
          </a:xfrm>
          <a:prstGeom prst="rect">
            <a:avLst/>
          </a:prstGeom>
          <a:noFill/>
        </p:spPr>
        <p:txBody>
          <a:bodyPr wrap="square" rtlCol="0">
            <a:spAutoFit/>
          </a:bodyPr>
          <a:lstStyle/>
          <a:p>
            <a:pPr fontAlgn="base"/>
            <a:r>
              <a:rPr lang="uk-UA" sz="2400" dirty="0" smtClean="0"/>
              <a:t> </a:t>
            </a:r>
          </a:p>
          <a:p>
            <a:pPr algn="ctr" fontAlgn="base"/>
            <a:r>
              <a:rPr lang="uk-UA" sz="2400" dirty="0" smtClean="0"/>
              <a:t> </a:t>
            </a:r>
            <a:r>
              <a:rPr lang="ru-RU" sz="3200" dirty="0"/>
              <a:t>Все наше </a:t>
            </a:r>
            <a:r>
              <a:rPr lang="ru-RU" sz="3200" dirty="0" err="1"/>
              <a:t>життя</a:t>
            </a:r>
            <a:r>
              <a:rPr lang="ru-RU" sz="3200" dirty="0"/>
              <a:t> </a:t>
            </a:r>
            <a:r>
              <a:rPr lang="ru-RU" sz="3200" dirty="0" err="1"/>
              <a:t>будується</a:t>
            </a:r>
            <a:r>
              <a:rPr lang="ru-RU" sz="3200" dirty="0"/>
              <a:t> з </a:t>
            </a:r>
            <a:r>
              <a:rPr lang="ru-RU" sz="3200" dirty="0" err="1"/>
              <a:t>цеглинок</a:t>
            </a:r>
            <a:r>
              <a:rPr lang="ru-RU" sz="3200" dirty="0"/>
              <a:t> </a:t>
            </a:r>
            <a:r>
              <a:rPr lang="ru-RU" sz="3200" dirty="0" err="1"/>
              <a:t>моральності</a:t>
            </a:r>
            <a:r>
              <a:rPr lang="ru-RU" sz="3200" dirty="0"/>
              <a:t>, </a:t>
            </a:r>
            <a:r>
              <a:rPr lang="ru-RU" sz="3200" dirty="0" err="1"/>
              <a:t>етичних</a:t>
            </a:r>
            <a:r>
              <a:rPr lang="ru-RU" sz="3200" dirty="0"/>
              <a:t> понять, </a:t>
            </a:r>
            <a:r>
              <a:rPr lang="ru-RU" sz="3200" dirty="0" err="1"/>
              <a:t>принципів</a:t>
            </a:r>
            <a:r>
              <a:rPr lang="ru-RU" sz="3200" dirty="0"/>
              <a:t>, правил. Та все-таки </a:t>
            </a:r>
            <a:r>
              <a:rPr lang="ru-RU" sz="3200" dirty="0" err="1"/>
              <a:t>найголовніший</a:t>
            </a:r>
            <a:r>
              <a:rPr lang="ru-RU" sz="3200" dirty="0"/>
              <a:t> принцип </a:t>
            </a:r>
            <a:r>
              <a:rPr lang="ru-RU" sz="3200" dirty="0" err="1"/>
              <a:t>етики</a:t>
            </a:r>
            <a:r>
              <a:rPr lang="ru-RU" sz="3200" dirty="0"/>
              <a:t> — це «золоте» правило </a:t>
            </a:r>
            <a:r>
              <a:rPr lang="ru-RU" sz="3200" dirty="0" err="1"/>
              <a:t>моральності</a:t>
            </a:r>
            <a:r>
              <a:rPr lang="ru-RU" sz="3200" dirty="0"/>
              <a:t>.</a:t>
            </a:r>
          </a:p>
          <a:p>
            <a:pPr fontAlgn="base"/>
            <a:r>
              <a:rPr lang="ru-RU" sz="3200" dirty="0"/>
              <a:t>«Як </a:t>
            </a:r>
            <a:r>
              <a:rPr lang="ru-RU" sz="3200" dirty="0" err="1"/>
              <a:t>хочеш</a:t>
            </a:r>
            <a:r>
              <a:rPr lang="ru-RU" sz="3200" dirty="0"/>
              <a:t>, </a:t>
            </a:r>
            <a:r>
              <a:rPr lang="ru-RU" sz="3200" dirty="0" err="1"/>
              <a:t>щоб</a:t>
            </a:r>
            <a:r>
              <a:rPr lang="ru-RU" sz="3200" dirty="0"/>
              <a:t> </a:t>
            </a:r>
            <a:r>
              <a:rPr lang="ru-RU" sz="3200" dirty="0" err="1"/>
              <a:t>відносились</a:t>
            </a:r>
            <a:r>
              <a:rPr lang="ru-RU" sz="3200" dirty="0"/>
              <a:t> до тебе, так і </a:t>
            </a:r>
            <a:r>
              <a:rPr lang="ru-RU" sz="3200" dirty="0" err="1"/>
              <a:t>відносься</a:t>
            </a:r>
            <a:r>
              <a:rPr lang="ru-RU" sz="3200" dirty="0"/>
              <a:t> до людей».</a:t>
            </a:r>
          </a:p>
          <a:p>
            <a:endParaRPr lang="uk-UA" sz="2400" dirty="0"/>
          </a:p>
        </p:txBody>
      </p:sp>
    </p:spTree>
    <p:extLst>
      <p:ext uri="{BB962C8B-B14F-4D97-AF65-F5344CB8AC3E}">
        <p14:creationId xmlns:p14="http://schemas.microsoft.com/office/powerpoint/2010/main" val="1613360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02036" y="196427"/>
            <a:ext cx="6096000" cy="1200329"/>
          </a:xfrm>
          <a:prstGeom prst="rect">
            <a:avLst/>
          </a:prstGeom>
          <a:solidFill>
            <a:schemeClr val="bg1"/>
          </a:solidFill>
          <a:ln>
            <a:solidFill>
              <a:srgbClr val="002060"/>
            </a:solidFill>
          </a:ln>
        </p:spPr>
        <p:txBody>
          <a:bodyPr>
            <a:spAutoFit/>
          </a:bodyPr>
          <a:lstStyle/>
          <a:p>
            <a:pPr algn="r"/>
            <a:r>
              <a:rPr lang="uk-UA" dirty="0" smtClean="0">
                <a:latin typeface="Arial Black" panose="020B0A04020102020204" pitchFamily="34" charset="0"/>
              </a:rPr>
              <a:t>Епіграф: </a:t>
            </a:r>
            <a:r>
              <a:rPr lang="uk-UA" i="1" dirty="0" smtClean="0">
                <a:latin typeface="Arial Black" panose="020B0A04020102020204" pitchFamily="34" charset="0"/>
              </a:rPr>
              <a:t>«Етична людина багато робить заради своїх друзів і заради вітчизни, навіть якщо б їй при цьому довелося втратити життя» </a:t>
            </a:r>
            <a:r>
              <a:rPr lang="uk-UA" dirty="0" smtClean="0">
                <a:latin typeface="Arial Black" panose="020B0A04020102020204" pitchFamily="34" charset="0"/>
              </a:rPr>
              <a:t>(Аристотель).</a:t>
            </a:r>
            <a:endParaRPr lang="uk-UA" dirty="0">
              <a:latin typeface="Arial Black" panose="020B0A04020102020204" pitchFamily="34" charset="0"/>
            </a:endParaRPr>
          </a:p>
        </p:txBody>
      </p:sp>
      <p:sp>
        <p:nvSpPr>
          <p:cNvPr id="3" name="Прямоугольник 2"/>
          <p:cNvSpPr/>
          <p:nvPr/>
        </p:nvSpPr>
        <p:spPr>
          <a:xfrm>
            <a:off x="1482436" y="4633866"/>
            <a:ext cx="9240982" cy="1015663"/>
          </a:xfrm>
          <a:prstGeom prst="rect">
            <a:avLst/>
          </a:prstGeom>
          <a:solidFill>
            <a:schemeClr val="bg1"/>
          </a:solidFill>
          <a:ln>
            <a:solidFill>
              <a:srgbClr val="002060"/>
            </a:solidFill>
          </a:ln>
        </p:spPr>
        <p:txBody>
          <a:bodyPr wrap="square">
            <a:spAutoFit/>
          </a:bodyPr>
          <a:lstStyle/>
          <a:p>
            <a:r>
              <a:rPr lang="uk-UA" sz="2000" dirty="0" smtClean="0">
                <a:latin typeface="Arial Black" panose="020B0A04020102020204" pitchFamily="34" charset="0"/>
              </a:rPr>
              <a:t>«Єдина цінність людини полягає в її здатності зробити цей світ кращим»        </a:t>
            </a:r>
          </a:p>
          <a:p>
            <a:r>
              <a:rPr lang="uk-UA" sz="2000" dirty="0">
                <a:latin typeface="Arial Black" panose="020B0A04020102020204" pitchFamily="34" charset="0"/>
              </a:rPr>
              <a:t> </a:t>
            </a:r>
            <a:r>
              <a:rPr lang="uk-UA" sz="2000" dirty="0" smtClean="0">
                <a:latin typeface="Arial Black" panose="020B0A04020102020204" pitchFamily="34" charset="0"/>
              </a:rPr>
              <a:t>                                       Ю. </a:t>
            </a:r>
            <a:r>
              <a:rPr lang="uk-UA" sz="2000" dirty="0" err="1" smtClean="0">
                <a:latin typeface="Arial Black" panose="020B0A04020102020204" pitchFamily="34" charset="0"/>
              </a:rPr>
              <a:t>Ленг</a:t>
            </a:r>
            <a:r>
              <a:rPr lang="uk-UA" sz="2000" dirty="0" smtClean="0">
                <a:latin typeface="Arial Black" panose="020B0A04020102020204" pitchFamily="34" charset="0"/>
              </a:rPr>
              <a:t>, американський мислитель.</a:t>
            </a:r>
            <a:endParaRPr lang="en-US" sz="2000" dirty="0">
              <a:latin typeface="Arial Black" panose="020B0A04020102020204" pitchFamily="34" charset="0"/>
            </a:endParaRPr>
          </a:p>
        </p:txBody>
      </p:sp>
      <p:sp>
        <p:nvSpPr>
          <p:cNvPr id="4" name="Прямоугольник 3"/>
          <p:cNvSpPr/>
          <p:nvPr/>
        </p:nvSpPr>
        <p:spPr>
          <a:xfrm>
            <a:off x="1482436" y="1405175"/>
            <a:ext cx="1600118" cy="400110"/>
          </a:xfrm>
          <a:prstGeom prst="rect">
            <a:avLst/>
          </a:prstGeom>
          <a:solidFill>
            <a:schemeClr val="bg1"/>
          </a:solidFill>
          <a:ln>
            <a:solidFill>
              <a:srgbClr val="002060"/>
            </a:solidFill>
          </a:ln>
        </p:spPr>
        <p:txBody>
          <a:bodyPr wrap="none">
            <a:spAutoFit/>
          </a:bodyPr>
          <a:lstStyle/>
          <a:p>
            <a:r>
              <a:rPr lang="uk-UA" sz="2000" dirty="0">
                <a:latin typeface="Arial Black" panose="020B0A04020102020204" pitchFamily="34" charset="0"/>
              </a:rPr>
              <a:t>Вислови: </a:t>
            </a:r>
            <a:endParaRPr lang="en-US" sz="2000" dirty="0"/>
          </a:p>
        </p:txBody>
      </p:sp>
      <p:sp>
        <p:nvSpPr>
          <p:cNvPr id="5" name="Прямоугольник 4"/>
          <p:cNvSpPr/>
          <p:nvPr/>
        </p:nvSpPr>
        <p:spPr>
          <a:xfrm>
            <a:off x="1482436" y="2188723"/>
            <a:ext cx="4681090" cy="646331"/>
          </a:xfrm>
          <a:prstGeom prst="rect">
            <a:avLst/>
          </a:prstGeom>
          <a:solidFill>
            <a:schemeClr val="bg1"/>
          </a:solidFill>
          <a:ln>
            <a:solidFill>
              <a:srgbClr val="002060"/>
            </a:solidFill>
          </a:ln>
        </p:spPr>
        <p:txBody>
          <a:bodyPr wrap="none">
            <a:spAutoFit/>
          </a:bodyPr>
          <a:lstStyle/>
          <a:p>
            <a:r>
              <a:rPr lang="uk-UA" dirty="0">
                <a:latin typeface="Arial Black" panose="020B0A04020102020204" pitchFamily="34" charset="0"/>
              </a:rPr>
              <a:t>«Моральність — це розум серця» </a:t>
            </a:r>
            <a:endParaRPr lang="uk-UA" dirty="0" smtClean="0">
              <a:latin typeface="Arial Black" panose="020B0A04020102020204" pitchFamily="34" charset="0"/>
            </a:endParaRPr>
          </a:p>
          <a:p>
            <a:r>
              <a:rPr lang="uk-UA" dirty="0">
                <a:latin typeface="Arial Black" panose="020B0A04020102020204" pitchFamily="34" charset="0"/>
              </a:rPr>
              <a:t> </a:t>
            </a:r>
            <a:r>
              <a:rPr lang="uk-UA" dirty="0" smtClean="0">
                <a:latin typeface="Arial Black" panose="020B0A04020102020204" pitchFamily="34" charset="0"/>
              </a:rPr>
              <a:t>                                       Г</a:t>
            </a:r>
            <a:r>
              <a:rPr lang="uk-UA" dirty="0">
                <a:latin typeface="Arial Black" panose="020B0A04020102020204" pitchFamily="34" charset="0"/>
              </a:rPr>
              <a:t>. </a:t>
            </a:r>
            <a:r>
              <a:rPr lang="uk-UA" dirty="0" smtClean="0">
                <a:latin typeface="Arial Black" panose="020B0A04020102020204" pitchFamily="34" charset="0"/>
              </a:rPr>
              <a:t>Гейне. </a:t>
            </a:r>
            <a:endParaRPr lang="en-US" dirty="0"/>
          </a:p>
        </p:txBody>
      </p:sp>
      <p:sp>
        <p:nvSpPr>
          <p:cNvPr id="6" name="Прямоугольник 5"/>
          <p:cNvSpPr/>
          <p:nvPr/>
        </p:nvSpPr>
        <p:spPr>
          <a:xfrm>
            <a:off x="1482436" y="3111951"/>
            <a:ext cx="9240982" cy="1200329"/>
          </a:xfrm>
          <a:prstGeom prst="rect">
            <a:avLst/>
          </a:prstGeom>
          <a:solidFill>
            <a:schemeClr val="bg1"/>
          </a:solidFill>
          <a:ln>
            <a:solidFill>
              <a:srgbClr val="002060"/>
            </a:solidFill>
          </a:ln>
        </p:spPr>
        <p:txBody>
          <a:bodyPr wrap="square">
            <a:spAutoFit/>
          </a:bodyPr>
          <a:lstStyle/>
          <a:p>
            <a:r>
              <a:rPr lang="uk-UA" dirty="0">
                <a:latin typeface="Arial Black" panose="020B0A04020102020204" pitchFamily="34" charset="0"/>
              </a:rPr>
              <a:t>«Життя триває лише мить; само по собі воно — ніщо; цінність його залежить від того, що вдалося зробити. Лише добро, зроблене людиною, залишається, і лише завдяки ньому життя чогось варте»  </a:t>
            </a:r>
            <a:r>
              <a:rPr lang="uk-UA" dirty="0" smtClean="0">
                <a:latin typeface="Arial Black" panose="020B0A04020102020204" pitchFamily="34" charset="0"/>
              </a:rPr>
              <a:t>    	     						        Ж</a:t>
            </a:r>
            <a:r>
              <a:rPr lang="uk-UA" dirty="0">
                <a:latin typeface="Arial Black" panose="020B0A04020102020204" pitchFamily="34" charset="0"/>
              </a:rPr>
              <a:t>. Ж. </a:t>
            </a:r>
            <a:r>
              <a:rPr lang="uk-UA" dirty="0" smtClean="0">
                <a:latin typeface="Arial Black" panose="020B0A04020102020204" pitchFamily="34" charset="0"/>
              </a:rPr>
              <a:t>Руссо. </a:t>
            </a:r>
            <a:endParaRPr lang="en-US" dirty="0"/>
          </a:p>
        </p:txBody>
      </p:sp>
    </p:spTree>
    <p:extLst>
      <p:ext uri="{BB962C8B-B14F-4D97-AF65-F5344CB8AC3E}">
        <p14:creationId xmlns:p14="http://schemas.microsoft.com/office/powerpoint/2010/main" val="1208679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04368" y="1602937"/>
            <a:ext cx="11651672" cy="4431983"/>
          </a:xfrm>
          <a:prstGeom prst="rect">
            <a:avLst/>
          </a:prstGeom>
          <a:solidFill>
            <a:schemeClr val="bg1"/>
          </a:solidFill>
          <a:ln>
            <a:solidFill>
              <a:srgbClr val="002060"/>
            </a:solidFill>
          </a:ln>
        </p:spPr>
        <p:txBody>
          <a:bodyPr wrap="square">
            <a:spAutoFit/>
          </a:bodyPr>
          <a:lstStyle/>
          <a:p>
            <a:r>
              <a:rPr lang="uk-UA" sz="2400" dirty="0" smtClean="0">
                <a:latin typeface="Arial Black" panose="020B0A04020102020204" pitchFamily="34" charset="0"/>
              </a:rPr>
              <a:t>МОРАЛЬ — норми й приписи поведінки в стосунках людей одне з одним і в суспільстві. Цінність — значущість для людини. </a:t>
            </a:r>
          </a:p>
          <a:p>
            <a:endParaRPr lang="uk-UA" sz="2400" dirty="0">
              <a:latin typeface="Arial Black" panose="020B0A04020102020204" pitchFamily="34" charset="0"/>
            </a:endParaRPr>
          </a:p>
          <a:p>
            <a:r>
              <a:rPr lang="uk-UA" sz="2400" dirty="0" smtClean="0">
                <a:latin typeface="Arial Black" panose="020B0A04020102020204" pitchFamily="34" charset="0"/>
              </a:rPr>
              <a:t>МОРАЛЬНІ ЦІННОСТІ В СУЧАСНОМУ СВІТІ — Добро, Справедливість, Милосердя, Любов, Дружба. </a:t>
            </a:r>
          </a:p>
          <a:p>
            <a:endParaRPr lang="uk-UA" sz="2400" dirty="0">
              <a:latin typeface="Arial Black" panose="020B0A04020102020204" pitchFamily="34" charset="0"/>
            </a:endParaRPr>
          </a:p>
          <a:p>
            <a:r>
              <a:rPr lang="uk-UA" sz="2400" dirty="0" smtClean="0">
                <a:latin typeface="Arial Black" panose="020B0A04020102020204" pitchFamily="34" charset="0"/>
              </a:rPr>
              <a:t>ЗАГАЛЬНОЛЮДСЬКІ ЦІННОСТІ — духовні прагнення людства, втілені в найкращих людських якостях і взаєминах, таких як добро, краса, справедливість, милосердя. </a:t>
            </a:r>
          </a:p>
          <a:p>
            <a:endParaRPr lang="uk-UA" sz="2400" dirty="0" smtClean="0">
              <a:latin typeface="Arial Black" panose="020B0A04020102020204" pitchFamily="34" charset="0"/>
            </a:endParaRPr>
          </a:p>
          <a:p>
            <a:r>
              <a:rPr lang="uk-UA" sz="2400" dirty="0" smtClean="0">
                <a:latin typeface="Arial Black" panose="020B0A04020102020204" pitchFamily="34" charset="0"/>
              </a:rPr>
              <a:t>ГУМАНІЗМ — любов до людей. </a:t>
            </a:r>
          </a:p>
          <a:p>
            <a:endParaRPr lang="uk-UA" dirty="0">
              <a:latin typeface="Arial Black" panose="020B0A04020102020204" pitchFamily="34" charset="0"/>
            </a:endParaRPr>
          </a:p>
        </p:txBody>
      </p:sp>
      <p:sp>
        <p:nvSpPr>
          <p:cNvPr id="4" name="Прямоугольник 3"/>
          <p:cNvSpPr/>
          <p:nvPr/>
        </p:nvSpPr>
        <p:spPr>
          <a:xfrm>
            <a:off x="3298247" y="531039"/>
            <a:ext cx="6125395" cy="400110"/>
          </a:xfrm>
          <a:prstGeom prst="rect">
            <a:avLst/>
          </a:prstGeom>
          <a:solidFill>
            <a:schemeClr val="bg1"/>
          </a:solidFill>
          <a:ln>
            <a:solidFill>
              <a:srgbClr val="002060"/>
            </a:solidFill>
          </a:ln>
        </p:spPr>
        <p:txBody>
          <a:bodyPr wrap="none">
            <a:spAutoFit/>
          </a:bodyPr>
          <a:lstStyle/>
          <a:p>
            <a:r>
              <a:rPr lang="uk-UA" sz="2000" dirty="0" smtClean="0">
                <a:latin typeface="Arial Black" panose="020B0A04020102020204" pitchFamily="34" charset="0"/>
              </a:rPr>
              <a:t>Поняття, яке треба вміти застосовувати: </a:t>
            </a:r>
            <a:endParaRPr lang="uk-UA" sz="2000" dirty="0">
              <a:latin typeface="Arial Black" panose="020B0A04020102020204" pitchFamily="34" charset="0"/>
            </a:endParaRPr>
          </a:p>
        </p:txBody>
      </p:sp>
    </p:spTree>
    <p:extLst>
      <p:ext uri="{BB962C8B-B14F-4D97-AF65-F5344CB8AC3E}">
        <p14:creationId xmlns:p14="http://schemas.microsoft.com/office/powerpoint/2010/main" val="419518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5"/>
          <p:cNvSpPr>
            <a:spLocks noGrp="1"/>
          </p:cNvSpPr>
          <p:nvPr>
            <p:ph type="body" sz="half" idx="2"/>
          </p:nvPr>
        </p:nvSpPr>
        <p:spPr>
          <a:xfrm>
            <a:off x="3315131" y="127826"/>
            <a:ext cx="8728363" cy="1091624"/>
          </a:xfrm>
          <a:solidFill>
            <a:schemeClr val="bg1"/>
          </a:solidFill>
          <a:ln>
            <a:solidFill>
              <a:srgbClr val="002060"/>
            </a:solidFill>
          </a:ln>
        </p:spPr>
        <p:txBody>
          <a:bodyPr>
            <a:noAutofit/>
          </a:bodyPr>
          <a:lstStyle/>
          <a:p>
            <a:r>
              <a:rPr lang="uk-UA" sz="4000" dirty="0" smtClean="0"/>
              <a:t>   </a:t>
            </a:r>
            <a:r>
              <a:rPr lang="uk-UA" sz="2800" b="1" i="1" u="sng" dirty="0" smtClean="0">
                <a:solidFill>
                  <a:srgbClr val="C00000"/>
                </a:solidFill>
              </a:rPr>
              <a:t>Мораль</a:t>
            </a:r>
            <a:r>
              <a:rPr lang="uk-UA" sz="2800" b="1" i="1" dirty="0" smtClean="0"/>
              <a:t> — норми й приписи поведінки у стосунках людей одне з одним і в суспільстві.</a:t>
            </a:r>
            <a:endParaRPr lang="uk-UA" sz="2800" b="1" i="1" dirty="0">
              <a:solidFill>
                <a:srgbClr val="FF0066"/>
              </a:solidFill>
              <a:latin typeface="Calibri" panose="020F0502020204030204" pitchFamily="34" charset="0"/>
              <a:cs typeface="Calibri" panose="020F0502020204030204" pitchFamily="34" charset="0"/>
            </a:endParaRPr>
          </a:p>
        </p:txBody>
      </p:sp>
      <p:pic>
        <p:nvPicPr>
          <p:cNvPr id="6" name="Объект 3"/>
          <p:cNvPicPr>
            <a:picLocks noChangeAspect="1"/>
          </p:cNvPicPr>
          <p:nvPr/>
        </p:nvPicPr>
        <p:blipFill>
          <a:blip r:embed="rId2"/>
          <a:stretch>
            <a:fillRect/>
          </a:stretch>
        </p:blipFill>
        <p:spPr>
          <a:xfrm>
            <a:off x="202123" y="584775"/>
            <a:ext cx="1391149" cy="1228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23332" y="-9161"/>
            <a:ext cx="3740727" cy="584775"/>
          </a:xfrm>
          <a:prstGeom prst="rect">
            <a:avLst/>
          </a:prstGeom>
        </p:spPr>
        <p:txBody>
          <a:bodyPr wrap="square">
            <a:spAutoFit/>
          </a:bodyPr>
          <a:lstStyle/>
          <a:p>
            <a:r>
              <a:rPr lang="uk-UA" sz="3200" b="1" i="1" dirty="0" smtClean="0">
                <a:solidFill>
                  <a:srgbClr val="FF0066"/>
                </a:solidFill>
                <a:latin typeface="Arial Black" panose="020B0A04020102020204" pitchFamily="34" charset="0"/>
                <a:cs typeface="Times New Roman" panose="02020603050405020304" pitchFamily="18" charset="0"/>
              </a:rPr>
              <a:t>Запам’ятайте!!!</a:t>
            </a:r>
            <a:endParaRPr lang="uk-UA" sz="3200" dirty="0">
              <a:latin typeface="Arial Black" panose="020B0A04020102020204" pitchFamily="34" charset="0"/>
            </a:endParaRPr>
          </a:p>
        </p:txBody>
      </p:sp>
      <p:sp>
        <p:nvSpPr>
          <p:cNvPr id="8" name="Прямоугольник 7"/>
          <p:cNvSpPr/>
          <p:nvPr/>
        </p:nvSpPr>
        <p:spPr>
          <a:xfrm>
            <a:off x="2355275" y="1356437"/>
            <a:ext cx="9836725" cy="1384995"/>
          </a:xfrm>
          <a:prstGeom prst="rect">
            <a:avLst/>
          </a:prstGeom>
          <a:solidFill>
            <a:schemeClr val="bg1"/>
          </a:solidFill>
          <a:ln>
            <a:solidFill>
              <a:srgbClr val="002060"/>
            </a:solidFill>
          </a:ln>
        </p:spPr>
        <p:txBody>
          <a:bodyPr wrap="square">
            <a:spAutoFit/>
          </a:bodyPr>
          <a:lstStyle/>
          <a:p>
            <a:r>
              <a:rPr lang="uk-UA" sz="2800" b="1" i="1" dirty="0" smtClean="0">
                <a:solidFill>
                  <a:srgbClr val="C00000"/>
                </a:solidFill>
                <a:effectLst/>
              </a:rPr>
              <a:t>«Мораль</a:t>
            </a:r>
            <a:r>
              <a:rPr lang="uk-UA" sz="2800" b="1" i="1" dirty="0" smtClean="0">
                <a:effectLst/>
              </a:rPr>
              <a:t> – це внутрішні переконання та вид суспільних відносин, спрямованих на становлення рівності в правах всіх людей у їх стремлінні до гідного і щасливого життя».</a:t>
            </a:r>
            <a:endParaRPr lang="uk-UA" sz="2800" b="1" i="1" dirty="0"/>
          </a:p>
        </p:txBody>
      </p:sp>
      <p:sp>
        <p:nvSpPr>
          <p:cNvPr id="11" name="Прямоугольник 10"/>
          <p:cNvSpPr/>
          <p:nvPr/>
        </p:nvSpPr>
        <p:spPr>
          <a:xfrm>
            <a:off x="202123" y="2878419"/>
            <a:ext cx="11841372" cy="3785652"/>
          </a:xfrm>
          <a:prstGeom prst="rect">
            <a:avLst/>
          </a:prstGeom>
          <a:noFill/>
          <a:ln>
            <a:solidFill>
              <a:srgbClr val="002060"/>
            </a:solidFill>
          </a:ln>
        </p:spPr>
        <p:txBody>
          <a:bodyPr wrap="square">
            <a:spAutoFit/>
          </a:bodyPr>
          <a:lstStyle/>
          <a:p>
            <a:r>
              <a:rPr lang="uk-UA" sz="2400" b="1" dirty="0" smtClean="0"/>
              <a:t>Мораль зародилася тоді, коли людина почала обмежувати себе, відмовляючись від своїх інтересів заради інших людей. Незважаючи на умови життя, люди виявляли турботу про дітей, про хворих. Учені, спираючись на археологічні розкопки, дійшли висновку, що найперші моральні правила стосувалися роботи (до неї привчали дитину з певного віку); їжі (одночасно й порівну); взаємин (між дорослими і дітьми, старшими і молодшими, чоловіками і жінками). Існували старовинні закони, заборони на виконання якихось дій під страхом смерті, табу, звичаї, традиції. Коли люди почали виявляти турботу про інших — з’явилося виховання. У родовому суспільстві вже були уявлення про те, що допустиме, а що неможливе в поведінці кожного члена суспільства залежно від того, до якої статі, до якої вікової групи він належить.</a:t>
            </a:r>
            <a:endParaRPr lang="en-US" sz="2400" b="1" dirty="0"/>
          </a:p>
        </p:txBody>
      </p:sp>
    </p:spTree>
    <p:extLst>
      <p:ext uri="{BB962C8B-B14F-4D97-AF65-F5344CB8AC3E}">
        <p14:creationId xmlns:p14="http://schemas.microsoft.com/office/powerpoint/2010/main" val="3720899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238" y="1083302"/>
            <a:ext cx="11790217" cy="1015663"/>
          </a:xfrm>
          <a:prstGeom prst="rect">
            <a:avLst/>
          </a:prstGeom>
          <a:ln>
            <a:solidFill>
              <a:srgbClr val="002060"/>
            </a:solidFill>
          </a:ln>
        </p:spPr>
        <p:txBody>
          <a:bodyPr wrap="square">
            <a:spAutoFit/>
          </a:bodyPr>
          <a:lstStyle/>
          <a:p>
            <a:r>
              <a:rPr lang="uk-UA" sz="2000" b="1" dirty="0" smtClean="0"/>
              <a:t>На доказ цієї думки наводять чимало прикладів утілення моральної мудрості в різних народів, що не втратили свого значення й нині, а також життя подвижників, пророків, святих, Сина Божого Ісуса Христа, призначенням яких було вказати шлях морального вдосконалення.</a:t>
            </a:r>
            <a:endParaRPr lang="uk-UA" sz="2000" b="1" dirty="0"/>
          </a:p>
        </p:txBody>
      </p:sp>
      <p:sp>
        <p:nvSpPr>
          <p:cNvPr id="3" name="Прямоугольник 2"/>
          <p:cNvSpPr/>
          <p:nvPr/>
        </p:nvSpPr>
        <p:spPr>
          <a:xfrm>
            <a:off x="1191491" y="0"/>
            <a:ext cx="9587346" cy="954107"/>
          </a:xfrm>
          <a:prstGeom prst="rect">
            <a:avLst/>
          </a:prstGeom>
          <a:solidFill>
            <a:schemeClr val="bg1"/>
          </a:solidFill>
          <a:ln>
            <a:solidFill>
              <a:srgbClr val="002060"/>
            </a:solidFill>
          </a:ln>
        </p:spPr>
        <p:txBody>
          <a:bodyPr wrap="square">
            <a:spAutoFit/>
          </a:bodyPr>
          <a:lstStyle/>
          <a:p>
            <a:r>
              <a:rPr lang="uk-UA" sz="2800" b="1" dirty="0" smtClean="0"/>
              <a:t>Сенс людського життя - відкривати одвічні істини добра, милосердя, справедливості, подаровані богом. </a:t>
            </a:r>
            <a:endParaRPr lang="uk-UA" sz="2800" b="1" dirty="0"/>
          </a:p>
        </p:txBody>
      </p:sp>
      <p:sp>
        <p:nvSpPr>
          <p:cNvPr id="6" name="TextBox 5"/>
          <p:cNvSpPr txBox="1"/>
          <p:nvPr/>
        </p:nvSpPr>
        <p:spPr>
          <a:xfrm>
            <a:off x="845129" y="2332634"/>
            <a:ext cx="8271163" cy="1015663"/>
          </a:xfrm>
          <a:prstGeom prst="rect">
            <a:avLst/>
          </a:prstGeom>
          <a:solidFill>
            <a:schemeClr val="bg1"/>
          </a:solidFill>
          <a:ln>
            <a:solidFill>
              <a:srgbClr val="002060"/>
            </a:solidFill>
          </a:ln>
        </p:spPr>
        <p:txBody>
          <a:bodyPr wrap="square" rtlCol="0">
            <a:spAutoFit/>
          </a:bodyPr>
          <a:lstStyle/>
          <a:p>
            <a:r>
              <a:rPr lang="uk-UA" sz="2000" i="1" dirty="0" smtClean="0">
                <a:latin typeface="Arial Black" panose="020B0A04020102020204" pitchFamily="34" charset="0"/>
              </a:rPr>
              <a:t>«Мораль – це форма суспільної свідомості, сукупність усвідомлюваних людьми приписів, правил поведінки»</a:t>
            </a:r>
          </a:p>
          <a:p>
            <a:r>
              <a:rPr lang="uk-UA" sz="2000" i="1" dirty="0">
                <a:latin typeface="Arial Black" panose="020B0A04020102020204" pitchFamily="34" charset="0"/>
              </a:rPr>
              <a:t> </a:t>
            </a:r>
            <a:r>
              <a:rPr lang="uk-UA" sz="2000" i="1" dirty="0" smtClean="0">
                <a:latin typeface="Arial Black" panose="020B0A04020102020204" pitchFamily="34" charset="0"/>
              </a:rPr>
              <a:t>   						     Георг Гегель.</a:t>
            </a:r>
            <a:endParaRPr lang="en-US" sz="2000" i="1" dirty="0">
              <a:latin typeface="Arial Black" panose="020B0A04020102020204" pitchFamily="34" charset="0"/>
            </a:endParaRPr>
          </a:p>
        </p:txBody>
      </p:sp>
      <p:pic>
        <p:nvPicPr>
          <p:cNvPr id="7" name="Рисунок 6"/>
          <p:cNvPicPr>
            <a:picLocks noChangeAspect="1"/>
          </p:cNvPicPr>
          <p:nvPr/>
        </p:nvPicPr>
        <p:blipFill>
          <a:blip r:embed="rId2"/>
          <a:stretch>
            <a:fillRect/>
          </a:stretch>
        </p:blipFill>
        <p:spPr>
          <a:xfrm>
            <a:off x="9296308" y="2228160"/>
            <a:ext cx="2743293" cy="2798159"/>
          </a:xfrm>
          <a:prstGeom prst="rect">
            <a:avLst/>
          </a:prstGeom>
        </p:spPr>
      </p:pic>
      <p:sp>
        <p:nvSpPr>
          <p:cNvPr id="8" name="Прямоугольник 7"/>
          <p:cNvSpPr/>
          <p:nvPr/>
        </p:nvSpPr>
        <p:spPr>
          <a:xfrm>
            <a:off x="263238" y="3915762"/>
            <a:ext cx="4681090" cy="646331"/>
          </a:xfrm>
          <a:prstGeom prst="rect">
            <a:avLst/>
          </a:prstGeom>
          <a:solidFill>
            <a:schemeClr val="bg1"/>
          </a:solidFill>
          <a:ln>
            <a:solidFill>
              <a:srgbClr val="002060"/>
            </a:solidFill>
          </a:ln>
        </p:spPr>
        <p:txBody>
          <a:bodyPr wrap="none">
            <a:spAutoFit/>
          </a:bodyPr>
          <a:lstStyle/>
          <a:p>
            <a:r>
              <a:rPr lang="uk-UA" dirty="0">
                <a:latin typeface="Arial Black" panose="020B0A04020102020204" pitchFamily="34" charset="0"/>
              </a:rPr>
              <a:t>«Моральність — це розум серця» </a:t>
            </a:r>
            <a:endParaRPr lang="uk-UA" dirty="0" smtClean="0">
              <a:latin typeface="Arial Black" panose="020B0A04020102020204" pitchFamily="34" charset="0"/>
            </a:endParaRPr>
          </a:p>
          <a:p>
            <a:r>
              <a:rPr lang="uk-UA" dirty="0">
                <a:latin typeface="Arial Black" panose="020B0A04020102020204" pitchFamily="34" charset="0"/>
              </a:rPr>
              <a:t> </a:t>
            </a:r>
            <a:r>
              <a:rPr lang="uk-UA" dirty="0" smtClean="0">
                <a:latin typeface="Arial Black" panose="020B0A04020102020204" pitchFamily="34" charset="0"/>
              </a:rPr>
              <a:t>                                       Г</a:t>
            </a:r>
            <a:r>
              <a:rPr lang="uk-UA" dirty="0">
                <a:latin typeface="Arial Black" panose="020B0A04020102020204" pitchFamily="34" charset="0"/>
              </a:rPr>
              <a:t>. </a:t>
            </a:r>
            <a:r>
              <a:rPr lang="uk-UA" dirty="0" smtClean="0">
                <a:latin typeface="Arial Black" panose="020B0A04020102020204" pitchFamily="34" charset="0"/>
              </a:rPr>
              <a:t>Гейне. </a:t>
            </a:r>
            <a:endParaRPr lang="en-US" dirty="0"/>
          </a:p>
        </p:txBody>
      </p:sp>
      <p:pic>
        <p:nvPicPr>
          <p:cNvPr id="1026" name="Picture 2" descr="Русский Гейне: контрабандная классика | Что читают в Германии | DW |  13.12.2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792" y="3666381"/>
            <a:ext cx="3725829" cy="2097110"/>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263238" y="6085561"/>
            <a:ext cx="9844362" cy="369332"/>
          </a:xfrm>
          <a:prstGeom prst="rect">
            <a:avLst/>
          </a:prstGeom>
          <a:solidFill>
            <a:schemeClr val="bg1"/>
          </a:solidFill>
          <a:ln>
            <a:solidFill>
              <a:srgbClr val="002060"/>
            </a:solidFill>
          </a:ln>
        </p:spPr>
        <p:txBody>
          <a:bodyPr wrap="none">
            <a:spAutoFit/>
          </a:bodyPr>
          <a:lstStyle/>
          <a:p>
            <a:r>
              <a:rPr lang="uk-UA" dirty="0" smtClean="0">
                <a:latin typeface="Arial Black" panose="020B0A04020102020204" pitchFamily="34" charset="0"/>
              </a:rPr>
              <a:t>«ЛЮБИ БЛИЖНЬОГО. ЯК САМОГО СЕБЕ»  (Закон Господа, Новий Заповіт)</a:t>
            </a:r>
          </a:p>
        </p:txBody>
      </p:sp>
    </p:spTree>
    <p:extLst>
      <p:ext uri="{BB962C8B-B14F-4D97-AF65-F5344CB8AC3E}">
        <p14:creationId xmlns:p14="http://schemas.microsoft.com/office/powerpoint/2010/main" val="3261844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1054" y="0"/>
            <a:ext cx="11130395" cy="1200329"/>
          </a:xfrm>
          <a:prstGeom prst="rect">
            <a:avLst/>
          </a:prstGeom>
        </p:spPr>
        <p:txBody>
          <a:bodyPr wrap="square">
            <a:spAutoFit/>
          </a:bodyPr>
          <a:lstStyle/>
          <a:p>
            <a:r>
              <a:rPr lang="uk-UA" sz="2400" b="1" dirty="0" smtClean="0"/>
              <a:t>Прочитайте поданий нижче текст та </a:t>
            </a:r>
            <a:r>
              <a:rPr lang="uk-UA" sz="2400" b="1" dirty="0" smtClean="0"/>
              <a:t>поміркуйте. </a:t>
            </a:r>
            <a:r>
              <a:rPr lang="uk-UA" sz="2400" b="1" dirty="0" smtClean="0"/>
              <a:t>- З якою моральною нормою пов’язано традицію «страшних» написів у найдавніших книжках? - Як пов’язані мораль, звичаї та традиції? </a:t>
            </a:r>
            <a:endParaRPr lang="en-US" sz="2400" b="1" dirty="0"/>
          </a:p>
        </p:txBody>
      </p:sp>
      <p:sp>
        <p:nvSpPr>
          <p:cNvPr id="4" name="Прямоугольник 3"/>
          <p:cNvSpPr/>
          <p:nvPr/>
        </p:nvSpPr>
        <p:spPr>
          <a:xfrm>
            <a:off x="2269774" y="1514652"/>
            <a:ext cx="7770076" cy="461665"/>
          </a:xfrm>
          <a:prstGeom prst="rect">
            <a:avLst/>
          </a:prstGeom>
          <a:solidFill>
            <a:schemeClr val="bg1"/>
          </a:solidFill>
          <a:ln>
            <a:solidFill>
              <a:srgbClr val="002060"/>
            </a:solidFill>
          </a:ln>
        </p:spPr>
        <p:txBody>
          <a:bodyPr wrap="none">
            <a:spAutoFit/>
          </a:bodyPr>
          <a:lstStyle/>
          <a:p>
            <a:r>
              <a:rPr lang="uk-UA" sz="2400" dirty="0" smtClean="0">
                <a:latin typeface="Arial Black" panose="020B0A04020102020204" pitchFamily="34" charset="0"/>
              </a:rPr>
              <a:t>ХАЙ ТОЧИТЬ ЙОГО НЕВСИПУЩИЙ ЧЕРВ’ЯК</a:t>
            </a:r>
            <a:endParaRPr lang="en-US" sz="2400" dirty="0">
              <a:latin typeface="Arial Black" panose="020B0A04020102020204" pitchFamily="34" charset="0"/>
            </a:endParaRPr>
          </a:p>
        </p:txBody>
      </p:sp>
      <p:sp>
        <p:nvSpPr>
          <p:cNvPr id="5" name="Прямоугольник 4"/>
          <p:cNvSpPr/>
          <p:nvPr/>
        </p:nvSpPr>
        <p:spPr>
          <a:xfrm>
            <a:off x="471055" y="2193011"/>
            <a:ext cx="11367514" cy="4524315"/>
          </a:xfrm>
          <a:prstGeom prst="rect">
            <a:avLst/>
          </a:prstGeom>
          <a:solidFill>
            <a:schemeClr val="bg1"/>
          </a:solidFill>
          <a:ln>
            <a:solidFill>
              <a:srgbClr val="002060"/>
            </a:solidFill>
          </a:ln>
        </p:spPr>
        <p:txBody>
          <a:bodyPr wrap="square">
            <a:spAutoFit/>
          </a:bodyPr>
          <a:lstStyle/>
          <a:p>
            <a:r>
              <a:rPr lang="uk-UA" dirty="0" smtClean="0">
                <a:latin typeface="Arial Black" panose="020B0A04020102020204" pitchFamily="34" charset="0"/>
              </a:rPr>
              <a:t>     Ще й досі дехто переконаний, що вкрасти книжку чи не повернути її господарю - не гріх. Через це з давніх часів було вироблено особливі заходи проти </a:t>
            </a:r>
            <a:r>
              <a:rPr lang="uk-UA" dirty="0" err="1" smtClean="0">
                <a:latin typeface="Arial Black" panose="020B0A04020102020204" pitchFamily="34" charset="0"/>
              </a:rPr>
              <a:t>книгокрадіїв</a:t>
            </a:r>
            <a:r>
              <a:rPr lang="uk-UA" dirty="0" smtClean="0">
                <a:latin typeface="Arial Black" panose="020B0A04020102020204" pitchFamily="34" charset="0"/>
              </a:rPr>
              <a:t>. Колись у бібліотеках Західної Європи найцінніші книги приковували до їхніх місць ланцюгами. Та одним з найцікавіших заходів проти цього зла був засіб, який широко практикувався на Україні. </a:t>
            </a:r>
          </a:p>
          <a:p>
            <a:r>
              <a:rPr lang="uk-UA" dirty="0">
                <a:latin typeface="Arial Black" panose="020B0A04020102020204" pitchFamily="34" charset="0"/>
              </a:rPr>
              <a:t> </a:t>
            </a:r>
            <a:r>
              <a:rPr lang="uk-UA" dirty="0" smtClean="0">
                <a:latin typeface="Arial Black" panose="020B0A04020102020204" pitchFamily="34" charset="0"/>
              </a:rPr>
              <a:t>    На полях книги чи на початку її писалося міцне закляття або й лайка до того, хто захотів би книжку привласнити. У давні часи такий спосіб виявлявся ефективним. Ось зразки таких написів: «Хто хотів би цю книжку віддалити з цього місця, той буде мати зі мною справу перед Божим судом», «Хай ця книга перебуває в цій церкві вічно, а хто </a:t>
            </a:r>
            <a:r>
              <a:rPr lang="uk-UA" dirty="0" err="1" smtClean="0">
                <a:latin typeface="Arial Black" panose="020B0A04020102020204" pitchFamily="34" charset="0"/>
              </a:rPr>
              <a:t>їі</a:t>
            </a:r>
            <a:r>
              <a:rPr lang="uk-UA" dirty="0" smtClean="0">
                <a:latin typeface="Arial Black" panose="020B0A04020102020204" pitchFamily="34" charset="0"/>
              </a:rPr>
              <a:t> візьме, хай буде проклятий, хай буде засуджений на невгасимий вогонь і хай точить його невсипущий черв’як». На одному рукописі 18 століття стояв навіть такий двовірш: </a:t>
            </a:r>
          </a:p>
          <a:p>
            <a:r>
              <a:rPr lang="uk-UA" dirty="0">
                <a:latin typeface="Arial Black" panose="020B0A04020102020204" pitchFamily="34" charset="0"/>
              </a:rPr>
              <a:t> </a:t>
            </a:r>
            <a:r>
              <a:rPr lang="uk-UA" dirty="0" smtClean="0">
                <a:latin typeface="Arial Black" panose="020B0A04020102020204" pitchFamily="34" charset="0"/>
              </a:rPr>
              <a:t>                                  Хто би мав сю книгу вкрасти, </a:t>
            </a:r>
          </a:p>
          <a:p>
            <a:r>
              <a:rPr lang="uk-UA" dirty="0">
                <a:latin typeface="Arial Black" panose="020B0A04020102020204" pitchFamily="34" charset="0"/>
              </a:rPr>
              <a:t> </a:t>
            </a:r>
            <a:r>
              <a:rPr lang="uk-UA" dirty="0" smtClean="0">
                <a:latin typeface="Arial Black" panose="020B0A04020102020204" pitchFamily="34" charset="0"/>
              </a:rPr>
              <a:t>                                  Тому сім літ свині пасти. </a:t>
            </a:r>
          </a:p>
          <a:p>
            <a:r>
              <a:rPr lang="uk-UA" dirty="0" smtClean="0">
                <a:latin typeface="Arial Black" panose="020B0A04020102020204" pitchFamily="34" charset="0"/>
              </a:rPr>
              <a:t>Незважаючи на такі закляття, книги все-таки крали: нові їх власники, щоб зняти з себе закляття, старанно вишкрібали чи виривали «страшні» написи.</a:t>
            </a:r>
            <a:endParaRPr lang="en-US" dirty="0">
              <a:latin typeface="Arial Black" panose="020B0A04020102020204" pitchFamily="34" charset="0"/>
            </a:endParaRPr>
          </a:p>
        </p:txBody>
      </p:sp>
    </p:spTree>
    <p:extLst>
      <p:ext uri="{BB962C8B-B14F-4D97-AF65-F5344CB8AC3E}">
        <p14:creationId xmlns:p14="http://schemas.microsoft.com/office/powerpoint/2010/main" val="1480096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0249" y="4075"/>
            <a:ext cx="9635971" cy="1200329"/>
          </a:xfrm>
          <a:prstGeom prst="rect">
            <a:avLst/>
          </a:prstGeom>
          <a:noFill/>
        </p:spPr>
        <p:txBody>
          <a:bodyPr wrap="none" rtlCol="0">
            <a:spAutoFit/>
          </a:bodyPr>
          <a:lstStyle/>
          <a:p>
            <a:pPr algn="ctr"/>
            <a:r>
              <a:rPr lang="uk-UA" sz="3600" b="1" i="1" dirty="0" smtClean="0">
                <a:solidFill>
                  <a:srgbClr val="FF0066"/>
                </a:solidFill>
                <a:latin typeface="Arial Black" panose="020B0A04020102020204" pitchFamily="34" charset="0"/>
              </a:rPr>
              <a:t>ЯК ЗБЕРІГАЮТЬСЯ </a:t>
            </a:r>
          </a:p>
          <a:p>
            <a:pPr algn="ctr"/>
            <a:r>
              <a:rPr lang="uk-UA" sz="3600" b="1" i="1" dirty="0" smtClean="0">
                <a:solidFill>
                  <a:srgbClr val="FF0066"/>
                </a:solidFill>
                <a:latin typeface="Arial Black" panose="020B0A04020102020204" pitchFamily="34" charset="0"/>
              </a:rPr>
              <a:t>МОРАЛЬНІ ЦІННОСТІ СУСПІЛЬСТВА</a:t>
            </a:r>
            <a:endParaRPr lang="en-US" sz="3600" b="1" i="1" dirty="0">
              <a:solidFill>
                <a:srgbClr val="FF0066"/>
              </a:solidFill>
              <a:latin typeface="Arial Black" panose="020B0A04020102020204" pitchFamily="34" charset="0"/>
            </a:endParaRPr>
          </a:p>
        </p:txBody>
      </p:sp>
      <p:sp>
        <p:nvSpPr>
          <p:cNvPr id="3" name="Прямоугольник 2"/>
          <p:cNvSpPr/>
          <p:nvPr/>
        </p:nvSpPr>
        <p:spPr>
          <a:xfrm>
            <a:off x="221670" y="1350166"/>
            <a:ext cx="11513127" cy="707886"/>
          </a:xfrm>
          <a:prstGeom prst="rect">
            <a:avLst/>
          </a:prstGeom>
          <a:solidFill>
            <a:schemeClr val="bg1"/>
          </a:solidFill>
          <a:ln>
            <a:solidFill>
              <a:srgbClr val="002060"/>
            </a:solidFill>
          </a:ln>
        </p:spPr>
        <p:txBody>
          <a:bodyPr wrap="square">
            <a:spAutoFit/>
          </a:bodyPr>
          <a:lstStyle/>
          <a:p>
            <a:r>
              <a:rPr lang="uk-UA" sz="2000" b="1" dirty="0" smtClean="0"/>
              <a:t>Найповнішою скарбницею морального досвіду кожного народу є його мова. З-поміж перших слів, засвоєних людиною, чимало моральних: добре, чемний, неслухняний...</a:t>
            </a:r>
            <a:endParaRPr lang="uk-UA" sz="2000" b="1" dirty="0"/>
          </a:p>
        </p:txBody>
      </p:sp>
      <p:sp>
        <p:nvSpPr>
          <p:cNvPr id="4" name="Прямоугольник 3"/>
          <p:cNvSpPr/>
          <p:nvPr/>
        </p:nvSpPr>
        <p:spPr>
          <a:xfrm>
            <a:off x="6238627" y="2203814"/>
            <a:ext cx="5343774" cy="1938992"/>
          </a:xfrm>
          <a:prstGeom prst="rect">
            <a:avLst/>
          </a:prstGeom>
          <a:solidFill>
            <a:schemeClr val="bg1"/>
          </a:solidFill>
        </p:spPr>
        <p:txBody>
          <a:bodyPr wrap="square">
            <a:spAutoFit/>
          </a:bodyPr>
          <a:lstStyle/>
          <a:p>
            <a:r>
              <a:rPr lang="uk-UA" sz="2400" b="1" i="1" dirty="0" smtClean="0">
                <a:solidFill>
                  <a:srgbClr val="C00000"/>
                </a:solidFill>
              </a:rPr>
              <a:t>Моральні цінності </a:t>
            </a:r>
            <a:r>
              <a:rPr lang="uk-UA" sz="2400" b="1" i="1" dirty="0" smtClean="0"/>
              <a:t>— це моральні норми, принципи, ідеали, які людина вважає для себе значущими й важливими у своєму ставленні до інших людей. </a:t>
            </a:r>
            <a:endParaRPr lang="uk-UA" sz="2400" dirty="0"/>
          </a:p>
        </p:txBody>
      </p:sp>
      <p:sp>
        <p:nvSpPr>
          <p:cNvPr id="6" name="Прямоугольник 5"/>
          <p:cNvSpPr/>
          <p:nvPr/>
        </p:nvSpPr>
        <p:spPr>
          <a:xfrm>
            <a:off x="1651852" y="2619312"/>
            <a:ext cx="4326381" cy="3046988"/>
          </a:xfrm>
          <a:prstGeom prst="rect">
            <a:avLst/>
          </a:prstGeom>
          <a:solidFill>
            <a:schemeClr val="bg1"/>
          </a:solidFill>
        </p:spPr>
        <p:txBody>
          <a:bodyPr wrap="square">
            <a:spAutoFit/>
          </a:bodyPr>
          <a:lstStyle/>
          <a:p>
            <a:pPr algn="ctr"/>
            <a:r>
              <a:rPr lang="uk-UA" sz="2400" b="1" i="1" dirty="0" smtClean="0">
                <a:solidFill>
                  <a:srgbClr val="C00000"/>
                </a:solidFill>
              </a:rPr>
              <a:t>Моральні цінності в сучасному житті: </a:t>
            </a:r>
          </a:p>
          <a:p>
            <a:r>
              <a:rPr lang="uk-UA" sz="2400" b="1" i="1" dirty="0" smtClean="0"/>
              <a:t>* Добро</a:t>
            </a:r>
          </a:p>
          <a:p>
            <a:r>
              <a:rPr lang="uk-UA" sz="2400" b="1" i="1" dirty="0" smtClean="0"/>
              <a:t>* Справедливість,</a:t>
            </a:r>
          </a:p>
          <a:p>
            <a:r>
              <a:rPr lang="uk-UA" sz="2400" b="1" i="1" dirty="0" smtClean="0"/>
              <a:t>* Милосердя</a:t>
            </a:r>
          </a:p>
          <a:p>
            <a:r>
              <a:rPr lang="uk-UA" sz="2400" b="1" i="1" dirty="0" smtClean="0"/>
              <a:t>* Любов</a:t>
            </a:r>
          </a:p>
          <a:p>
            <a:r>
              <a:rPr lang="uk-UA" sz="2400" b="1" i="1" dirty="0" smtClean="0"/>
              <a:t>* Дружба</a:t>
            </a:r>
          </a:p>
          <a:p>
            <a:r>
              <a:rPr lang="uk-UA" sz="2400" b="1" i="1" dirty="0" smtClean="0"/>
              <a:t>* Доброзичливість.</a:t>
            </a:r>
            <a:endParaRPr lang="uk-UA" sz="2400" b="1" i="1"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5" y="2887605"/>
            <a:ext cx="1547630" cy="1547630"/>
          </a:xfrm>
          <a:prstGeom prst="rect">
            <a:avLst/>
          </a:prstGeom>
        </p:spPr>
      </p:pic>
      <p:sp>
        <p:nvSpPr>
          <p:cNvPr id="9" name="Прямоугольник 8"/>
          <p:cNvSpPr/>
          <p:nvPr/>
        </p:nvSpPr>
        <p:spPr>
          <a:xfrm>
            <a:off x="6238627" y="4288568"/>
            <a:ext cx="5426593" cy="2308324"/>
          </a:xfrm>
          <a:prstGeom prst="rect">
            <a:avLst/>
          </a:prstGeom>
          <a:solidFill>
            <a:schemeClr val="bg1"/>
          </a:solidFill>
        </p:spPr>
        <p:txBody>
          <a:bodyPr wrap="square">
            <a:spAutoFit/>
          </a:bodyPr>
          <a:lstStyle/>
          <a:p>
            <a:pPr algn="ctr"/>
            <a:r>
              <a:rPr lang="uk-UA" sz="2400" b="1" i="1" u="sng" dirty="0" smtClean="0">
                <a:solidFill>
                  <a:srgbClr val="C00000"/>
                </a:solidFill>
              </a:rPr>
              <a:t>Основні функції моралі</a:t>
            </a:r>
            <a:r>
              <a:rPr lang="uk-UA" sz="2400" b="1" i="1" dirty="0" smtClean="0">
                <a:solidFill>
                  <a:srgbClr val="C00000"/>
                </a:solidFill>
              </a:rPr>
              <a:t>: </a:t>
            </a:r>
          </a:p>
          <a:p>
            <a:r>
              <a:rPr lang="uk-UA" sz="2400" b="1" i="1" dirty="0" smtClean="0"/>
              <a:t>* </a:t>
            </a:r>
            <a:r>
              <a:rPr lang="uk-UA" sz="2400" b="1" i="1" dirty="0" err="1" smtClean="0"/>
              <a:t>гуманізуюча</a:t>
            </a:r>
            <a:r>
              <a:rPr lang="uk-UA" sz="2400" b="1" i="1" dirty="0" smtClean="0"/>
              <a:t>;</a:t>
            </a:r>
          </a:p>
          <a:p>
            <a:r>
              <a:rPr lang="uk-UA" sz="2400" b="1" i="1" dirty="0" smtClean="0"/>
              <a:t>* регулятивна;</a:t>
            </a:r>
          </a:p>
          <a:p>
            <a:r>
              <a:rPr lang="uk-UA" sz="2400" b="1" i="1" dirty="0" smtClean="0"/>
              <a:t>* виховна;</a:t>
            </a:r>
          </a:p>
          <a:p>
            <a:r>
              <a:rPr lang="uk-UA" sz="2400" b="1" i="1" dirty="0" smtClean="0"/>
              <a:t>* пізнавальна;</a:t>
            </a:r>
          </a:p>
          <a:p>
            <a:r>
              <a:rPr lang="uk-UA" sz="2400" b="1" i="1" dirty="0" smtClean="0"/>
              <a:t>*  комунікативна.</a:t>
            </a:r>
            <a:endParaRPr lang="uk-UA" sz="2400" b="1" i="1" dirty="0"/>
          </a:p>
        </p:txBody>
      </p:sp>
    </p:spTree>
    <p:extLst>
      <p:ext uri="{BB962C8B-B14F-4D97-AF65-F5344CB8AC3E}">
        <p14:creationId xmlns:p14="http://schemas.microsoft.com/office/powerpoint/2010/main" val="408976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9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1684</Words>
  <Application>Microsoft Office PowerPoint</Application>
  <PresentationFormat>Широкоэкранный</PresentationFormat>
  <Paragraphs>110</Paragraphs>
  <Slides>19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Arial Black</vt:lpstr>
      <vt:lpstr>Calibri</vt:lpstr>
      <vt:lpstr>Calibri Light</vt:lpstr>
      <vt:lpstr>Times New Roman</vt:lpstr>
      <vt:lpstr>Wingdings</vt:lpstr>
      <vt:lpstr>Тема Office</vt:lpstr>
      <vt:lpstr>Презентация PowerPoint</vt:lpstr>
      <vt:lpstr>ПРОКОМЕНТУЙТЕ </vt:lpstr>
      <vt:lpstr>Що означає бути моральною людиною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уроку: Що означає бути моральною людиною Етика, 6 клас</dc:title>
  <dc:creator>Пользователь Windows</dc:creator>
  <cp:lastModifiedBy>Учетная запись Майкрософт</cp:lastModifiedBy>
  <cp:revision>27</cp:revision>
  <dcterms:created xsi:type="dcterms:W3CDTF">2021-01-14T12:08:49Z</dcterms:created>
  <dcterms:modified xsi:type="dcterms:W3CDTF">2023-10-14T17:46:31Z</dcterms:modified>
</cp:coreProperties>
</file>