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6" r:id="rId3"/>
    <p:sldId id="256" r:id="rId4"/>
    <p:sldId id="257" r:id="rId5"/>
    <p:sldId id="260" r:id="rId6"/>
    <p:sldId id="259" r:id="rId7"/>
    <p:sldId id="261" r:id="rId8"/>
    <p:sldId id="267" r:id="rId9"/>
    <p:sldId id="268" r:id="rId10"/>
    <p:sldId id="262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D8A75-9590-4CDB-8211-E8DB79BE8583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6050F-7570-47DA-93BC-19DCFF600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18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050F-7570-47DA-93BC-19DCFF600B7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050F-7570-47DA-93BC-19DCFF600B7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7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8BB9-0AB7-4F2E-9B00-58F923451FD0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37C1-6D07-4C00-AFF6-208B737E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9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8BB9-0AB7-4F2E-9B00-58F923451FD0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37C1-6D07-4C00-AFF6-208B737E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1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8BB9-0AB7-4F2E-9B00-58F923451FD0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37C1-6D07-4C00-AFF6-208B737E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1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8BB9-0AB7-4F2E-9B00-58F923451FD0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37C1-6D07-4C00-AFF6-208B737E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44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8BB9-0AB7-4F2E-9B00-58F923451FD0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37C1-6D07-4C00-AFF6-208B737E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84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8BB9-0AB7-4F2E-9B00-58F923451FD0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37C1-6D07-4C00-AFF6-208B737E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6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8BB9-0AB7-4F2E-9B00-58F923451FD0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37C1-6D07-4C00-AFF6-208B737E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8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8BB9-0AB7-4F2E-9B00-58F923451FD0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37C1-6D07-4C00-AFF6-208B737E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7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8BB9-0AB7-4F2E-9B00-58F923451FD0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37C1-6D07-4C00-AFF6-208B737E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6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8BB9-0AB7-4F2E-9B00-58F923451FD0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37C1-6D07-4C00-AFF6-208B737E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12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8BB9-0AB7-4F2E-9B00-58F923451FD0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37C1-6D07-4C00-AFF6-208B737E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88BB9-0AB7-4F2E-9B00-58F923451FD0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F37C1-6D07-4C00-AFF6-208B737E9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6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246" y="738554"/>
            <a:ext cx="3399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i="1" dirty="0" smtClean="0">
                <a:solidFill>
                  <a:srgbClr val="002060"/>
                </a:solidFill>
              </a:rPr>
              <a:t>Етика</a:t>
            </a:r>
            <a:endParaRPr lang="ru-RU" sz="80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8923" y="738553"/>
            <a:ext cx="4103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002060"/>
                </a:solidFill>
              </a:rPr>
              <a:t>або що добре, а що погано ?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70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739" y="425911"/>
            <a:ext cx="5351953" cy="6024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462" y="425911"/>
            <a:ext cx="267286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solidFill>
                  <a:srgbClr val="C00000"/>
                </a:solidFill>
              </a:rPr>
              <a:t>Чесноти </a:t>
            </a:r>
          </a:p>
          <a:p>
            <a:pPr algn="ctr"/>
            <a:r>
              <a:rPr lang="uk-UA" sz="3200" dirty="0" smtClean="0"/>
              <a:t>найкращі людські риси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08108" y="425911"/>
            <a:ext cx="2790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C00000"/>
                </a:solidFill>
              </a:rPr>
              <a:t>Вади</a:t>
            </a:r>
          </a:p>
          <a:p>
            <a:pPr algn="ctr"/>
            <a:r>
              <a:rPr lang="uk-UA" sz="3200" dirty="0" smtClean="0"/>
              <a:t>Найгірші людські риси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4777" y="2241793"/>
            <a:ext cx="271975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/>
              <a:t>Добро</a:t>
            </a:r>
          </a:p>
          <a:p>
            <a:pPr algn="ctr"/>
            <a:r>
              <a:rPr lang="uk-UA" sz="2000" b="1" i="1" dirty="0" smtClean="0"/>
              <a:t>Чесність</a:t>
            </a:r>
          </a:p>
          <a:p>
            <a:pPr algn="ctr"/>
            <a:r>
              <a:rPr lang="uk-UA" sz="2000" b="1" i="1" dirty="0" smtClean="0"/>
              <a:t>Щирість</a:t>
            </a:r>
          </a:p>
          <a:p>
            <a:pPr algn="ctr"/>
            <a:r>
              <a:rPr lang="uk-UA" sz="2000" b="1" i="1" dirty="0" smtClean="0"/>
              <a:t>Справедливість</a:t>
            </a:r>
          </a:p>
          <a:p>
            <a:pPr algn="ctr"/>
            <a:r>
              <a:rPr lang="uk-UA" sz="2000" b="1" i="1" dirty="0" smtClean="0"/>
              <a:t>Співчуття</a:t>
            </a:r>
          </a:p>
          <a:p>
            <a:pPr algn="ctr"/>
            <a:r>
              <a:rPr lang="uk-UA" sz="2000" b="1" i="1" dirty="0" smtClean="0"/>
              <a:t>Охайність</a:t>
            </a:r>
          </a:p>
          <a:p>
            <a:pPr algn="ctr"/>
            <a:r>
              <a:rPr lang="uk-UA" sz="2000" b="1" i="1" dirty="0" smtClean="0"/>
              <a:t>Відповідальність</a:t>
            </a:r>
          </a:p>
          <a:p>
            <a:pPr algn="ctr"/>
            <a:r>
              <a:rPr lang="uk-UA" sz="2000" b="1" i="1" dirty="0" smtClean="0"/>
              <a:t>Сміливість</a:t>
            </a:r>
          </a:p>
          <a:p>
            <a:pPr algn="ctr"/>
            <a:r>
              <a:rPr lang="uk-UA" sz="2000" b="1" i="1" dirty="0" smtClean="0"/>
              <a:t>Ввічливість</a:t>
            </a:r>
          </a:p>
          <a:p>
            <a:pPr algn="ctr"/>
            <a:r>
              <a:rPr lang="uk-UA" sz="2000" b="1" i="1" dirty="0" smtClean="0"/>
              <a:t>Вірність</a:t>
            </a:r>
          </a:p>
          <a:p>
            <a:pPr algn="ctr"/>
            <a:r>
              <a:rPr lang="uk-UA" sz="2000" b="1" i="1" dirty="0" smtClean="0"/>
              <a:t>Милосердя</a:t>
            </a:r>
          </a:p>
          <a:p>
            <a:pPr algn="ctr"/>
            <a:r>
              <a:rPr lang="uk-UA" sz="2000" b="1" i="1" dirty="0" smtClean="0"/>
              <a:t>Доброзичливість</a:t>
            </a:r>
          </a:p>
          <a:p>
            <a:pPr algn="ctr"/>
            <a:r>
              <a:rPr lang="uk-UA" sz="2000" b="1" i="1" dirty="0" smtClean="0"/>
              <a:t>Толерантність</a:t>
            </a:r>
          </a:p>
          <a:p>
            <a:pPr algn="ctr"/>
            <a:r>
              <a:rPr lang="uk-UA" b="1" dirty="0" smtClean="0"/>
              <a:t>…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875" y="2241793"/>
            <a:ext cx="3114557" cy="30172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49530" y="5411450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b="1" i="1" dirty="0" smtClean="0">
                <a:solidFill>
                  <a:srgbClr val="C00000"/>
                </a:solidFill>
              </a:rPr>
              <a:t>?</a:t>
            </a:r>
            <a:endParaRPr lang="ru-RU" sz="8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9111" y="267228"/>
            <a:ext cx="7315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Опрацювати </a:t>
            </a:r>
            <a:r>
              <a:rPr lang="uk-UA"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конспект лекції</a:t>
            </a:r>
            <a:endParaRPr lang="uk-UA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Доповніть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твердження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Етику</a:t>
            </a:r>
            <a:r>
              <a:rPr lang="ru-RU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ru-RU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вивчати</a:t>
            </a:r>
            <a:r>
              <a:rPr lang="ru-RU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того, </a:t>
            </a:r>
            <a:r>
              <a:rPr lang="ru-RU" sz="4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uk-UA" sz="4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6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665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964" y="4328460"/>
            <a:ext cx="4517036" cy="25295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134328"/>
            <a:ext cx="1088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Що ми називаємо </a:t>
            </a:r>
            <a:r>
              <a:rPr lang="uk-UA" sz="4800" b="1" i="1" dirty="0" smtClean="0"/>
              <a:t>ЕТИКОЮ </a:t>
            </a:r>
            <a:r>
              <a:rPr lang="uk-UA" sz="3600" dirty="0" smtClean="0"/>
              <a:t>? 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0335" y="1091819"/>
            <a:ext cx="868875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Для початку треба пригадати , що таке  </a:t>
            </a:r>
            <a:r>
              <a:rPr lang="uk-UA" sz="2800" i="1" dirty="0" smtClean="0">
                <a:solidFill>
                  <a:srgbClr val="C00000"/>
                </a:solidFill>
              </a:rPr>
              <a:t>діловий етикет </a:t>
            </a:r>
            <a:r>
              <a:rPr lang="uk-UA" sz="2800" i="1" dirty="0" smtClean="0"/>
              <a:t>, </a:t>
            </a:r>
            <a:r>
              <a:rPr lang="uk-UA" sz="2800" i="1" dirty="0" err="1" smtClean="0">
                <a:solidFill>
                  <a:srgbClr val="FF0000"/>
                </a:solidFill>
              </a:rPr>
              <a:t>мовний</a:t>
            </a:r>
            <a:r>
              <a:rPr lang="uk-UA" sz="2800" i="1" dirty="0" smtClean="0">
                <a:solidFill>
                  <a:srgbClr val="FF0000"/>
                </a:solidFill>
              </a:rPr>
              <a:t> етикет</a:t>
            </a:r>
            <a:r>
              <a:rPr lang="uk-UA" sz="2800" i="1" dirty="0" smtClean="0"/>
              <a:t>, </a:t>
            </a:r>
            <a:r>
              <a:rPr lang="uk-UA" sz="2800" i="1" dirty="0" smtClean="0">
                <a:solidFill>
                  <a:srgbClr val="CC0000"/>
                </a:solidFill>
              </a:rPr>
              <a:t>шкільний етикет</a:t>
            </a:r>
            <a:r>
              <a:rPr lang="uk-UA" sz="2800" i="1" dirty="0" smtClean="0"/>
              <a:t>?  </a:t>
            </a:r>
          </a:p>
          <a:p>
            <a:endParaRPr lang="uk-UA" sz="2800" i="1" dirty="0" smtClean="0"/>
          </a:p>
          <a:p>
            <a:r>
              <a:rPr lang="uk-UA" sz="3600" b="1" i="1" dirty="0" smtClean="0"/>
              <a:t>Етикет</a:t>
            </a:r>
            <a:r>
              <a:rPr lang="uk-UA" sz="2800" i="1" dirty="0" smtClean="0"/>
              <a:t> – це  правила ввічливої поведінки. Ці правила змінювалися з часом, але існували весь час.</a:t>
            </a:r>
          </a:p>
          <a:p>
            <a:r>
              <a:rPr lang="ru-RU" sz="2800" i="1" dirty="0" err="1"/>
              <a:t>Етикет</a:t>
            </a:r>
            <a:r>
              <a:rPr lang="ru-RU" sz="2800" i="1" dirty="0"/>
              <a:t> </a:t>
            </a:r>
            <a:r>
              <a:rPr lang="ru-RU" sz="2800" i="1" dirty="0" err="1"/>
              <a:t>може</a:t>
            </a:r>
            <a:r>
              <a:rPr lang="ru-RU" sz="2800" i="1" dirty="0"/>
              <a:t> </a:t>
            </a:r>
            <a:r>
              <a:rPr lang="ru-RU" sz="2800" i="1" dirty="0" err="1"/>
              <a:t>значно</a:t>
            </a:r>
            <a:r>
              <a:rPr lang="ru-RU" sz="2800" i="1" dirty="0"/>
              <a:t> </a:t>
            </a:r>
            <a:r>
              <a:rPr lang="ru-RU" sz="2800" i="1" dirty="0" err="1"/>
              <a:t>відрізнятись</a:t>
            </a:r>
            <a:r>
              <a:rPr lang="ru-RU" sz="2800" i="1" dirty="0"/>
              <a:t> </a:t>
            </a:r>
            <a:r>
              <a:rPr lang="ru-RU" sz="2800" i="1" dirty="0" err="1"/>
              <a:t>залежно</a:t>
            </a:r>
            <a:r>
              <a:rPr lang="ru-RU" sz="2800" i="1" dirty="0"/>
              <a:t> </a:t>
            </a:r>
            <a:r>
              <a:rPr lang="ru-RU" sz="2800" i="1" dirty="0" err="1"/>
              <a:t>від</a:t>
            </a:r>
            <a:r>
              <a:rPr lang="ru-RU" sz="2800" i="1" dirty="0"/>
              <a:t> </a:t>
            </a:r>
            <a:r>
              <a:rPr lang="ru-RU" sz="2800" i="1" dirty="0" err="1"/>
              <a:t>конкретної</a:t>
            </a:r>
            <a:r>
              <a:rPr lang="ru-RU" sz="2800" i="1" dirty="0"/>
              <a:t> </a:t>
            </a:r>
            <a:r>
              <a:rPr lang="ru-RU" sz="2800" i="1" dirty="0" err="1"/>
              <a:t>епохи</a:t>
            </a:r>
            <a:r>
              <a:rPr lang="ru-RU" sz="2800" i="1" dirty="0"/>
              <a:t> й культурного </a:t>
            </a:r>
            <a:r>
              <a:rPr lang="ru-RU" sz="2800" i="1" dirty="0" err="1"/>
              <a:t>середовища</a:t>
            </a:r>
            <a:r>
              <a:rPr lang="ru-RU" sz="2800" i="1" dirty="0"/>
              <a:t>. </a:t>
            </a:r>
            <a:endParaRPr lang="uk-UA" sz="2800" i="1" dirty="0" smtClean="0"/>
          </a:p>
          <a:p>
            <a:endParaRPr lang="uk-UA" sz="2800" i="1" dirty="0"/>
          </a:p>
          <a:p>
            <a:r>
              <a:rPr lang="uk-UA" sz="2800" i="1" dirty="0" smtClean="0"/>
              <a:t>Люди завжди прагнули знати </a:t>
            </a:r>
            <a:r>
              <a:rPr lang="ru-RU" sz="2800" i="1" dirty="0">
                <a:solidFill>
                  <a:srgbClr val="242021"/>
                </a:solidFill>
              </a:rPr>
              <a:t>як </a:t>
            </a:r>
            <a:r>
              <a:rPr lang="ru-RU" sz="2800" i="1" dirty="0" err="1">
                <a:solidFill>
                  <a:srgbClr val="242021"/>
                </a:solidFill>
              </a:rPr>
              <a:t>поводитися</a:t>
            </a:r>
            <a:r>
              <a:rPr lang="ru-RU" sz="2800" i="1" dirty="0">
                <a:solidFill>
                  <a:srgbClr val="242021"/>
                </a:solidFill>
              </a:rPr>
              <a:t>, </a:t>
            </a:r>
            <a:r>
              <a:rPr lang="ru-RU" sz="2800" i="1" dirty="0" err="1">
                <a:solidFill>
                  <a:srgbClr val="242021"/>
                </a:solidFill>
              </a:rPr>
              <a:t>щоб</a:t>
            </a:r>
            <a:r>
              <a:rPr lang="ru-RU" sz="2800" i="1" dirty="0">
                <a:solidFill>
                  <a:srgbClr val="242021"/>
                </a:solidFill>
              </a:rPr>
              <a:t> </a:t>
            </a:r>
            <a:r>
              <a:rPr lang="ru-RU" sz="2800" i="1" dirty="0" err="1">
                <a:solidFill>
                  <a:srgbClr val="242021"/>
                </a:solidFill>
              </a:rPr>
              <a:t>почуватися</a:t>
            </a:r>
            <a:r>
              <a:rPr lang="ru-RU" sz="2800" i="1" dirty="0">
                <a:solidFill>
                  <a:srgbClr val="242021"/>
                </a:solidFill>
              </a:rPr>
              <a:t> </a:t>
            </a:r>
            <a:r>
              <a:rPr lang="ru-RU" sz="2800" i="1" dirty="0" err="1">
                <a:solidFill>
                  <a:srgbClr val="242021"/>
                </a:solidFill>
              </a:rPr>
              <a:t>зручно</a:t>
            </a:r>
            <a:r>
              <a:rPr lang="ru-RU" sz="2800" i="1" dirty="0">
                <a:solidFill>
                  <a:srgbClr val="242021"/>
                </a:solidFill>
              </a:rPr>
              <a:t> і не </a:t>
            </a:r>
            <a:r>
              <a:rPr lang="ru-RU" sz="2800" i="1" dirty="0" err="1">
                <a:solidFill>
                  <a:srgbClr val="242021"/>
                </a:solidFill>
              </a:rPr>
              <a:t>заважати</a:t>
            </a:r>
            <a:r>
              <a:rPr lang="ru-RU" sz="2800" i="1" dirty="0">
                <a:solidFill>
                  <a:srgbClr val="242021"/>
                </a:solidFill>
              </a:rPr>
              <a:t> </a:t>
            </a:r>
            <a:r>
              <a:rPr lang="ru-RU" sz="2800" i="1" dirty="0" err="1">
                <a:solidFill>
                  <a:srgbClr val="242021"/>
                </a:solidFill>
              </a:rPr>
              <a:t>іншим</a:t>
            </a:r>
            <a:r>
              <a:rPr lang="ru-RU" sz="2800" i="1" dirty="0">
                <a:solidFill>
                  <a:srgbClr val="242021"/>
                </a:solidFill>
              </a:rPr>
              <a:t>.</a:t>
            </a:r>
            <a:r>
              <a:rPr lang="ru-RU" sz="2800" i="1" dirty="0"/>
              <a:t> </a:t>
            </a:r>
            <a:br>
              <a:rPr lang="ru-RU" sz="2800" i="1" dirty="0"/>
            </a:b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969" y="456884"/>
            <a:ext cx="3320637" cy="33206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0335" y="5694868"/>
            <a:ext cx="70548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Слова «</a:t>
            </a:r>
            <a:r>
              <a:rPr lang="ru-RU" sz="3600" b="1" i="1" dirty="0" err="1"/>
              <a:t>етикет</a:t>
            </a:r>
            <a:r>
              <a:rPr lang="ru-RU" sz="2800" i="1" dirty="0"/>
              <a:t>» та «</a:t>
            </a:r>
            <a:r>
              <a:rPr lang="ru-RU" sz="3600" b="1" i="1" dirty="0" err="1"/>
              <a:t>етика</a:t>
            </a:r>
            <a:r>
              <a:rPr lang="ru-RU" sz="2800" i="1" dirty="0"/>
              <a:t>» </a:t>
            </a:r>
            <a:r>
              <a:rPr lang="ru-RU" sz="2800" i="1" dirty="0" err="1"/>
              <a:t>подібні</a:t>
            </a:r>
            <a:r>
              <a:rPr lang="ru-RU" sz="2800" i="1" dirty="0"/>
              <a:t>, але не </a:t>
            </a:r>
            <a:r>
              <a:rPr lang="ru-RU" sz="2800" i="1" dirty="0" err="1"/>
              <a:t>однакові</a:t>
            </a:r>
            <a:r>
              <a:rPr lang="ru-RU" sz="2800" i="1" dirty="0"/>
              <a:t> за </a:t>
            </a:r>
            <a:r>
              <a:rPr lang="ru-RU" sz="2800" i="1" dirty="0" err="1"/>
              <a:t>значенням</a:t>
            </a:r>
            <a:r>
              <a:rPr lang="ru-RU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219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46" y="278816"/>
            <a:ext cx="11605845" cy="6414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1435" y="104931"/>
            <a:ext cx="370756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/>
              <a:t>Перші моменти становлення </a:t>
            </a:r>
            <a:r>
              <a:rPr lang="uk-UA" sz="3600" b="1" i="1" dirty="0" smtClean="0"/>
              <a:t>етики</a:t>
            </a:r>
            <a:r>
              <a:rPr lang="uk-UA" sz="2800" i="1" dirty="0" smtClean="0"/>
              <a:t> як науки почались за часів Давньої </a:t>
            </a:r>
            <a:r>
              <a:rPr lang="uk-UA" sz="2800" i="1" dirty="0" err="1" smtClean="0"/>
              <a:t>Греціїї</a:t>
            </a:r>
            <a:r>
              <a:rPr lang="uk-UA" sz="2800" i="1" dirty="0" smtClean="0"/>
              <a:t> як частина </a:t>
            </a:r>
            <a:r>
              <a:rPr lang="uk-UA" sz="2800" i="1" u="sng" dirty="0" smtClean="0"/>
              <a:t>філософії</a:t>
            </a:r>
            <a:r>
              <a:rPr lang="uk-UA" sz="2800" i="1" dirty="0" smtClean="0"/>
              <a:t>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54660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152400"/>
            <a:ext cx="7678615" cy="6576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7200" y="304800"/>
            <a:ext cx="389206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/>
              <a:t>Філософія</a:t>
            </a:r>
            <a:r>
              <a:rPr lang="ru-RU" b="1" dirty="0"/>
              <a:t> </a:t>
            </a:r>
            <a:r>
              <a:rPr lang="ru-RU" sz="3600" i="1" dirty="0"/>
              <a:t>(</a:t>
            </a:r>
            <a:r>
              <a:rPr lang="ru-RU" sz="3600" i="1" dirty="0" err="1"/>
              <a:t>від</a:t>
            </a:r>
            <a:r>
              <a:rPr lang="ru-RU" sz="3600" i="1" dirty="0"/>
              <a:t> </a:t>
            </a:r>
            <a:r>
              <a:rPr lang="ru-RU" sz="3600" i="1" dirty="0" err="1"/>
              <a:t>грец</a:t>
            </a:r>
            <a:r>
              <a:rPr lang="ru-RU" sz="3600" i="1" dirty="0"/>
              <a:t>. «</a:t>
            </a:r>
            <a:r>
              <a:rPr lang="ru-RU" sz="3600" i="1" dirty="0" err="1"/>
              <a:t>любов</a:t>
            </a: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/>
              <a:t>до </a:t>
            </a:r>
            <a:r>
              <a:rPr lang="ru-RU" sz="3600" i="1" dirty="0" err="1"/>
              <a:t>мудрості</a:t>
            </a:r>
            <a:r>
              <a:rPr lang="ru-RU" sz="3600" i="1" dirty="0"/>
              <a:t>») – наука про</a:t>
            </a:r>
            <a:br>
              <a:rPr lang="ru-RU" sz="3600" i="1" dirty="0"/>
            </a:br>
            <a:r>
              <a:rPr lang="ru-RU" sz="3600" i="1" dirty="0" err="1"/>
              <a:t>найзагальніші</a:t>
            </a:r>
            <a:r>
              <a:rPr lang="ru-RU" sz="3600" i="1" dirty="0"/>
              <a:t> </a:t>
            </a:r>
            <a:r>
              <a:rPr lang="ru-RU" sz="3600" i="1" dirty="0" err="1"/>
              <a:t>закони</a:t>
            </a: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 err="1"/>
              <a:t>розвитку</a:t>
            </a:r>
            <a:r>
              <a:rPr lang="ru-RU" sz="3600" i="1" dirty="0"/>
              <a:t> </a:t>
            </a:r>
            <a:r>
              <a:rPr lang="ru-RU" sz="3600" i="1" dirty="0" err="1"/>
              <a:t>природи</a:t>
            </a:r>
            <a:r>
              <a:rPr lang="ru-RU" sz="3600" i="1" dirty="0"/>
              <a:t>,</a:t>
            </a:r>
            <a:br>
              <a:rPr lang="ru-RU" sz="3600" i="1" dirty="0"/>
            </a:br>
            <a:r>
              <a:rPr lang="ru-RU" sz="3600" i="1" dirty="0" err="1"/>
              <a:t>суспільства</a:t>
            </a:r>
            <a:r>
              <a:rPr lang="ru-RU" sz="3600" i="1" dirty="0"/>
              <a:t> та </a:t>
            </a:r>
            <a:r>
              <a:rPr lang="ru-RU" sz="3600" i="1" dirty="0" err="1"/>
              <a:t>мислення</a:t>
            </a:r>
            <a:r>
              <a:rPr lang="ru-RU" sz="3600" i="1" dirty="0" smtClean="0"/>
              <a:t> </a:t>
            </a:r>
            <a:br>
              <a:rPr lang="ru-RU" sz="3600" i="1" dirty="0" smtClean="0"/>
            </a:b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26404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058" y="117963"/>
            <a:ext cx="8407988" cy="4348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846" y="117963"/>
            <a:ext cx="33293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 </a:t>
            </a:r>
            <a:r>
              <a:rPr lang="uk-UA" sz="4800" b="1" dirty="0" err="1" smtClean="0"/>
              <a:t>Арістотель</a:t>
            </a:r>
            <a:r>
              <a:rPr lang="uk-UA" sz="4800" dirty="0" smtClean="0"/>
              <a:t> </a:t>
            </a:r>
          </a:p>
          <a:p>
            <a:pPr algn="ctr"/>
            <a:r>
              <a:rPr lang="uk-UA" sz="2800" dirty="0" smtClean="0"/>
              <a:t>(384-322 до </a:t>
            </a:r>
            <a:r>
              <a:rPr lang="uk-UA" sz="2800" dirty="0" err="1" smtClean="0"/>
              <a:t>н.е</a:t>
            </a:r>
            <a:r>
              <a:rPr lang="uk-UA" sz="2800" dirty="0" smtClean="0"/>
              <a:t>)</a:t>
            </a:r>
          </a:p>
          <a:p>
            <a:pPr algn="ctr"/>
            <a:r>
              <a:rPr lang="uk-UA" sz="2800" dirty="0" smtClean="0"/>
              <a:t>Давньогрецький філософ </a:t>
            </a:r>
          </a:p>
          <a:p>
            <a:pPr algn="ctr"/>
            <a:endParaRPr lang="uk-UA" sz="2800" dirty="0" smtClean="0"/>
          </a:p>
          <a:p>
            <a:pPr algn="ctr"/>
            <a:r>
              <a:rPr lang="uk-UA" sz="2400" dirty="0" smtClean="0"/>
              <a:t>Майже 2500 років тому</a:t>
            </a:r>
            <a:endParaRPr lang="uk-UA" sz="2400" dirty="0"/>
          </a:p>
          <a:p>
            <a:pPr algn="ctr"/>
            <a:r>
              <a:rPr lang="ru-RU" sz="2400" dirty="0" err="1" smtClean="0"/>
              <a:t>уперше</a:t>
            </a:r>
            <a:r>
              <a:rPr lang="ru-RU" sz="2400" dirty="0" smtClean="0"/>
              <a:t> </a:t>
            </a:r>
            <a:r>
              <a:rPr lang="ru-RU" sz="2400" dirty="0" err="1" smtClean="0"/>
              <a:t>вжив</a:t>
            </a:r>
            <a:r>
              <a:rPr lang="ru-RU" sz="2400" dirty="0" smtClean="0"/>
              <a:t>  </a:t>
            </a:r>
            <a:r>
              <a:rPr lang="ru-RU" sz="2400" dirty="0" err="1" smtClean="0"/>
              <a:t>термін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4800" b="1" i="1" dirty="0" smtClean="0"/>
              <a:t>«</a:t>
            </a:r>
            <a:r>
              <a:rPr lang="ru-RU" sz="4800" b="1" i="1" dirty="0" err="1" smtClean="0"/>
              <a:t>етика</a:t>
            </a:r>
            <a:r>
              <a:rPr lang="ru-RU" sz="4800" b="1" i="1" dirty="0" smtClean="0"/>
              <a:t>» </a:t>
            </a:r>
            <a:endParaRPr lang="ru-RU" sz="4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8584" y="4642338"/>
            <a:ext cx="115003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Етика ( </a:t>
            </a:r>
            <a:r>
              <a:rPr lang="uk-UA" sz="3600" dirty="0" err="1" smtClean="0"/>
              <a:t>від.грец</a:t>
            </a:r>
            <a:r>
              <a:rPr lang="uk-UA" sz="3600" dirty="0" smtClean="0"/>
              <a:t>. </a:t>
            </a:r>
            <a:r>
              <a:rPr lang="en-US" sz="3600" dirty="0" smtClean="0"/>
              <a:t>Ethos) – </a:t>
            </a:r>
            <a:r>
              <a:rPr lang="uk-UA" sz="3600" dirty="0" smtClean="0"/>
              <a:t>означає норов, характер, звичай.</a:t>
            </a:r>
          </a:p>
          <a:p>
            <a:endParaRPr lang="uk-UA" dirty="0" smtClean="0"/>
          </a:p>
          <a:p>
            <a:pPr algn="ctr"/>
            <a:r>
              <a:rPr lang="uk-UA" sz="2400" dirty="0" err="1" smtClean="0"/>
              <a:t>Арістотель</a:t>
            </a:r>
            <a:r>
              <a:rPr lang="uk-UA" sz="2400" dirty="0" smtClean="0"/>
              <a:t> </a:t>
            </a:r>
            <a:r>
              <a:rPr lang="ru-RU" sz="2400" dirty="0" err="1" smtClean="0"/>
              <a:t>шукав</a:t>
            </a:r>
            <a:r>
              <a:rPr lang="ru-RU" sz="2400" dirty="0"/>
              <a:t> </a:t>
            </a:r>
            <a:r>
              <a:rPr lang="ru-RU" sz="2400" dirty="0" smtClean="0"/>
              <a:t>  </a:t>
            </a:r>
            <a:r>
              <a:rPr lang="ru-RU" sz="2400" dirty="0" err="1" smtClean="0"/>
              <a:t>відповідь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запитання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навіщо</a:t>
            </a:r>
            <a:r>
              <a:rPr lang="ru-RU" sz="2400" dirty="0" smtClean="0"/>
              <a:t> </a:t>
            </a:r>
            <a:r>
              <a:rPr lang="ru-RU" sz="2400" dirty="0" err="1" smtClean="0"/>
              <a:t>живе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людина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у </a:t>
            </a:r>
            <a:r>
              <a:rPr lang="ru-RU" sz="2400" dirty="0" err="1" smtClean="0"/>
              <a:t>чому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полягає</a:t>
            </a:r>
            <a:r>
              <a:rPr lang="ru-RU" sz="2400" dirty="0" smtClean="0"/>
              <a:t> </a:t>
            </a:r>
            <a:r>
              <a:rPr lang="ru-RU" sz="2400" dirty="0" err="1" smtClean="0"/>
              <a:t>сенс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людського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385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4" y="142826"/>
            <a:ext cx="7356231" cy="64796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3446" y="0"/>
            <a:ext cx="404446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err="1" smtClean="0"/>
              <a:t>Етикою</a:t>
            </a:r>
            <a:endParaRPr lang="ru-RU" sz="4800" b="1" i="1" dirty="0" smtClean="0"/>
          </a:p>
          <a:p>
            <a:pPr algn="ctr"/>
            <a:r>
              <a:rPr lang="ru-RU" dirty="0" smtClean="0"/>
              <a:t> </a:t>
            </a:r>
            <a:r>
              <a:rPr lang="ru-RU" sz="2800" dirty="0" err="1" smtClean="0"/>
              <a:t>називають</a:t>
            </a:r>
            <a:r>
              <a:rPr lang="ru-RU" sz="2800" dirty="0" smtClean="0"/>
              <a:t> науку про те, </a:t>
            </a:r>
            <a:r>
              <a:rPr lang="ru-RU" sz="2800" dirty="0" err="1" smtClean="0"/>
              <a:t>що</a:t>
            </a:r>
            <a:r>
              <a:rPr lang="ru-RU" sz="2800" dirty="0" smtClean="0"/>
              <a:t> є </a:t>
            </a:r>
            <a:r>
              <a:rPr lang="ru-RU" sz="2800" dirty="0" err="1" smtClean="0"/>
              <a:t>добрим</a:t>
            </a:r>
            <a:r>
              <a:rPr lang="ru-RU" sz="2800" dirty="0" smtClean="0"/>
              <a:t>, а </a:t>
            </a:r>
            <a:r>
              <a:rPr lang="ru-RU" sz="2800" dirty="0" err="1" smtClean="0"/>
              <a:t>що</a:t>
            </a:r>
            <a:r>
              <a:rPr lang="ru-RU" sz="2800" dirty="0" smtClean="0"/>
              <a:t> поганим</a:t>
            </a:r>
          </a:p>
          <a:p>
            <a:pPr algn="ctr"/>
            <a:r>
              <a:rPr lang="ru-RU" sz="2800" dirty="0" smtClean="0"/>
              <a:t>у </a:t>
            </a:r>
            <a:r>
              <a:rPr lang="ru-RU" sz="2800" dirty="0" err="1" smtClean="0"/>
              <a:t>вчинках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endParaRPr lang="ru-RU" sz="2800" dirty="0" smtClean="0"/>
          </a:p>
          <a:p>
            <a:pPr algn="ctr"/>
            <a:endParaRPr lang="uk-UA" sz="2800" dirty="0"/>
          </a:p>
          <a:p>
            <a:pPr algn="ctr"/>
            <a:r>
              <a:rPr lang="ru-RU" sz="2800" i="1" dirty="0" err="1"/>
              <a:t>У</a:t>
            </a:r>
            <a:r>
              <a:rPr lang="ru-RU" sz="2800" i="1" dirty="0" err="1" smtClean="0"/>
              <a:t>звичаєні</a:t>
            </a:r>
            <a:endParaRPr lang="ru-RU" sz="2800" i="1" dirty="0" smtClean="0"/>
          </a:p>
          <a:p>
            <a:pPr algn="ctr"/>
            <a:r>
              <a:rPr lang="ru-RU" sz="2800" i="1" dirty="0" err="1" smtClean="0"/>
              <a:t>уявлення</a:t>
            </a:r>
            <a:r>
              <a:rPr lang="ru-RU" sz="2800" i="1" dirty="0" smtClean="0"/>
              <a:t> про добре та </a:t>
            </a:r>
            <a:r>
              <a:rPr lang="ru-RU" sz="2800" i="1" dirty="0" err="1" smtClean="0"/>
              <a:t>погане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правильне</a:t>
            </a:r>
            <a:endParaRPr lang="ru-RU" sz="2800" i="1" dirty="0" smtClean="0"/>
          </a:p>
          <a:p>
            <a:pPr algn="ctr"/>
            <a:r>
              <a:rPr lang="ru-RU" sz="2800" i="1" dirty="0" smtClean="0"/>
              <a:t>та </a:t>
            </a:r>
            <a:r>
              <a:rPr lang="ru-RU" sz="2800" i="1" dirty="0" err="1" smtClean="0"/>
              <a:t>неправильне</a:t>
            </a:r>
            <a:r>
              <a:rPr lang="ru-RU" sz="2800" i="1" dirty="0" smtClean="0"/>
              <a:t> – </a:t>
            </a:r>
            <a:r>
              <a:rPr lang="ru-RU" sz="2800" i="1" dirty="0" err="1" smtClean="0"/>
              <a:t>загалом</a:t>
            </a:r>
            <a:r>
              <a:rPr lang="ru-RU" sz="2800" i="1" dirty="0" smtClean="0"/>
              <a:t> про те, </a:t>
            </a:r>
            <a:r>
              <a:rPr lang="ru-RU" sz="2800" i="1" dirty="0" err="1" smtClean="0"/>
              <a:t>що</a:t>
            </a:r>
            <a:r>
              <a:rPr lang="ru-RU" sz="2800" i="1" dirty="0" smtClean="0"/>
              <a:t> є</a:t>
            </a:r>
          </a:p>
          <a:p>
            <a:pPr algn="ctr"/>
            <a:r>
              <a:rPr lang="ru-RU" sz="2800" i="1" dirty="0" smtClean="0"/>
              <a:t>добро, а </a:t>
            </a:r>
            <a:r>
              <a:rPr lang="ru-RU" sz="2800" i="1" dirty="0" err="1" smtClean="0"/>
              <a:t>що</a:t>
            </a:r>
            <a:r>
              <a:rPr lang="ru-RU" sz="2800" i="1" dirty="0" smtClean="0"/>
              <a:t> – зло – </a:t>
            </a:r>
            <a:r>
              <a:rPr lang="ru-RU" sz="2800" i="1" dirty="0" err="1" smtClean="0"/>
              <a:t>називають</a:t>
            </a:r>
            <a:r>
              <a:rPr lang="ru-RU" sz="2800" i="1" dirty="0" smtClean="0"/>
              <a:t> словом</a:t>
            </a:r>
            <a:r>
              <a:rPr lang="ru-RU" sz="2800" dirty="0" smtClean="0"/>
              <a:t> </a:t>
            </a:r>
          </a:p>
          <a:p>
            <a:pPr algn="ctr"/>
            <a:r>
              <a:rPr lang="uk-UA" sz="2800" b="1" dirty="0" smtClean="0"/>
              <a:t>«МОРАЛЬ»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0083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79165"/>
            <a:ext cx="63539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/>
              <a:t>Етика</a:t>
            </a:r>
            <a:r>
              <a:rPr lang="ru-RU" sz="4800" dirty="0" smtClean="0"/>
              <a:t> – наука про </a:t>
            </a:r>
            <a:r>
              <a:rPr lang="ru-RU" sz="4800" u="sng" dirty="0" smtClean="0"/>
              <a:t>мораль</a:t>
            </a:r>
            <a:r>
              <a:rPr lang="ru-RU" sz="4800" dirty="0" smtClean="0"/>
              <a:t> </a:t>
            </a:r>
          </a:p>
          <a:p>
            <a:pPr algn="ctr"/>
            <a:endParaRPr lang="uk-UA" sz="3200" dirty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 </a:t>
            </a:r>
            <a:r>
              <a:rPr lang="ru-RU" sz="3200" dirty="0" err="1" smtClean="0"/>
              <a:t>Всі</a:t>
            </a:r>
            <a:r>
              <a:rPr lang="ru-RU" sz="3200" dirty="0" smtClean="0"/>
              <a:t> </a:t>
            </a:r>
            <a:r>
              <a:rPr lang="ru-RU" sz="3200" dirty="0" err="1" smtClean="0"/>
              <a:t>уявлення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моралі</a:t>
            </a:r>
            <a:r>
              <a:rPr lang="ru-RU" sz="3200" dirty="0" smtClean="0"/>
              <a:t> </a:t>
            </a:r>
            <a:r>
              <a:rPr lang="ru-RU" sz="3200" dirty="0" err="1" smtClean="0"/>
              <a:t>втілюються</a:t>
            </a:r>
            <a:r>
              <a:rPr lang="ru-RU" sz="3200" dirty="0" smtClean="0"/>
              <a:t> у </a:t>
            </a:r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МОРАЛЬНИХ ЦІННОСТЯХ – </a:t>
            </a:r>
          </a:p>
          <a:p>
            <a:pPr algn="ctr"/>
            <a:r>
              <a:rPr lang="ru-RU" sz="4000" dirty="0" smtClean="0"/>
              <a:t> </a:t>
            </a:r>
            <a:r>
              <a:rPr lang="ru-RU" sz="3200" dirty="0" err="1" smtClean="0"/>
              <a:t>це</a:t>
            </a:r>
            <a:r>
              <a:rPr lang="ru-RU" sz="3200" dirty="0" smtClean="0"/>
              <a:t> все те, </a:t>
            </a:r>
            <a:r>
              <a:rPr lang="ru-RU" sz="3200" dirty="0" err="1" smtClean="0"/>
              <a:t>що</a:t>
            </a:r>
            <a:r>
              <a:rPr lang="ru-RU" sz="3200" dirty="0" smtClean="0"/>
              <a:t> ми </a:t>
            </a:r>
            <a:r>
              <a:rPr lang="ru-RU" sz="3200" dirty="0" err="1" smtClean="0"/>
              <a:t>вважаємо</a:t>
            </a:r>
            <a:r>
              <a:rPr lang="ru-RU" sz="3200" dirty="0" smtClean="0"/>
              <a:t> </a:t>
            </a:r>
            <a:r>
              <a:rPr lang="ru-RU" sz="3200" dirty="0" err="1" smtClean="0"/>
              <a:t>важливим</a:t>
            </a:r>
            <a:r>
              <a:rPr lang="ru-RU" sz="3200" dirty="0" smtClean="0"/>
              <a:t>, </a:t>
            </a:r>
            <a:r>
              <a:rPr lang="ru-RU" sz="3200" dirty="0" err="1" smtClean="0"/>
              <a:t>потрібним</a:t>
            </a:r>
            <a:r>
              <a:rPr lang="ru-RU" sz="3200" dirty="0" smtClean="0"/>
              <a:t>, </a:t>
            </a:r>
            <a:r>
              <a:rPr lang="ru-RU" sz="3200" dirty="0" err="1" smtClean="0"/>
              <a:t>істотним</a:t>
            </a:r>
            <a:r>
              <a:rPr lang="ru-RU" sz="3200" dirty="0" smtClean="0"/>
              <a:t>: </a:t>
            </a:r>
          </a:p>
          <a:p>
            <a:pPr algn="ctr"/>
            <a:r>
              <a:rPr lang="uk-UA" sz="3200" i="1" dirty="0" smtClean="0"/>
              <a:t>добро, дружбу, любов, свободу, </a:t>
            </a:r>
            <a:r>
              <a:rPr lang="uk-UA" sz="3200" i="1" dirty="0" err="1" smtClean="0"/>
              <a:t>взаємопоміч</a:t>
            </a:r>
            <a:r>
              <a:rPr lang="uk-UA" sz="3200" i="1" dirty="0" smtClean="0"/>
              <a:t>, справедливість, милосердя  </a:t>
            </a:r>
            <a:r>
              <a:rPr lang="uk-UA" sz="3200" dirty="0" smtClean="0"/>
              <a:t>тощо.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908" y="147187"/>
            <a:ext cx="5608173" cy="653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6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859" y="148390"/>
            <a:ext cx="1111770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err="1" smtClean="0"/>
              <a:t>Тож</a:t>
            </a:r>
            <a:r>
              <a:rPr lang="ru-RU" sz="2800" dirty="0" smtClean="0"/>
              <a:t>   </a:t>
            </a:r>
            <a:r>
              <a:rPr lang="ru-RU" sz="4400" b="1" i="1" dirty="0" err="1"/>
              <a:t>етикет</a:t>
            </a:r>
            <a:r>
              <a:rPr lang="ru-RU" sz="4400" b="1" i="1" dirty="0"/>
              <a:t> </a:t>
            </a:r>
            <a:r>
              <a:rPr lang="ru-RU" sz="2800" dirty="0" err="1"/>
              <a:t>навчає</a:t>
            </a:r>
            <a:r>
              <a:rPr lang="ru-RU" sz="2800" dirty="0"/>
              <a:t> </a:t>
            </a:r>
            <a:r>
              <a:rPr lang="ru-RU" sz="2800" dirty="0" smtClean="0"/>
              <a:t>правилам </a:t>
            </a:r>
            <a:r>
              <a:rPr lang="ru-RU" sz="2800" dirty="0" err="1" smtClean="0"/>
              <a:t>поведінки</a:t>
            </a:r>
            <a:r>
              <a:rPr lang="ru-RU" sz="2800" dirty="0" smtClean="0"/>
              <a:t> 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регулює</a:t>
            </a:r>
            <a:r>
              <a:rPr lang="ru-RU" sz="2800" dirty="0" smtClean="0"/>
              <a:t> </a:t>
            </a:r>
            <a:r>
              <a:rPr lang="ru-RU" sz="2800" dirty="0" err="1" smtClean="0"/>
              <a:t>зовнішні</a:t>
            </a:r>
            <a:r>
              <a:rPr lang="ru-RU" sz="2800" dirty="0" smtClean="0"/>
              <a:t> прояви </a:t>
            </a:r>
            <a:r>
              <a:rPr lang="ru-RU" sz="2800" dirty="0" err="1" smtClean="0"/>
              <a:t>людських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взаємин</a:t>
            </a:r>
            <a:r>
              <a:rPr lang="ru-RU" sz="2800" dirty="0" smtClean="0"/>
              <a:t> – </a:t>
            </a:r>
            <a:r>
              <a:rPr lang="ru-RU" sz="2800" dirty="0" err="1" smtClean="0"/>
              <a:t>поведінці</a:t>
            </a:r>
            <a:r>
              <a:rPr lang="ru-RU" sz="2800" dirty="0" smtClean="0"/>
              <a:t> в </a:t>
            </a:r>
            <a:r>
              <a:rPr lang="ru-RU" sz="2800" dirty="0" err="1" smtClean="0"/>
              <a:t>громадських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місцях</a:t>
            </a:r>
            <a:r>
              <a:rPr lang="ru-RU" sz="2800" dirty="0"/>
              <a:t>, </a:t>
            </a:r>
            <a:r>
              <a:rPr lang="ru-RU" sz="2800" dirty="0" err="1" smtClean="0"/>
              <a:t>професійні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відносини</a:t>
            </a:r>
            <a:r>
              <a:rPr lang="ru-RU" sz="2800" dirty="0" smtClean="0"/>
              <a:t>,  </a:t>
            </a:r>
            <a:r>
              <a:rPr lang="ru-RU" sz="2800" dirty="0" err="1" smtClean="0"/>
              <a:t>поводження</a:t>
            </a:r>
            <a:r>
              <a:rPr lang="ru-RU" sz="2800" dirty="0" smtClean="0"/>
              <a:t> </a:t>
            </a:r>
            <a:r>
              <a:rPr lang="ru-RU" sz="2800" dirty="0"/>
              <a:t>з </a:t>
            </a:r>
            <a:r>
              <a:rPr lang="ru-RU" sz="2800" dirty="0" err="1"/>
              <a:t>оточуючими</a:t>
            </a:r>
            <a:r>
              <a:rPr lang="ru-RU" sz="2800" dirty="0"/>
              <a:t> людьми, </a:t>
            </a:r>
            <a:r>
              <a:rPr lang="ru-RU" sz="2800" dirty="0" err="1"/>
              <a:t>форми</a:t>
            </a:r>
            <a:r>
              <a:rPr lang="ru-RU" sz="2800" dirty="0"/>
              <a:t> </a:t>
            </a:r>
            <a:r>
              <a:rPr lang="ru-RU" sz="2800" dirty="0" err="1"/>
              <a:t>звертання</a:t>
            </a:r>
            <a:r>
              <a:rPr lang="ru-RU" sz="2800" dirty="0"/>
              <a:t> і </a:t>
            </a:r>
            <a:r>
              <a:rPr lang="ru-RU" sz="2800" dirty="0" err="1"/>
              <a:t>привітання</a:t>
            </a:r>
            <a:r>
              <a:rPr lang="ru-RU" sz="2800" dirty="0"/>
              <a:t>, </a:t>
            </a:r>
            <a:r>
              <a:rPr lang="ru-RU" sz="2800" dirty="0" err="1"/>
              <a:t>манери</a:t>
            </a:r>
            <a:r>
              <a:rPr lang="ru-RU" sz="2800" dirty="0"/>
              <a:t> </a:t>
            </a:r>
            <a:r>
              <a:rPr lang="ru-RU" sz="2800" dirty="0" err="1"/>
              <a:t>поведінки</a:t>
            </a:r>
            <a:r>
              <a:rPr lang="ru-RU" sz="2800" dirty="0"/>
              <a:t>, </a:t>
            </a:r>
            <a:r>
              <a:rPr lang="ru-RU" sz="2800" dirty="0" err="1"/>
              <a:t>одяг</a:t>
            </a:r>
            <a:r>
              <a:rPr lang="ru-RU" sz="2800" dirty="0"/>
              <a:t>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. І сам </a:t>
            </a:r>
            <a:r>
              <a:rPr lang="ru-RU" sz="2800" dirty="0" err="1" smtClean="0"/>
              <a:t>термін</a:t>
            </a:r>
            <a:r>
              <a:rPr lang="ru-RU" sz="2800" dirty="0" smtClean="0"/>
              <a:t> </a:t>
            </a:r>
            <a:r>
              <a:rPr lang="ru-RU" sz="2800" dirty="0"/>
              <a:t>«</a:t>
            </a:r>
            <a:r>
              <a:rPr lang="ru-RU" sz="2800" dirty="0" err="1"/>
              <a:t>етикет</a:t>
            </a:r>
            <a:r>
              <a:rPr lang="ru-RU" sz="2800" dirty="0"/>
              <a:t>» </a:t>
            </a:r>
            <a:r>
              <a:rPr lang="ru-RU" sz="2800" dirty="0" err="1"/>
              <a:t>з'явився</a:t>
            </a:r>
            <a:r>
              <a:rPr lang="ru-RU" sz="2800" dirty="0"/>
              <a:t> </a:t>
            </a:r>
            <a:r>
              <a:rPr lang="ru-RU" sz="2800" dirty="0" err="1"/>
              <a:t>тільки</a:t>
            </a:r>
            <a:r>
              <a:rPr lang="ru-RU" sz="2800" dirty="0"/>
              <a:t> у XVIII ст., при </a:t>
            </a:r>
            <a:r>
              <a:rPr lang="ru-RU" sz="2800" dirty="0" err="1"/>
              <a:t>французькому</a:t>
            </a:r>
            <a:r>
              <a:rPr lang="ru-RU" sz="2800" dirty="0"/>
              <a:t> </a:t>
            </a:r>
            <a:r>
              <a:rPr lang="ru-RU" sz="2800" dirty="0" err="1"/>
              <a:t>королівському</a:t>
            </a:r>
            <a:r>
              <a:rPr lang="ru-RU" sz="2800" dirty="0"/>
              <a:t> </a:t>
            </a:r>
            <a:r>
              <a:rPr lang="ru-RU" sz="2800" dirty="0" err="1"/>
              <a:t>дворі</a:t>
            </a:r>
            <a:r>
              <a:rPr lang="ru-RU" sz="2800" dirty="0"/>
              <a:t>, коли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запроваджено</a:t>
            </a:r>
            <a:r>
              <a:rPr lang="ru-RU" sz="2800" dirty="0"/>
              <a:t> </a:t>
            </a:r>
            <a:r>
              <a:rPr lang="ru-RU" sz="2800" dirty="0" err="1"/>
              <a:t>спеціальні</a:t>
            </a:r>
            <a:r>
              <a:rPr lang="ru-RU" sz="2800" dirty="0"/>
              <a:t> </a:t>
            </a:r>
            <a:r>
              <a:rPr lang="ru-RU" sz="2800" dirty="0" err="1"/>
              <a:t>картки</a:t>
            </a:r>
            <a:r>
              <a:rPr lang="ru-RU" sz="2800" dirty="0"/>
              <a:t> («</a:t>
            </a:r>
            <a:r>
              <a:rPr lang="ru-RU" sz="2800" dirty="0" err="1"/>
              <a:t>етикетки</a:t>
            </a:r>
            <a:r>
              <a:rPr lang="ru-RU" sz="2800" dirty="0"/>
              <a:t>») для </a:t>
            </a:r>
            <a:r>
              <a:rPr lang="ru-RU" sz="2800" dirty="0" err="1"/>
              <a:t>придворних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переліком</a:t>
            </a:r>
            <a:r>
              <a:rPr lang="ru-RU" sz="2800" dirty="0"/>
              <a:t> </a:t>
            </a:r>
            <a:r>
              <a:rPr lang="ru-RU" sz="2800" dirty="0" err="1"/>
              <a:t>обов'язкових</a:t>
            </a:r>
            <a:r>
              <a:rPr lang="ru-RU" sz="2800" dirty="0"/>
              <a:t> правил </a:t>
            </a:r>
            <a:r>
              <a:rPr lang="ru-RU" sz="2800" dirty="0" err="1" smtClean="0"/>
              <a:t>поведінки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2498" y="5587027"/>
            <a:ext cx="11552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 smtClean="0"/>
              <a:t>Етика</a:t>
            </a:r>
            <a:r>
              <a:rPr lang="ru-RU" sz="2800" dirty="0" smtClean="0"/>
              <a:t>  </a:t>
            </a:r>
            <a:r>
              <a:rPr lang="ru-RU" sz="2800" dirty="0" err="1" smtClean="0"/>
              <a:t>досліджує</a:t>
            </a:r>
            <a:r>
              <a:rPr lang="ru-RU" sz="2800" dirty="0" smtClean="0"/>
              <a:t> </a:t>
            </a:r>
            <a:r>
              <a:rPr lang="ru-RU" sz="2800" dirty="0" err="1" smtClean="0"/>
              <a:t>настанови</a:t>
            </a:r>
            <a:r>
              <a:rPr lang="ru-RU" sz="2800" dirty="0" smtClean="0"/>
              <a:t>, </a:t>
            </a:r>
            <a:r>
              <a:rPr lang="ru-RU" sz="2800" dirty="0"/>
              <a:t>на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 smtClean="0"/>
              <a:t>ґрунтуються</a:t>
            </a:r>
            <a:r>
              <a:rPr lang="ru-RU" sz="2800" dirty="0" smtClean="0"/>
              <a:t> правила </a:t>
            </a:r>
            <a:r>
              <a:rPr lang="ru-RU" sz="2800" dirty="0" err="1" smtClean="0"/>
              <a:t>етикету</a:t>
            </a:r>
            <a:r>
              <a:rPr lang="ru-RU" sz="2800" dirty="0" smtClean="0"/>
              <a:t>-</a:t>
            </a:r>
            <a:r>
              <a:rPr lang="ru-RU" sz="2800" u="sng" dirty="0" smtClean="0"/>
              <a:t> </a:t>
            </a:r>
            <a:r>
              <a:rPr lang="ru-RU" sz="2800" u="sng" dirty="0" err="1" smtClean="0"/>
              <a:t>моральні</a:t>
            </a:r>
            <a:r>
              <a:rPr lang="ru-RU" sz="2800" u="sng" dirty="0" smtClean="0"/>
              <a:t> правила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124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970426" y="86916"/>
            <a:ext cx="5066676" cy="64787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9783" y="764498"/>
            <a:ext cx="599606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>
                <a:solidFill>
                  <a:srgbClr val="C00000"/>
                </a:solidFill>
              </a:rPr>
              <a:t>Моральні</a:t>
            </a:r>
            <a:r>
              <a:rPr lang="ru-RU" sz="4000" b="1" i="1" dirty="0">
                <a:solidFill>
                  <a:srgbClr val="C00000"/>
                </a:solidFill>
              </a:rPr>
              <a:t> правила </a:t>
            </a:r>
            <a:r>
              <a:rPr lang="ru-RU" sz="2800" dirty="0"/>
              <a:t>–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настанови</a:t>
            </a:r>
            <a:r>
              <a:rPr lang="ru-RU" sz="2800" dirty="0"/>
              <a:t>, </a:t>
            </a:r>
            <a:r>
              <a:rPr lang="ru-RU" sz="2800" dirty="0" smtClean="0"/>
              <a:t>як  </a:t>
            </a:r>
            <a:r>
              <a:rPr lang="ru-RU" sz="2800" dirty="0" err="1" smtClean="0"/>
              <a:t>чинити</a:t>
            </a:r>
            <a:r>
              <a:rPr lang="ru-RU" sz="2800" dirty="0" smtClean="0"/>
              <a:t> по-доброму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На </a:t>
            </a:r>
            <a:r>
              <a:rPr lang="ru-RU" sz="2800" dirty="0"/>
              <a:t>них </a:t>
            </a:r>
            <a:r>
              <a:rPr lang="ru-RU" sz="2800" dirty="0" err="1" smtClean="0"/>
              <a:t>ґрунтуються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уявлення</a:t>
            </a:r>
            <a:r>
              <a:rPr lang="ru-RU" sz="2800" dirty="0" smtClean="0"/>
              <a:t> </a:t>
            </a:r>
            <a:r>
              <a:rPr lang="ru-RU" sz="2800" dirty="0"/>
              <a:t>про </a:t>
            </a:r>
            <a:r>
              <a:rPr lang="ru-RU" sz="2800" dirty="0" err="1"/>
              <a:t>найкращі</a:t>
            </a:r>
            <a:r>
              <a:rPr lang="ru-RU" sz="2800" dirty="0"/>
              <a:t> </a:t>
            </a:r>
            <a:r>
              <a:rPr lang="ru-RU" sz="2800" dirty="0" err="1"/>
              <a:t>людські</a:t>
            </a:r>
            <a:r>
              <a:rPr lang="ru-RU" sz="2800" dirty="0"/>
              <a:t> </a:t>
            </a:r>
            <a:r>
              <a:rPr lang="ru-RU" sz="2800" dirty="0" err="1"/>
              <a:t>риси</a:t>
            </a:r>
            <a:r>
              <a:rPr lang="ru-RU" sz="2800" dirty="0"/>
              <a:t> </a:t>
            </a:r>
            <a:r>
              <a:rPr lang="ru-RU" sz="2800" dirty="0" smtClean="0"/>
              <a:t>–  </a:t>
            </a:r>
            <a:r>
              <a:rPr lang="ru-RU" sz="3600" b="1" i="1" dirty="0" err="1" smtClean="0"/>
              <a:t>чесноти</a:t>
            </a:r>
            <a:endParaRPr lang="ru-RU" sz="3600" b="1" i="1" dirty="0" smtClean="0"/>
          </a:p>
          <a:p>
            <a:pPr algn="ctr"/>
            <a:endParaRPr lang="ru-RU" sz="3600" b="1" i="1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err="1"/>
              <a:t>Протилежність</a:t>
            </a:r>
            <a:r>
              <a:rPr lang="ru-RU" sz="2800" dirty="0"/>
              <a:t> </a:t>
            </a:r>
            <a:r>
              <a:rPr lang="ru-RU" sz="2800" dirty="0" err="1"/>
              <a:t>чеснотам</a:t>
            </a:r>
            <a:r>
              <a:rPr lang="ru-RU" sz="2800" dirty="0"/>
              <a:t> </a:t>
            </a:r>
            <a:r>
              <a:rPr lang="ru-RU" sz="2800" dirty="0" err="1"/>
              <a:t>становлять</a:t>
            </a:r>
            <a:endParaRPr lang="ru-RU" sz="2800" dirty="0"/>
          </a:p>
          <a:p>
            <a:pPr algn="ctr"/>
            <a:r>
              <a:rPr lang="ru-RU" sz="3600" b="1" i="1" dirty="0" smtClean="0"/>
              <a:t>вади</a:t>
            </a:r>
            <a:endParaRPr lang="ru-RU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135318" y="86916"/>
            <a:ext cx="490178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C00000"/>
                </a:solidFill>
              </a:rPr>
              <a:t>Моральні правила:</a:t>
            </a:r>
          </a:p>
          <a:p>
            <a:pPr algn="ctr"/>
            <a:endParaRPr lang="uk-UA" sz="4000" b="1" i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uk-UA" sz="2800" dirty="0" smtClean="0"/>
              <a:t>Дотримання прав інших людей</a:t>
            </a:r>
          </a:p>
          <a:p>
            <a:pPr marL="342900" indent="-342900">
              <a:buAutoNum type="arabicPeriod"/>
            </a:pPr>
            <a:r>
              <a:rPr lang="uk-UA" sz="2800" dirty="0" err="1" smtClean="0"/>
              <a:t>Непричинення</a:t>
            </a:r>
            <a:r>
              <a:rPr lang="uk-UA" sz="2800" dirty="0" smtClean="0"/>
              <a:t> своїми діями зла ( обману, насильства, приниження)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Боротьба з </a:t>
            </a:r>
            <a:r>
              <a:rPr lang="uk-UA" sz="2800" dirty="0" err="1" smtClean="0"/>
              <a:t>пороками</a:t>
            </a:r>
            <a:r>
              <a:rPr lang="uk-UA" sz="2800" dirty="0" smtClean="0"/>
              <a:t> і недоліками , а не з людьми , в яких вони проявилися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Повага до думки інших людей</a:t>
            </a:r>
          </a:p>
          <a:p>
            <a:pPr marL="342900" indent="-342900">
              <a:buAutoNum type="arabicPeriod"/>
            </a:pPr>
            <a:r>
              <a:rPr lang="uk-UA" sz="2800" dirty="0" smtClean="0"/>
              <a:t>Прагнення найти рішення, що задовольнить усіх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954581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162</TotalTime>
  <Words>423</Words>
  <Application>Microsoft Office PowerPoint</Application>
  <PresentationFormat>Широкоэкранный</PresentationFormat>
  <Paragraphs>82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19</cp:revision>
  <dcterms:created xsi:type="dcterms:W3CDTF">2022-09-03T20:09:28Z</dcterms:created>
  <dcterms:modified xsi:type="dcterms:W3CDTF">2023-10-14T16:44:28Z</dcterms:modified>
</cp:coreProperties>
</file>