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hTUNlNh07keuNf5RAYc2VVysK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/>
          <p:nvPr>
            <p:ph type="ctrTitle"/>
          </p:nvPr>
        </p:nvSpPr>
        <p:spPr>
          <a:xfrm>
            <a:off x="990600" y="5334000"/>
            <a:ext cx="77724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7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" type="subTitle"/>
          </p:nvPr>
        </p:nvSpPr>
        <p:spPr>
          <a:xfrm>
            <a:off x="990600" y="58674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18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4"/>
          <p:cNvSpPr txBox="1"/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" type="body"/>
          </p:nvPr>
        </p:nvSpPr>
        <p:spPr>
          <a:xfrm rot="5400000">
            <a:off x="2476500" y="876300"/>
            <a:ext cx="419100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/>
          <p:nvPr>
            <p:ph type="title"/>
          </p:nvPr>
        </p:nvSpPr>
        <p:spPr>
          <a:xfrm rot="5400000">
            <a:off x="4709319" y="3109119"/>
            <a:ext cx="521176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" type="body"/>
          </p:nvPr>
        </p:nvSpPr>
        <p:spPr>
          <a:xfrm rot="5400000">
            <a:off x="975519" y="1356519"/>
            <a:ext cx="5211762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:\ProPowerPoint\Шаблоны\АБСТРАКТНЫЕ\GreenAbstrakt.jpg" id="54" name="Google Shape;5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91773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7"/>
          <p:cNvSpPr txBox="1"/>
          <p:nvPr>
            <p:ph type="ctrTitle"/>
          </p:nvPr>
        </p:nvSpPr>
        <p:spPr>
          <a:xfrm>
            <a:off x="2339752" y="620690"/>
            <a:ext cx="626469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5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" type="subTitle"/>
          </p:nvPr>
        </p:nvSpPr>
        <p:spPr>
          <a:xfrm>
            <a:off x="3563889" y="5445224"/>
            <a:ext cx="52565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540"/>
              </a:spcBef>
              <a:spcAft>
                <a:spcPts val="0"/>
              </a:spcAft>
              <a:buClr>
                <a:srgbClr val="F2F2F2"/>
              </a:buClr>
              <a:buSzPts val="2700"/>
              <a:buNone/>
              <a:defRPr b="1" sz="2700">
                <a:solidFill>
                  <a:srgbClr val="F2F2F2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/>
          <p:nvPr>
            <p:ph type="title"/>
          </p:nvPr>
        </p:nvSpPr>
        <p:spPr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" type="body"/>
          </p:nvPr>
        </p:nvSpPr>
        <p:spPr>
          <a:xfrm>
            <a:off x="1258888" y="1600202"/>
            <a:ext cx="74279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body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/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 txBox="1"/>
          <p:nvPr>
            <p:ph idx="1" type="body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914400" y="2438400"/>
            <a:ext cx="3581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2" type="body"/>
          </p:nvPr>
        </p:nvSpPr>
        <p:spPr>
          <a:xfrm>
            <a:off x="4648200" y="2438400"/>
            <a:ext cx="3581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/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" type="body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9" name="Google Shape;29;p30"/>
          <p:cNvSpPr txBox="1"/>
          <p:nvPr>
            <p:ph idx="2" type="body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" name="Google Shape;31;p30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" type="body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»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7" name="Google Shape;37;p32"/>
          <p:cNvSpPr txBox="1"/>
          <p:nvPr>
            <p:ph idx="2" type="body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/>
          <p:nvPr>
            <p:ph idx="2" type="pic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None/>
              <a:defRPr b="0" i="0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1pPr>
            <a:lvl2pPr indent="-228600" lvl="1" marL="9144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Helvetica Neue"/>
              <a:buNone/>
              <a:defRPr sz="105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3pPr>
            <a:lvl4pPr indent="-228600" lvl="3" marL="18288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  <a:defRPr sz="750"/>
            </a:lvl4pPr>
            <a:lvl5pPr indent="-228600" lvl="4" marL="22860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–"/>
              <a:defRPr b="0" i="0" sz="21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–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»"/>
              <a:defRPr b="0" i="0" sz="1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2700" y="1588"/>
            <a:ext cx="9169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6"/>
          <p:cNvSpPr txBox="1"/>
          <p:nvPr>
            <p:ph type="title"/>
          </p:nvPr>
        </p:nvSpPr>
        <p:spPr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1258888" y="1600202"/>
            <a:ext cx="74279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6"/>
          <p:cNvSpPr txBox="1"/>
          <p:nvPr/>
        </p:nvSpPr>
        <p:spPr>
          <a:xfrm>
            <a:off x="7092950" y="6610351"/>
            <a:ext cx="134363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ProPowerPoint.Ru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ukrinform.com/photos/2016_05/1462314885-2086.jpg"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78" y="1330017"/>
            <a:ext cx="8934718" cy="53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/>
          <p:nvPr/>
        </p:nvSpPr>
        <p:spPr>
          <a:xfrm>
            <a:off x="323528" y="188640"/>
            <a:ext cx="7488832" cy="1754326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5400" u="none" cap="none" strike="noStrike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Романський стиль (ІХ – ХІІ ст.)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>
            <a:off x="126776" y="116632"/>
            <a:ext cx="8837712" cy="138499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i="1" lang="ru-RU" sz="2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 церковному будівництві панували базиліки, які зводилися за зразком римських споруд.</a:t>
            </a:r>
            <a:endParaRPr b="1" i="1" sz="36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25 запаморочливих прикладів романської архітектури, які повинен побачити кожен"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700808"/>
            <a:ext cx="6689777" cy="50173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0" name="Google Shape;130;p10"/>
          <p:cNvSpPr/>
          <p:nvPr/>
        </p:nvSpPr>
        <p:spPr>
          <a:xfrm>
            <a:off x="126776" y="6071810"/>
            <a:ext cx="4572000" cy="646331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Ротонда св. Лонгіна, Прага. 12 століття</a:t>
            </a:r>
            <a:endParaRPr b="1" i="1"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/>
          <p:nvPr>
            <p:ph idx="1" type="body"/>
          </p:nvPr>
        </p:nvSpPr>
        <p:spPr>
          <a:xfrm>
            <a:off x="107504" y="116632"/>
            <a:ext cx="8445624" cy="1008112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lang="ru-RU">
                <a:solidFill>
                  <a:schemeClr val="lt1"/>
                </a:solidFill>
              </a:rPr>
              <a:t>        </a:t>
            </a:r>
            <a:r>
              <a:rPr b="1" i="1" lang="ru-RU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Типовим зразком романського стилю є собор Нотр-Дам у французькому м. Пуатьє.</a:t>
            </a:r>
            <a:endParaRPr b="1" i="1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 b="0" l="0" r="1279" t="0"/>
          <a:stretch/>
        </p:blipFill>
        <p:spPr>
          <a:xfrm>
            <a:off x="1331640" y="1124744"/>
            <a:ext cx="7484927" cy="5476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idx="1" type="body"/>
          </p:nvPr>
        </p:nvSpPr>
        <p:spPr>
          <a:xfrm>
            <a:off x="251520" y="115814"/>
            <a:ext cx="8456667" cy="968896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Bookman Old Style"/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Інша відома романська пам’ятка – замок Каркасон у Франції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s://guruturizma.ru/wp-content/uploads/2015/11/Carcassonne_wall-1024x684.jpg"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656" y="1054374"/>
            <a:ext cx="8496283" cy="56752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barcelonatm.ru/wp-content/uploads/2019/06/zamok-karkasson-11.jpg" id="147" name="Google Shape;14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332656"/>
            <a:ext cx="8881971" cy="60651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>
            <a:off x="179512" y="116632"/>
            <a:ext cx="8640960" cy="2800767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для   будівель  використовували   місцевий  камінь,  оскільки доставка   його  здалека була  майже  неможлива, унаслідок бездоріжжя і через велику кількість внутрішніх кордонів.</a:t>
            </a:r>
            <a:endParaRPr b="1" i="1" sz="22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Камені обтісувалися різними майстрами - одна з причин того, що в середньовічному мистецтві рідко зустрічаються дві однакові деталі, наприклад капітелі. </a:t>
            </a: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897291"/>
            <a:ext cx="4046753" cy="38444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347" y="2492896"/>
            <a:ext cx="3980439" cy="39724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/>
          <p:nvPr/>
        </p:nvSpPr>
        <p:spPr>
          <a:xfrm>
            <a:off x="107504" y="116632"/>
            <a:ext cx="4248472" cy="6247864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Феодальна   роздробленість,   відносна   замкнутість культурного життя  і  стійкість  місцевих  будівельних традицій визначили велику різноманітність романських  архітектурних  шкіл.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В архітектурі Німеччини у той час склався особливий тип церкви - величний і масивний. Такий собор в Шпейері (ХІ – ХІІ ст.), один з найбільших у Західній Європі. Архітектурний декор дуже стриманий - всього лише аркатури, що підкреслюють основні лінії. </a:t>
            </a:r>
            <a:endParaRPr b="1" i="1" sz="20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Файл:Speyer Dom meph666-2005-Feb-26.jpg" id="160" name="Google Shape;1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92696"/>
            <a:ext cx="4374486" cy="58326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0" l="0" r="0" t="3204"/>
          <a:stretch/>
        </p:blipFill>
        <p:spPr>
          <a:xfrm>
            <a:off x="179512" y="118911"/>
            <a:ext cx="7848872" cy="65993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6" name="Google Shape;166;p16"/>
          <p:cNvSpPr/>
          <p:nvPr/>
        </p:nvSpPr>
        <p:spPr>
          <a:xfrm>
            <a:off x="5004048" y="5887243"/>
            <a:ext cx="3960440" cy="830997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Собор у Шпейері, Німеччина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179512" y="117693"/>
            <a:ext cx="4968552" cy="637097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Романське мистецтво Італії розвивалося інакше. Оскільки головною силою історичного розвитку в Італії були міста, а не церкви, в її культурі сильніше, ніж у інших народів, виражені світські тенденції.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Серед відомих творів архітектури Центральної Італії  - видатний комплекс в Пізі: собор, вежа, баптистерій. Найвідомішою частиною комплексу є знаменита Пізанська "падаюча" вежа.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://www.athens.kiev.ua/wordpress/wp-content/uploads/2013/03/20130318_pizanskaia_bashnia.jpg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32689" t="0"/>
          <a:stretch/>
        </p:blipFill>
        <p:spPr>
          <a:xfrm>
            <a:off x="5364088" y="102420"/>
            <a:ext cx="3528392" cy="65459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tcetera.media/wp-content/uploads/2018/11/8l7Mn8K.jpeg"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12969" r="0" t="0"/>
          <a:stretch/>
        </p:blipFill>
        <p:spPr>
          <a:xfrm>
            <a:off x="179512" y="404664"/>
            <a:ext cx="8827671" cy="57961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Замок Лидс (Leeds Castle) из серии ЗАМКИ ВЕЛИКОБРИТАНИИ - Олег Неугодников"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53" y="2429797"/>
            <a:ext cx="8748464" cy="43231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3" name="Google Shape;183;p19"/>
          <p:cNvSpPr/>
          <p:nvPr/>
        </p:nvSpPr>
        <p:spPr>
          <a:xfrm>
            <a:off x="139091" y="181739"/>
            <a:ext cx="8424936" cy="2462213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У англійській архітектурі романського періоду багато спільного  з  французькою  архітектурою:  великі  розміри, високі центральні нефи, велика кількість башт. Більшість романських англійських храмів були перебудовані в період готики, і тому про їх первісний вигляд судити вкрай важко. </a:t>
            </a:r>
            <a:endParaRPr b="1" i="1" sz="22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107082" y="6168221"/>
            <a:ext cx="2651688" cy="58477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замок Лідс</a:t>
            </a:r>
            <a:endParaRPr b="1" i="1" sz="32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800" y="2276872"/>
            <a:ext cx="6017649" cy="436061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5" name="Google Shape;75;p2"/>
          <p:cNvSpPr/>
          <p:nvPr/>
        </p:nvSpPr>
        <p:spPr>
          <a:xfrm>
            <a:off x="179512" y="116632"/>
            <a:ext cx="8712968" cy="2677656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Романський стиль (лат. romanus - римський) – художній стиль, що панував в Західній Європі в IХ-ХІІ століттях. Він став одним з найважливіших етапів розвитку середньовічного європейського мистецтва.</a:t>
            </a:r>
            <a:endParaRPr b="1" i="1" sz="28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 b="4808" l="0" r="0" t="0"/>
          <a:stretch/>
        </p:blipFill>
        <p:spPr>
          <a:xfrm>
            <a:off x="179512" y="96673"/>
            <a:ext cx="8779223" cy="62646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0" name="Google Shape;190;p20"/>
          <p:cNvSpPr/>
          <p:nvPr/>
        </p:nvSpPr>
        <p:spPr>
          <a:xfrm>
            <a:off x="2915816" y="6161314"/>
            <a:ext cx="5657318" cy="400110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Кафедральний собор в Сент-Олбансі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179512" y="116632"/>
            <a:ext cx="4752528" cy="6555641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Р</a:t>
            </a: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оманське мистецтво Іспанії розвивалося під впливом арабської і французької культури. Суворий кріпосний характер іспанської архітектури сформувався в умовах безупинних війн з арабами, Реконкісти - війни за звільнення території країни.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Як ні в одній країні Західної Європи, в Іспанії розвернулося будівництво замків-фортець. Один з старіших замків романського періоду - королівський палац Алькасар (IХ ст., Сеговія). </a:t>
            </a:r>
            <a:endParaRPr b="1" i="1" sz="22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s://i.pinimg.com/originals/24/76/7e/24767ecd68e27528bd5d7cf686871912.jpg"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260648"/>
            <a:ext cx="4080453" cy="61206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fw.so/uploads/posts/2008-05/1209635304_4.jpg" id="201" name="Google Shape;2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16632"/>
            <a:ext cx="8688965" cy="65167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2" name="Google Shape;202;p22"/>
          <p:cNvSpPr/>
          <p:nvPr/>
        </p:nvSpPr>
        <p:spPr>
          <a:xfrm>
            <a:off x="2503167" y="6148810"/>
            <a:ext cx="6455613" cy="46166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королівський палац Алькасар IХ ст.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79512" y="332656"/>
            <a:ext cx="7315200" cy="715962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Домашнє завдання:</a:t>
            </a:r>
            <a:endParaRPr b="1" i="1" sz="40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://vsviti.com.ua/wp-content/uploads/2013/12/Festung-Hohenwerfen.jpg" id="208" name="Google Shape;2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764704"/>
            <a:ext cx="8718263" cy="5816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1331640" y="1340768"/>
            <a:ext cx="7315200" cy="2160240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Створити каталог пам'яток романської архітектури</a:t>
            </a:r>
            <a:endParaRPr b="1" i="1" sz="40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>
            <a:off x="107504" y="116632"/>
            <a:ext cx="4968552" cy="6555641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</a:t>
            </a: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Романський стиль склався в країнах Центральної і Західної Європи. XI ст. розглядається зазвичай як час "раннього",  а  XII ст. – "зрілого" романського мистецтва. Проте хронологічні рамки стилю в окремих країнах не завжди збігаються. Так, на північному сході Франції остання третина XII ст. вже відноситься до готичного періоду, тоді як в Германії і Італії характерні ознаки романського мистецтва продовжують панувати на протязі   значної частини XIII ст.</a:t>
            </a:r>
            <a:endParaRPr/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1350" y="122351"/>
            <a:ext cx="4033838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5358837" y="5229200"/>
            <a:ext cx="3695104" cy="1200329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Кафедральний собор св. Петра у Трірі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/>
          <p:nvPr/>
        </p:nvSpPr>
        <p:spPr>
          <a:xfrm>
            <a:off x="4283968" y="260648"/>
            <a:ext cx="4680520" cy="6001643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Термін "романський стиль" з'явився на початку XIX століття, коли було встановлено, що архітектура XI-XII століть використовувала елементи давньоримської архітектури такі як напівкруглі арки. В цілому, термін умовний і відображає лише одну, не головну, сторону мистецтва. Проте він увійшов до загального вживання.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s://st.depositphotos.com/1022597/2896/i/950/depositphotos_28961665-stock-photo-mainz-cathedral.jpg"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2" y="303564"/>
            <a:ext cx="4095783" cy="61436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0" name="Google Shape;90;p4"/>
          <p:cNvSpPr/>
          <p:nvPr/>
        </p:nvSpPr>
        <p:spPr>
          <a:xfrm>
            <a:off x="179509" y="6021288"/>
            <a:ext cx="3951767" cy="707886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Кафедральний собор у Майнці, Німеччина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179512" y="188640"/>
            <a:ext cx="8712967" cy="255454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2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Провідна роль в мистецтві цього періоду належала архітектурі. Будівлі романського стилю різнопланові по типах, конструктивних особливостях та декору. Ця середньовічна архітектура створювалася для потреб церкви і рицарства, і типовими спорудами  стають </a:t>
            </a:r>
            <a:r>
              <a:rPr b="1" i="1" lang="ru-RU" sz="2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церкви, монастирі, замки, фортеці.</a:t>
            </a:r>
            <a:endParaRPr b="1" i="1" sz="28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25 запаморочливих прикладів романської архітектури, які повинен побачити кожен" id="96" name="Google Shape;96;p5"/>
          <p:cNvPicPr preferRelativeResize="0"/>
          <p:nvPr/>
        </p:nvPicPr>
        <p:blipFill rotWithShape="1">
          <a:blip r:embed="rId3">
            <a:alphaModFix/>
          </a:blip>
          <a:srcRect b="14832" l="0" r="0" t="17299"/>
          <a:stretch/>
        </p:blipFill>
        <p:spPr>
          <a:xfrm>
            <a:off x="1331640" y="2715546"/>
            <a:ext cx="7713413" cy="39261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97" name="Google Shape;97;p5"/>
          <p:cNvSpPr/>
          <p:nvPr/>
        </p:nvSpPr>
        <p:spPr>
          <a:xfrm>
            <a:off x="179512" y="6093296"/>
            <a:ext cx="4572000" cy="646331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Базиліка Сан-Ісідро, Леон, Іспанія. 10 століття</a:t>
            </a:r>
            <a:endParaRPr b="1" i="1" sz="1800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179512" y="116632"/>
            <a:ext cx="8229600" cy="576064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359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Характерні риси архітектури</a:t>
            </a:r>
            <a:endParaRPr b="1" i="1" sz="3359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4716016" y="1124744"/>
            <a:ext cx="4185002" cy="4154984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515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Будівля ретельно вписувалася в навколишню природу, виглядала міцною і грунтовною. Цьому сприяли масивні гладкі стіни з вузькими прорізами вікон і поступово-поглибленими порталами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s://media-cdn.tripadvisor.com/media/photo-s/06/45/0b/3f/st-brendan-s-clonfert.jpg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346" y="836712"/>
            <a:ext cx="4247084" cy="565440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/>
        </p:nvSpPr>
        <p:spPr>
          <a:xfrm>
            <a:off x="251520" y="188640"/>
            <a:ext cx="4464496" cy="3528392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2. Головним елементом композиції монастиря чи замку стає вежа - </a:t>
            </a:r>
            <a:r>
              <a:rPr b="1" i="1" lang="ru-RU" sz="2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донжон.</a:t>
            </a: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Навколо неї розташовувалися інші споруди, складені з простих геометричних форм - кубів, призм, циліндрів.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Донжон - большой башни или сокровенные держать средневековый замок Виндзор — стоковое фото" id="110" name="Google Shape;11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188640"/>
            <a:ext cx="4075933" cy="61139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www.e-news.su/uploads/posts/2018-11/1542226636_e-news.su_3.jpg" id="111" name="Google Shape;11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528" y="3861048"/>
            <a:ext cx="5544616" cy="27723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79512" y="116632"/>
            <a:ext cx="8784976" cy="1384995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З інших характерних ознак можна відзначити товсті стіни, прорізані маленькими вікнами.</a:t>
            </a:r>
            <a:endParaRPr b="1" i="1" sz="28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conwy2" id="117" name="Google Shape;1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1628800"/>
            <a:ext cx="6624736" cy="49685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/>
          <p:nvPr/>
        </p:nvSpPr>
        <p:spPr>
          <a:xfrm>
            <a:off x="126776" y="116632"/>
            <a:ext cx="8837712" cy="3785652"/>
          </a:xfrm>
          <a:prstGeom prst="rect">
            <a:avLst/>
          </a:prstGeom>
          <a:solidFill>
            <a:srgbClr val="A2F4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4</a:t>
            </a: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Важливою  ознакою романської архітектури є наявність кам'яного зводу.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Звід - тип перекриття,який утворюється опуклою криволінійною поверхнею.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Єдину опору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для зводу 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архітектура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знаходить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15151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 стіні.</a:t>
            </a:r>
            <a:endParaRPr b="1" i="1" sz="2400">
              <a:solidFill>
                <a:srgbClr val="15151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descr="https://c.pxhere.com/photos/3a/ec/photo-24172.jpg!d"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6596" y="2060848"/>
            <a:ext cx="6237892" cy="46784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2">
  <a:themeElements>
    <a:clrScheme name="">
      <a:dk1>
        <a:srgbClr val="FFFFFF"/>
      </a:dk1>
      <a:lt1>
        <a:srgbClr val="FFFFFF"/>
      </a:lt1>
      <a:dk2>
        <a:srgbClr val="FFFFFF"/>
      </a:dk2>
      <a:lt2>
        <a:srgbClr val="005117"/>
      </a:lt2>
      <a:accent1>
        <a:srgbClr val="36860B"/>
      </a:accent1>
      <a:accent2>
        <a:srgbClr val="4EC10A"/>
      </a:accent2>
      <a:accent3>
        <a:srgbClr val="FFFFFF"/>
      </a:accent3>
      <a:accent4>
        <a:srgbClr val="DADADA"/>
      </a:accent4>
      <a:accent5>
        <a:srgbClr val="AEC3AA"/>
      </a:accent5>
      <a:accent6>
        <a:srgbClr val="46AF08"/>
      </a:accent6>
      <a:hlink>
        <a:srgbClr val="CFE5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15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2013-01-09T14:48:59Z</dcterms:created>
  <dc:creator>bibliotekar</dc:creator>
</cp:coreProperties>
</file>