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8" r:id="rId2"/>
    <p:sldId id="885" r:id="rId3"/>
    <p:sldId id="929" r:id="rId4"/>
    <p:sldId id="931" r:id="rId5"/>
    <p:sldId id="932" r:id="rId6"/>
    <p:sldId id="624" r:id="rId7"/>
    <p:sldId id="538" r:id="rId8"/>
    <p:sldId id="635" r:id="rId9"/>
    <p:sldId id="660" r:id="rId10"/>
    <p:sldId id="897" r:id="rId11"/>
    <p:sldId id="933" r:id="rId12"/>
    <p:sldId id="934" r:id="rId13"/>
    <p:sldId id="896" r:id="rId14"/>
    <p:sldId id="935" r:id="rId15"/>
    <p:sldId id="936" r:id="rId16"/>
    <p:sldId id="907" r:id="rId17"/>
    <p:sldId id="937" r:id="rId18"/>
    <p:sldId id="938" r:id="rId19"/>
    <p:sldId id="900" r:id="rId20"/>
    <p:sldId id="939" r:id="rId21"/>
    <p:sldId id="914" r:id="rId22"/>
    <p:sldId id="902" r:id="rId23"/>
    <p:sldId id="622" r:id="rId24"/>
    <p:sldId id="940" r:id="rId25"/>
    <p:sldId id="941" r:id="rId26"/>
    <p:sldId id="942" r:id="rId27"/>
    <p:sldId id="943" r:id="rId28"/>
    <p:sldId id="944" r:id="rId29"/>
    <p:sldId id="945" r:id="rId30"/>
    <p:sldId id="926" r:id="rId31"/>
    <p:sldId id="662" r:id="rId32"/>
    <p:sldId id="269" r:id="rId33"/>
    <p:sldId id="280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0" clrIdx="0">
    <p:extLst>
      <p:ext uri="{19B8F6BF-5375-455C-9EA6-DF929625EA0E}">
        <p15:presenceInfo xmlns:p15="http://schemas.microsoft.com/office/powerpoint/2012/main" xmlns="" userId="Юлия Цуп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1694E9"/>
    <a:srgbClr val="BA1CBA"/>
    <a:srgbClr val="00B050"/>
    <a:srgbClr val="FF99FF"/>
    <a:srgbClr val="FAFD77"/>
    <a:srgbClr val="295FFF"/>
    <a:srgbClr val="FF3131"/>
    <a:srgbClr val="000000"/>
    <a:srgbClr val="9E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241" autoAdjust="0"/>
    <p:restoredTop sz="96374" autoAdjust="0"/>
  </p:normalViewPr>
  <p:slideViewPr>
    <p:cSldViewPr snapToGrid="0">
      <p:cViewPr varScale="1">
        <p:scale>
          <a:sx n="88" d="100"/>
          <a:sy n="88" d="100"/>
        </p:scale>
        <p:origin x="-365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pPr/>
              <a:t>14.10.2023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721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№38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9080" y="4230481"/>
            <a:ext cx="8025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2F3242"/>
                </a:solidFill>
              </a:rPr>
              <a:t>Порівнюємо математичні вирази</a:t>
            </a:r>
            <a:endParaRPr lang="ru-RU" sz="60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7147" y="309486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Математика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6763" y="134571"/>
            <a:ext cx="6308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Тема 2. Додаємо і віднімаємо числа 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uk-UA" sz="2800" b="1" dirty="0">
                <a:solidFill>
                  <a:schemeClr val="bg1"/>
                </a:solidFill>
              </a:rPr>
              <a:t>з переходом через десяток у межах 20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3977" y="1170950"/>
            <a:ext cx="3471844" cy="305953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89488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1. Який компонент змінюється в кожному стовпчику? Як ця зміна впливає на результат? Доповни рівності.</a:t>
            </a: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12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27740" y="1851078"/>
            <a:ext cx="4058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11</a:t>
            </a:r>
            <a:r>
              <a:rPr lang="uk-UA" sz="6000" b="1" dirty="0">
                <a:solidFill>
                  <a:srgbClr val="FF0000"/>
                </a:solidFill>
              </a:rPr>
              <a:t> </a:t>
            </a:r>
            <a:r>
              <a:rPr lang="uk-UA" sz="6000" b="1" dirty="0"/>
              <a:t>– 7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= 4 </a:t>
            </a:r>
            <a:endParaRPr lang="uk-UA" sz="6000" b="1" dirty="0">
              <a:solidFill>
                <a:srgbClr val="FF0000"/>
              </a:solidFill>
            </a:endParaRPr>
          </a:p>
          <a:p>
            <a:endParaRPr lang="uk-UA" sz="4000" b="1" dirty="0"/>
          </a:p>
          <a:p>
            <a:r>
              <a:rPr lang="uk-UA" sz="6000" b="1" dirty="0"/>
              <a:t>15</a:t>
            </a:r>
            <a:r>
              <a:rPr lang="uk-UA" sz="6000" b="1" dirty="0">
                <a:solidFill>
                  <a:srgbClr val="1694E9"/>
                </a:solidFill>
              </a:rPr>
              <a:t> </a:t>
            </a:r>
            <a:r>
              <a:rPr lang="uk-UA" sz="6000" b="1" dirty="0"/>
              <a:t>– 7 =   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 </a:t>
            </a:r>
            <a:endParaRPr lang="en-US" sz="6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918987" y="3374876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61978" y="2694173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4189062" y="2740927"/>
            <a:ext cx="4021" cy="774846"/>
          </a:xfrm>
          <a:prstGeom prst="straightConnector1">
            <a:avLst/>
          </a:prstGeom>
          <a:ln w="38100">
            <a:solidFill>
              <a:srgbClr val="1694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3844097" y="3546108"/>
            <a:ext cx="708390" cy="673198"/>
          </a:xfrm>
          <a:prstGeom prst="rect">
            <a:avLst/>
          </a:prstGeom>
          <a:noFill/>
          <a:ln w="38100">
            <a:solidFill>
              <a:srgbClr val="169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496687" y="2667199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85122" y="2661248"/>
            <a:ext cx="1019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+4</a:t>
            </a:r>
            <a:endParaRPr lang="en-US" sz="6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4483943" y="2641838"/>
            <a:ext cx="1265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+4</a:t>
            </a:r>
            <a:endParaRPr lang="en-US" sz="6000" b="1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1722969" y="2781657"/>
            <a:ext cx="4021" cy="774846"/>
          </a:xfrm>
          <a:prstGeom prst="straightConnector1">
            <a:avLst/>
          </a:prstGeom>
          <a:ln w="38100">
            <a:solidFill>
              <a:srgbClr val="1694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75980" y="3676911"/>
            <a:ext cx="4058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 8</a:t>
            </a:r>
            <a:r>
              <a:rPr lang="uk-UA" sz="6000" b="1" dirty="0">
                <a:solidFill>
                  <a:srgbClr val="FF0000"/>
                </a:solidFill>
              </a:rPr>
              <a:t> </a:t>
            </a:r>
            <a:r>
              <a:rPr lang="uk-UA" sz="6000" b="1" dirty="0"/>
              <a:t>+ 5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= 13 </a:t>
            </a:r>
            <a:endParaRPr lang="uk-UA" sz="6000" b="1" dirty="0">
              <a:solidFill>
                <a:srgbClr val="FF0000"/>
              </a:solidFill>
            </a:endParaRPr>
          </a:p>
          <a:p>
            <a:endParaRPr lang="uk-UA" sz="4000" b="1" dirty="0"/>
          </a:p>
          <a:p>
            <a:r>
              <a:rPr lang="uk-UA" sz="6000" b="1" dirty="0"/>
              <a:t> 3</a:t>
            </a:r>
            <a:r>
              <a:rPr lang="uk-UA" sz="6000" b="1" dirty="0">
                <a:solidFill>
                  <a:srgbClr val="1694E9"/>
                </a:solidFill>
              </a:rPr>
              <a:t> </a:t>
            </a:r>
            <a:r>
              <a:rPr lang="uk-UA" sz="6000" b="1" dirty="0"/>
              <a:t>+ 5 =   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 </a:t>
            </a:r>
            <a:endParaRPr lang="en-US" sz="6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667227" y="5200709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810218" y="4520006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9937302" y="4566760"/>
            <a:ext cx="4021" cy="774846"/>
          </a:xfrm>
          <a:prstGeom prst="straightConnector1">
            <a:avLst/>
          </a:prstGeom>
          <a:ln w="38100">
            <a:solidFill>
              <a:srgbClr val="1694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9592337" y="5371941"/>
            <a:ext cx="708390" cy="673198"/>
          </a:xfrm>
          <a:prstGeom prst="rect">
            <a:avLst/>
          </a:prstGeom>
          <a:noFill/>
          <a:ln w="38100">
            <a:solidFill>
              <a:srgbClr val="169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0244927" y="4493032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433362" y="4487081"/>
            <a:ext cx="1019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-5</a:t>
            </a:r>
            <a:endParaRPr lang="en-US" sz="6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0232183" y="4467671"/>
            <a:ext cx="1265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-5</a:t>
            </a:r>
            <a:endParaRPr lang="en-US" sz="6000" b="1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7471209" y="4607490"/>
            <a:ext cx="4021" cy="774846"/>
          </a:xfrm>
          <a:prstGeom prst="straightConnector1">
            <a:avLst/>
          </a:prstGeom>
          <a:ln w="38100">
            <a:solidFill>
              <a:srgbClr val="1694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0224" y="4608137"/>
            <a:ext cx="2649579" cy="162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9459" y="1890906"/>
            <a:ext cx="2861157" cy="159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338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24" grpId="0"/>
      <p:bldP spid="42" grpId="0"/>
      <p:bldP spid="43" grpId="0"/>
      <p:bldP spid="19" grpId="0"/>
      <p:bldP spid="20" grpId="0"/>
      <p:bldP spid="23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89488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1. Який компонент змінюється в кожному стовпчику? Як ця зміна впливає на результат? Доповни рівності.</a:t>
            </a: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12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27740" y="1851078"/>
            <a:ext cx="4058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 6</a:t>
            </a:r>
            <a:r>
              <a:rPr lang="uk-UA" sz="6000" b="1" dirty="0">
                <a:solidFill>
                  <a:srgbClr val="FF0000"/>
                </a:solidFill>
              </a:rPr>
              <a:t> </a:t>
            </a:r>
            <a:r>
              <a:rPr lang="uk-UA" sz="6000" b="1" dirty="0"/>
              <a:t>+ 5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= 11 </a:t>
            </a:r>
            <a:endParaRPr lang="uk-UA" sz="6000" b="1" dirty="0">
              <a:solidFill>
                <a:srgbClr val="FF0000"/>
              </a:solidFill>
            </a:endParaRPr>
          </a:p>
          <a:p>
            <a:endParaRPr lang="uk-UA" sz="4000" b="1" dirty="0"/>
          </a:p>
          <a:p>
            <a:r>
              <a:rPr lang="uk-UA" sz="6000" b="1" dirty="0"/>
              <a:t> 3</a:t>
            </a:r>
            <a:r>
              <a:rPr lang="uk-UA" sz="6000" b="1" dirty="0">
                <a:solidFill>
                  <a:srgbClr val="1694E9"/>
                </a:solidFill>
              </a:rPr>
              <a:t> </a:t>
            </a:r>
            <a:r>
              <a:rPr lang="uk-UA" sz="6000" b="1" dirty="0"/>
              <a:t>+ 5 =   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 </a:t>
            </a:r>
            <a:endParaRPr lang="en-US" sz="6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830053" y="3374875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61978" y="2694173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4125727" y="2730515"/>
            <a:ext cx="4021" cy="774846"/>
          </a:xfrm>
          <a:prstGeom prst="straightConnector1">
            <a:avLst/>
          </a:prstGeom>
          <a:ln w="38100">
            <a:solidFill>
              <a:srgbClr val="1694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3775553" y="3546108"/>
            <a:ext cx="708390" cy="673198"/>
          </a:xfrm>
          <a:prstGeom prst="rect">
            <a:avLst/>
          </a:prstGeom>
          <a:noFill/>
          <a:ln w="38100">
            <a:solidFill>
              <a:srgbClr val="169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233853" y="2610106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819585" y="2670453"/>
            <a:ext cx="1019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-3</a:t>
            </a:r>
            <a:endParaRPr lang="en-US" sz="6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4189921" y="2595021"/>
            <a:ext cx="1265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-3</a:t>
            </a:r>
            <a:endParaRPr lang="en-US" sz="6000" b="1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1722969" y="2763428"/>
            <a:ext cx="4021" cy="774846"/>
          </a:xfrm>
          <a:prstGeom prst="straightConnector1">
            <a:avLst/>
          </a:prstGeom>
          <a:ln w="38100">
            <a:solidFill>
              <a:srgbClr val="1694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75980" y="3676911"/>
            <a:ext cx="4058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13</a:t>
            </a:r>
            <a:r>
              <a:rPr lang="uk-UA" sz="6000" b="1" dirty="0">
                <a:solidFill>
                  <a:srgbClr val="FF0000"/>
                </a:solidFill>
              </a:rPr>
              <a:t> </a:t>
            </a:r>
            <a:r>
              <a:rPr lang="uk-UA" sz="6000" b="1" dirty="0"/>
              <a:t>– 4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= 9 </a:t>
            </a:r>
            <a:endParaRPr lang="uk-UA" sz="6000" b="1" dirty="0">
              <a:solidFill>
                <a:srgbClr val="FF0000"/>
              </a:solidFill>
            </a:endParaRPr>
          </a:p>
          <a:p>
            <a:endParaRPr lang="uk-UA" sz="4000" b="1" dirty="0"/>
          </a:p>
          <a:p>
            <a:r>
              <a:rPr lang="uk-UA" sz="6000" b="1" dirty="0"/>
              <a:t>13</a:t>
            </a:r>
            <a:r>
              <a:rPr lang="uk-UA" sz="6000" b="1" dirty="0">
                <a:solidFill>
                  <a:srgbClr val="1694E9"/>
                </a:solidFill>
              </a:rPr>
              <a:t> </a:t>
            </a:r>
            <a:r>
              <a:rPr lang="uk-UA" sz="6000" b="1" dirty="0"/>
              <a:t>– 8 =   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 </a:t>
            </a:r>
            <a:endParaRPr lang="en-US" sz="6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635741" y="5200708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5</a:t>
            </a:r>
            <a:endParaRPr lang="en-US" sz="6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140896" y="4447715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9869725" y="4561771"/>
            <a:ext cx="4021" cy="774846"/>
          </a:xfrm>
          <a:prstGeom prst="straightConnector1">
            <a:avLst/>
          </a:prstGeom>
          <a:ln w="38100">
            <a:solidFill>
              <a:srgbClr val="1694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9571851" y="5371940"/>
            <a:ext cx="708390" cy="673198"/>
          </a:xfrm>
          <a:prstGeom prst="rect">
            <a:avLst/>
          </a:prstGeom>
          <a:noFill/>
          <a:ln w="38100">
            <a:solidFill>
              <a:srgbClr val="169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0244927" y="4493032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727960" y="4446351"/>
            <a:ext cx="1019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+4</a:t>
            </a:r>
            <a:endParaRPr lang="en-US" sz="6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0232183" y="4467671"/>
            <a:ext cx="1265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-4</a:t>
            </a:r>
            <a:endParaRPr lang="en-US" sz="6000" b="1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8757419" y="4565944"/>
            <a:ext cx="4021" cy="774846"/>
          </a:xfrm>
          <a:prstGeom prst="straightConnector1">
            <a:avLst/>
          </a:prstGeom>
          <a:ln w="38100">
            <a:solidFill>
              <a:srgbClr val="1694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2860" y="1762290"/>
            <a:ext cx="2649579" cy="162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6717" y="4561771"/>
            <a:ext cx="2861157" cy="159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6712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24" grpId="0"/>
      <p:bldP spid="42" grpId="0"/>
      <p:bldP spid="43" grpId="0"/>
      <p:bldP spid="19" grpId="0"/>
      <p:bldP spid="20" grpId="0"/>
      <p:bldP spid="23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89488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1. Який компонент змінюється в кожному стовпчику? Як ця зміна впливає на результат? Доповни рівності.</a:t>
            </a: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12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27740" y="1851078"/>
            <a:ext cx="4058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14</a:t>
            </a:r>
            <a:r>
              <a:rPr lang="uk-UA" sz="6000" b="1" dirty="0">
                <a:solidFill>
                  <a:srgbClr val="FF0000"/>
                </a:solidFill>
              </a:rPr>
              <a:t> </a:t>
            </a:r>
            <a:r>
              <a:rPr lang="uk-UA" sz="6000" b="1" dirty="0"/>
              <a:t>- 8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= 6 </a:t>
            </a:r>
            <a:endParaRPr lang="uk-UA" sz="6000" b="1" dirty="0">
              <a:solidFill>
                <a:srgbClr val="FF0000"/>
              </a:solidFill>
            </a:endParaRPr>
          </a:p>
          <a:p>
            <a:endParaRPr lang="uk-UA" sz="4000" b="1" dirty="0"/>
          </a:p>
          <a:p>
            <a:r>
              <a:rPr lang="uk-UA" sz="6000" b="1" dirty="0"/>
              <a:t>14</a:t>
            </a:r>
            <a:r>
              <a:rPr lang="uk-UA" sz="6000" b="1" dirty="0">
                <a:solidFill>
                  <a:srgbClr val="1694E9"/>
                </a:solidFill>
              </a:rPr>
              <a:t> </a:t>
            </a:r>
            <a:r>
              <a:rPr lang="uk-UA" sz="6000" b="1" dirty="0"/>
              <a:t>- 6 =   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 </a:t>
            </a:r>
            <a:endParaRPr lang="en-US" sz="6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709159" y="336481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341523" y="2650853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3976570" y="2740926"/>
            <a:ext cx="4021" cy="774846"/>
          </a:xfrm>
          <a:prstGeom prst="straightConnector1">
            <a:avLst/>
          </a:prstGeom>
          <a:ln w="38100">
            <a:solidFill>
              <a:srgbClr val="1694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3660462" y="3546108"/>
            <a:ext cx="708390" cy="673198"/>
          </a:xfrm>
          <a:prstGeom prst="rect">
            <a:avLst/>
          </a:prstGeom>
          <a:noFill/>
          <a:ln w="38100">
            <a:solidFill>
              <a:srgbClr val="169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27349" y="2591654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2102458" y="2620518"/>
            <a:ext cx="1019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-2</a:t>
            </a:r>
            <a:endParaRPr lang="en-US" sz="6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4037713" y="2566223"/>
            <a:ext cx="1265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+2</a:t>
            </a:r>
            <a:endParaRPr lang="en-US" sz="6000" b="1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908692" y="2771262"/>
            <a:ext cx="4021" cy="774846"/>
          </a:xfrm>
          <a:prstGeom prst="straightConnector1">
            <a:avLst/>
          </a:prstGeom>
          <a:ln w="38100">
            <a:solidFill>
              <a:srgbClr val="1694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75980" y="3676911"/>
            <a:ext cx="4058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17</a:t>
            </a:r>
            <a:r>
              <a:rPr lang="uk-UA" sz="6000" b="1" dirty="0">
                <a:solidFill>
                  <a:srgbClr val="FF0000"/>
                </a:solidFill>
              </a:rPr>
              <a:t> </a:t>
            </a:r>
            <a:r>
              <a:rPr lang="uk-UA" sz="6000" b="1" dirty="0"/>
              <a:t>– 9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= 8 </a:t>
            </a:r>
            <a:endParaRPr lang="uk-UA" sz="6000" b="1" dirty="0">
              <a:solidFill>
                <a:srgbClr val="FF0000"/>
              </a:solidFill>
            </a:endParaRPr>
          </a:p>
          <a:p>
            <a:endParaRPr lang="uk-UA" sz="4000" b="1" dirty="0"/>
          </a:p>
          <a:p>
            <a:r>
              <a:rPr lang="uk-UA" sz="6000" b="1" dirty="0"/>
              <a:t>14</a:t>
            </a:r>
            <a:r>
              <a:rPr lang="uk-UA" sz="6000" b="1" dirty="0">
                <a:solidFill>
                  <a:srgbClr val="1694E9"/>
                </a:solidFill>
              </a:rPr>
              <a:t> </a:t>
            </a:r>
            <a:r>
              <a:rPr lang="uk-UA" sz="6000" b="1" dirty="0"/>
              <a:t>– 9 =   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 </a:t>
            </a:r>
            <a:endParaRPr lang="en-US" sz="6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635741" y="5200708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5</a:t>
            </a:r>
            <a:endParaRPr lang="en-US" sz="6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912810" y="4493031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9869725" y="4561771"/>
            <a:ext cx="4021" cy="774846"/>
          </a:xfrm>
          <a:prstGeom prst="straightConnector1">
            <a:avLst/>
          </a:prstGeom>
          <a:ln w="38100">
            <a:solidFill>
              <a:srgbClr val="1694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9571851" y="5371940"/>
            <a:ext cx="708390" cy="673198"/>
          </a:xfrm>
          <a:prstGeom prst="rect">
            <a:avLst/>
          </a:prstGeom>
          <a:noFill/>
          <a:ln w="38100">
            <a:solidFill>
              <a:srgbClr val="169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9881782" y="4423211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513271" y="4467671"/>
            <a:ext cx="1019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-3</a:t>
            </a:r>
            <a:endParaRPr lang="en-US" sz="6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922532" y="4390370"/>
            <a:ext cx="1265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-3</a:t>
            </a:r>
            <a:endParaRPr lang="en-US" sz="6000" b="1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7459529" y="4613440"/>
            <a:ext cx="4021" cy="774846"/>
          </a:xfrm>
          <a:prstGeom prst="straightConnector1">
            <a:avLst/>
          </a:prstGeom>
          <a:ln w="38100">
            <a:solidFill>
              <a:srgbClr val="1694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0342" y="4568495"/>
            <a:ext cx="2649579" cy="162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7056" y="1905673"/>
            <a:ext cx="2861157" cy="159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31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24" grpId="0"/>
      <p:bldP spid="42" grpId="0"/>
      <p:bldP spid="43" grpId="0"/>
      <p:bldP spid="19" grpId="0"/>
      <p:bldP spid="20" grpId="0"/>
      <p:bldP spid="23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98631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2. Значення якого виразу в стовпчику зручніше обчислити? Обчисли його. Знайди значення іншого виразу, користуючись залежністю результату від зміни компонента арифметичної дії.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12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43995" y="2502911"/>
            <a:ext cx="4058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</a:rPr>
              <a:t> </a:t>
            </a:r>
            <a:r>
              <a:rPr lang="uk-UA" sz="6000" b="1" dirty="0"/>
              <a:t>5</a:t>
            </a:r>
            <a:r>
              <a:rPr lang="uk-UA" sz="6000" b="1" dirty="0">
                <a:solidFill>
                  <a:srgbClr val="FF0000"/>
                </a:solidFill>
              </a:rPr>
              <a:t> </a:t>
            </a:r>
            <a:r>
              <a:rPr lang="uk-UA" sz="6000" b="1" dirty="0"/>
              <a:t>+ 9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= </a:t>
            </a:r>
            <a:endParaRPr lang="uk-UA" sz="6000" b="1" dirty="0">
              <a:solidFill>
                <a:srgbClr val="FF0000"/>
              </a:solidFill>
            </a:endParaRPr>
          </a:p>
          <a:p>
            <a:endParaRPr lang="uk-UA" sz="4000" b="1" dirty="0"/>
          </a:p>
          <a:p>
            <a:r>
              <a:rPr lang="uk-UA" sz="6000" b="1" dirty="0">
                <a:solidFill>
                  <a:srgbClr val="FF0000"/>
                </a:solidFill>
              </a:rPr>
              <a:t> </a:t>
            </a:r>
            <a:r>
              <a:rPr lang="uk-UA" sz="6000" b="1" dirty="0"/>
              <a:t>5 +10=   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 </a:t>
            </a:r>
            <a:endParaRPr lang="en-US" sz="6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355039" y="2502911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</a:t>
            </a:r>
            <a:endParaRPr lang="en-US" sz="6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771031" y="3301444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0068651" y="3292928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9292899" y="2691627"/>
            <a:ext cx="1416780" cy="675826"/>
            <a:chOff x="9654563" y="5050189"/>
            <a:chExt cx="1416780" cy="67582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654563" y="5052817"/>
              <a:ext cx="708390" cy="673198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0362953" y="5050189"/>
              <a:ext cx="708390" cy="675825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0088009" y="251287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4</a:t>
            </a:r>
            <a:endParaRPr lang="en-US" sz="6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369482" y="3282054"/>
            <a:ext cx="101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+1</a:t>
            </a:r>
            <a:endParaRPr lang="en-US" sz="6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0089577" y="3255369"/>
            <a:ext cx="101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+1</a:t>
            </a:r>
            <a:endParaRPr lang="en-US" sz="6000" b="1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9310263" y="4235553"/>
            <a:ext cx="1416780" cy="675826"/>
            <a:chOff x="9654563" y="5050189"/>
            <a:chExt cx="1416780" cy="675826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654563" y="5052817"/>
              <a:ext cx="708390" cy="673198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0362953" y="5050189"/>
              <a:ext cx="708390" cy="675825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9413568" y="4055672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</a:t>
            </a:r>
            <a:endParaRPr lang="en-US" sz="6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10078381" y="406563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5</a:t>
            </a:r>
            <a:endParaRPr lang="en-US" sz="60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8397791" y="3383000"/>
            <a:ext cx="0" cy="85255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10001289" y="3375226"/>
            <a:ext cx="0" cy="85255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2126" y="2407731"/>
            <a:ext cx="5282125" cy="295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843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7" grpId="0"/>
      <p:bldP spid="41" grpId="0"/>
      <p:bldP spid="44" grpId="0"/>
      <p:bldP spid="45" grpId="0"/>
      <p:bldP spid="48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98631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2. Значення якого виразу в стовпчику зручніше обчислити? Обчисли його. Знайди значення іншого виразу, користуючись залежністю результату від зміни компонента арифметичної дії.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12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43995" y="2502911"/>
            <a:ext cx="47742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11 –  8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= </a:t>
            </a:r>
            <a:endParaRPr lang="uk-UA" sz="6000" b="1" dirty="0">
              <a:solidFill>
                <a:srgbClr val="FF0000"/>
              </a:solidFill>
            </a:endParaRPr>
          </a:p>
          <a:p>
            <a:endParaRPr lang="uk-UA" sz="4000" b="1" dirty="0"/>
          </a:p>
          <a:p>
            <a:r>
              <a:rPr lang="uk-UA" sz="6000" b="1" dirty="0"/>
              <a:t>11 – 10 =   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 </a:t>
            </a:r>
            <a:endParaRPr lang="en-US" sz="6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255690" y="3301444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0230064" y="3301443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9848927" y="2707175"/>
            <a:ext cx="708390" cy="675825"/>
          </a:xfrm>
          <a:prstGeom prst="rect">
            <a:avLst/>
          </a:prstGeom>
          <a:noFill/>
          <a:ln w="38100">
            <a:solidFill>
              <a:srgbClr val="169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9939486" y="2536757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3</a:t>
            </a:r>
            <a:endParaRPr lang="en-US" sz="6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837765" y="3272941"/>
            <a:ext cx="101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+2</a:t>
            </a:r>
            <a:endParaRPr lang="en-US" sz="6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0284270" y="3290012"/>
            <a:ext cx="101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-2</a:t>
            </a:r>
            <a:endParaRPr lang="en-US" sz="6000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9847385" y="4212686"/>
            <a:ext cx="708390" cy="673198"/>
          </a:xfrm>
          <a:prstGeom prst="rect">
            <a:avLst/>
          </a:prstGeom>
          <a:noFill/>
          <a:ln w="38100">
            <a:solidFill>
              <a:srgbClr val="169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9910384" y="404145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</a:t>
            </a:r>
            <a:endParaRPr lang="en-US" sz="60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8817339" y="3383000"/>
            <a:ext cx="0" cy="85255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10201580" y="3383000"/>
            <a:ext cx="0" cy="85255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928" y="2408856"/>
            <a:ext cx="4995536" cy="30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3998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41" grpId="0"/>
      <p:bldP spid="44" grpId="0"/>
      <p:bldP spid="45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98631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2. Значення якого виразу в стовпчику зручніше обчислити? Обчисли його. Знайди значення іншого виразу, користуючись залежністю результату від зміни компонента арифметичної дії.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12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43995" y="2502911"/>
            <a:ext cx="4058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</a:rPr>
              <a:t>  </a:t>
            </a:r>
            <a:r>
              <a:rPr lang="uk-UA" sz="6000" b="1" dirty="0"/>
              <a:t>8</a:t>
            </a:r>
            <a:r>
              <a:rPr lang="uk-UA" sz="6000" b="1" dirty="0">
                <a:solidFill>
                  <a:srgbClr val="FF0000"/>
                </a:solidFill>
              </a:rPr>
              <a:t> </a:t>
            </a:r>
            <a:r>
              <a:rPr lang="uk-UA" sz="6000" b="1" dirty="0"/>
              <a:t>+ 3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= </a:t>
            </a:r>
            <a:endParaRPr lang="uk-UA" sz="6000" b="1" dirty="0">
              <a:solidFill>
                <a:srgbClr val="FF0000"/>
              </a:solidFill>
            </a:endParaRPr>
          </a:p>
          <a:p>
            <a:endParaRPr lang="uk-UA" sz="4000" b="1" dirty="0"/>
          </a:p>
          <a:p>
            <a:r>
              <a:rPr lang="uk-UA" sz="6000" b="1" dirty="0"/>
              <a:t>10 + 3 =   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 </a:t>
            </a:r>
            <a:endParaRPr lang="en-US" sz="6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606197" y="2536108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</a:t>
            </a:r>
            <a:endParaRPr lang="en-US" sz="6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842666" y="3308287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0252816" y="3308288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9493639" y="2703374"/>
            <a:ext cx="1416780" cy="674248"/>
            <a:chOff x="9654563" y="5051767"/>
            <a:chExt cx="1416780" cy="674248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654563" y="5052817"/>
              <a:ext cx="708390" cy="673198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0362953" y="5051767"/>
              <a:ext cx="708390" cy="674247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0298469" y="2537158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</a:t>
            </a:r>
            <a:endParaRPr lang="en-US" sz="6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438626" y="3293669"/>
            <a:ext cx="101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+2</a:t>
            </a:r>
            <a:endParaRPr lang="en-US" sz="6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0279195" y="3284448"/>
            <a:ext cx="101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+2</a:t>
            </a:r>
            <a:endParaRPr lang="en-US" sz="6000" b="1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9493639" y="4212687"/>
            <a:ext cx="1416780" cy="675826"/>
            <a:chOff x="9654563" y="5050189"/>
            <a:chExt cx="1416780" cy="675826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654563" y="5052817"/>
              <a:ext cx="708390" cy="673198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0362953" y="5050189"/>
              <a:ext cx="708390" cy="675825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9585206" y="406563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</a:t>
            </a:r>
            <a:endParaRPr lang="en-US" sz="6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10269942" y="404179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3</a:t>
            </a:r>
            <a:endParaRPr lang="en-US" sz="60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7392530" y="3353907"/>
            <a:ext cx="0" cy="85255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10169972" y="3375225"/>
            <a:ext cx="0" cy="85255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2126" y="2407731"/>
            <a:ext cx="5282125" cy="295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868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7" grpId="0"/>
      <p:bldP spid="41" grpId="0"/>
      <p:bldP spid="44" grpId="0"/>
      <p:bldP spid="45" grpId="0"/>
      <p:bldP spid="48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0433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chemeClr val="bg1"/>
              </a:solidFill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Фізкультхвилинка.</a:t>
            </a:r>
            <a:endParaRPr lang="ru-RU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Фізхвилинка № 2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500" y="1358240"/>
            <a:ext cx="9344562" cy="5256316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1823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9191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3. Розглянь вирази в кожній парі. Що змінюється? Як ця зміна впливає на результат? Порівняй вирази, скориставшись визначеною закономірністю.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" name="Picture 6" descr="ÐÐ°ÑÑÐ¸Ð½ÐºÐ¸ Ð¿Ð¾ Ð·Ð°Ð¿ÑÐ¾ÑÑ ÐºÐ»Ð¸Ð¿Ð°ÑÑ Ð´ÐµÑÐ¸ ÑÐºÐ¾Ð»ÑÐ½Ð¸ÐºÐ¸ ÑÐ¸ÑÑÑ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819"/>
          <a:stretch/>
        </p:blipFill>
        <p:spPr bwMode="auto">
          <a:xfrm>
            <a:off x="1018679" y="2079903"/>
            <a:ext cx="1802637" cy="290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" t="-1" r="60241" b="79711"/>
          <a:stretch/>
        </p:blipFill>
        <p:spPr>
          <a:xfrm>
            <a:off x="3191165" y="3926857"/>
            <a:ext cx="7364489" cy="21156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03" t="801" r="40231" b="88847"/>
          <a:stretch/>
        </p:blipFill>
        <p:spPr>
          <a:xfrm>
            <a:off x="3511922" y="4205056"/>
            <a:ext cx="504237" cy="4567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526" t="763" r="13508" b="88885"/>
          <a:stretch/>
        </p:blipFill>
        <p:spPr>
          <a:xfrm>
            <a:off x="3518373" y="5360772"/>
            <a:ext cx="483388" cy="4378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550" t="527" r="31484" b="89121"/>
          <a:stretch/>
        </p:blipFill>
        <p:spPr>
          <a:xfrm>
            <a:off x="4061259" y="4205056"/>
            <a:ext cx="504237" cy="4567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95" t="22029" r="77639" b="67619"/>
          <a:stretch/>
        </p:blipFill>
        <p:spPr>
          <a:xfrm>
            <a:off x="5133673" y="4745187"/>
            <a:ext cx="504237" cy="4567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85" t="22764" r="55149" b="67741"/>
          <a:stretch/>
        </p:blipFill>
        <p:spPr>
          <a:xfrm>
            <a:off x="7384887" y="4779670"/>
            <a:ext cx="567563" cy="41895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5" t="8981" r="85221" b="80667"/>
          <a:stretch/>
        </p:blipFill>
        <p:spPr>
          <a:xfrm>
            <a:off x="4985558" y="4225505"/>
            <a:ext cx="278297" cy="43020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94" t="1136" r="58040" b="88512"/>
          <a:stretch/>
        </p:blipFill>
        <p:spPr>
          <a:xfrm>
            <a:off x="4042354" y="5389195"/>
            <a:ext cx="504237" cy="45676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550" t="527" r="31484" b="89121"/>
          <a:stretch/>
        </p:blipFill>
        <p:spPr>
          <a:xfrm>
            <a:off x="5237676" y="4197488"/>
            <a:ext cx="504237" cy="4567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5" t="8981" r="85221" b="80667"/>
          <a:stretch/>
        </p:blipFill>
        <p:spPr>
          <a:xfrm>
            <a:off x="3848404" y="4223739"/>
            <a:ext cx="278297" cy="43020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65" t="279" r="66969" b="89369"/>
          <a:stretch/>
        </p:blipFill>
        <p:spPr>
          <a:xfrm>
            <a:off x="5803709" y="4761154"/>
            <a:ext cx="504237" cy="45676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5" t="21979" r="88839" b="67669"/>
          <a:stretch/>
        </p:blipFill>
        <p:spPr>
          <a:xfrm>
            <a:off x="3634495" y="4762434"/>
            <a:ext cx="492206" cy="430208"/>
          </a:xfrm>
          <a:prstGeom prst="rect">
            <a:avLst/>
          </a:prstGeom>
        </p:spPr>
      </p:pic>
      <p:sp>
        <p:nvSpPr>
          <p:cNvPr id="39" name="Овал 38"/>
          <p:cNvSpPr/>
          <p:nvPr/>
        </p:nvSpPr>
        <p:spPr>
          <a:xfrm>
            <a:off x="4425971" y="4280150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4713071" y="4870816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8488241" y="4844257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4413251" y="5419891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8488627" y="4285705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8487999" y="5427338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855" t="12615" r="58357" b="78684"/>
          <a:stretch/>
        </p:blipFill>
        <p:spPr>
          <a:xfrm>
            <a:off x="4719304" y="4849811"/>
            <a:ext cx="295840" cy="3427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5" t="12615" r="53917" b="78684"/>
          <a:stretch/>
        </p:blipFill>
        <p:spPr>
          <a:xfrm>
            <a:off x="4408848" y="5412649"/>
            <a:ext cx="295840" cy="32789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39" t="11444" r="59157" b="78204"/>
          <a:stretch/>
        </p:blipFill>
        <p:spPr>
          <a:xfrm>
            <a:off x="8466382" y="4210502"/>
            <a:ext cx="278297" cy="43020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4146357" y="4798553"/>
            <a:ext cx="278297" cy="43020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251" t="801" r="22783" b="88847"/>
          <a:stretch/>
        </p:blipFill>
        <p:spPr>
          <a:xfrm>
            <a:off x="4657120" y="4205821"/>
            <a:ext cx="504237" cy="456767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5" t="8981" r="85221" b="80667"/>
          <a:stretch/>
        </p:blipFill>
        <p:spPr>
          <a:xfrm>
            <a:off x="3834904" y="5360772"/>
            <a:ext cx="278297" cy="43020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39" t="11444" r="59157" b="78204"/>
          <a:stretch/>
        </p:blipFill>
        <p:spPr>
          <a:xfrm>
            <a:off x="4402353" y="4200067"/>
            <a:ext cx="278297" cy="430208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65" t="279" r="66969" b="89369"/>
          <a:stretch/>
        </p:blipFill>
        <p:spPr>
          <a:xfrm>
            <a:off x="4313378" y="4758925"/>
            <a:ext cx="504237" cy="456767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5" t="8981" r="85221" b="80667"/>
          <a:stretch/>
        </p:blipFill>
        <p:spPr>
          <a:xfrm>
            <a:off x="4991256" y="5395772"/>
            <a:ext cx="246420" cy="38093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94" t="1136" r="58040" b="88512"/>
          <a:stretch/>
        </p:blipFill>
        <p:spPr>
          <a:xfrm>
            <a:off x="5215679" y="5389195"/>
            <a:ext cx="504237" cy="45676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95" t="1690" r="50021" b="89341"/>
          <a:stretch/>
        </p:blipFill>
        <p:spPr>
          <a:xfrm>
            <a:off x="9622114" y="4242717"/>
            <a:ext cx="423080" cy="395784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03" t="801" r="40231" b="88847"/>
          <a:stretch/>
        </p:blipFill>
        <p:spPr>
          <a:xfrm>
            <a:off x="4650466" y="5365321"/>
            <a:ext cx="504237" cy="456767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5" t="12615" r="53917" b="78684"/>
          <a:stretch/>
        </p:blipFill>
        <p:spPr>
          <a:xfrm>
            <a:off x="8488967" y="5412649"/>
            <a:ext cx="295840" cy="327897"/>
          </a:xfrm>
          <a:prstGeom prst="rect">
            <a:avLst/>
          </a:prstGeom>
        </p:spPr>
      </p:pic>
      <p:pic>
        <p:nvPicPr>
          <p:cNvPr id="84" name="Picture 4" descr="ÐÐ°ÑÑÐ¸Ð½ÐºÐ¸ Ð¿Ð¾ Ð·Ð°Ð¿ÑÐ¾ÑÑ ÐºÐ»Ð¸Ð¿Ð°ÑÑ Ð¼Ð°ÑÐµÐ¼Ð°ÑÐ¸ÑÐµÑÐºÐ¸Ðµ Ð·Ð½Ð°ÐºÐ¸ Ð´ÐµÑÑÐ¼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495"/>
          <a:stretch/>
        </p:blipFill>
        <p:spPr bwMode="auto">
          <a:xfrm>
            <a:off x="4796913" y="1584020"/>
            <a:ext cx="4029900" cy="20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5154476" y="2339940"/>
            <a:ext cx="92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&lt;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573540" y="2400059"/>
            <a:ext cx="92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958987" y="2424743"/>
            <a:ext cx="92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chemeClr val="bg1"/>
                </a:solidFill>
              </a:rPr>
              <a:t>=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5593199" y="4796649"/>
            <a:ext cx="278297" cy="430208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95" t="22029" r="77639" b="67619"/>
          <a:stretch/>
        </p:blipFill>
        <p:spPr>
          <a:xfrm>
            <a:off x="7448360" y="4179759"/>
            <a:ext cx="504237" cy="456767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7918975" y="4216401"/>
            <a:ext cx="278297" cy="430208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251" t="801" r="22783" b="88847"/>
          <a:stretch/>
        </p:blipFill>
        <p:spPr>
          <a:xfrm>
            <a:off x="8123632" y="4197488"/>
            <a:ext cx="504237" cy="456767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95" t="22029" r="77639" b="67619"/>
          <a:stretch/>
        </p:blipFill>
        <p:spPr>
          <a:xfrm>
            <a:off x="8903751" y="4171386"/>
            <a:ext cx="504237" cy="456767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9364009" y="4216401"/>
            <a:ext cx="278297" cy="430208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7911130" y="4798283"/>
            <a:ext cx="278297" cy="430208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526" t="763" r="13508" b="88885"/>
          <a:stretch/>
        </p:blipFill>
        <p:spPr>
          <a:xfrm>
            <a:off x="8178326" y="4782771"/>
            <a:ext cx="483388" cy="437881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85" t="22764" r="55149" b="67741"/>
          <a:stretch/>
        </p:blipFill>
        <p:spPr>
          <a:xfrm>
            <a:off x="8846957" y="4769196"/>
            <a:ext cx="567563" cy="418957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9364847" y="4788727"/>
            <a:ext cx="278297" cy="430208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03" t="801" r="40231" b="88847"/>
          <a:stretch/>
        </p:blipFill>
        <p:spPr>
          <a:xfrm>
            <a:off x="9581535" y="4786473"/>
            <a:ext cx="504237" cy="456767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53" t="22764" r="20481" b="67741"/>
          <a:stretch/>
        </p:blipFill>
        <p:spPr>
          <a:xfrm>
            <a:off x="7407566" y="5353462"/>
            <a:ext cx="567563" cy="418957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7926222" y="5358402"/>
            <a:ext cx="278297" cy="430208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526" t="763" r="13508" b="88885"/>
          <a:stretch/>
        </p:blipFill>
        <p:spPr>
          <a:xfrm>
            <a:off x="8157950" y="5365321"/>
            <a:ext cx="483388" cy="437881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95" t="22029" r="77639" b="67619"/>
          <a:stretch/>
        </p:blipFill>
        <p:spPr>
          <a:xfrm>
            <a:off x="8898872" y="5319806"/>
            <a:ext cx="504237" cy="456767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9358531" y="5381623"/>
            <a:ext cx="278297" cy="430208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526" t="763" r="13508" b="88885"/>
          <a:stretch/>
        </p:blipFill>
        <p:spPr>
          <a:xfrm>
            <a:off x="9623500" y="5367309"/>
            <a:ext cx="483388" cy="437881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39" t="11444" r="59157" b="78204"/>
          <a:stretch/>
        </p:blipFill>
        <p:spPr>
          <a:xfrm>
            <a:off x="8466382" y="4758925"/>
            <a:ext cx="278297" cy="43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377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1"/>
            <a:ext cx="8732066" cy="62742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4. Порівняй вирази, попередньо обчисливши їх значення. 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" name="Picture 6" descr="ÐÐ°ÑÑÐ¸Ð½ÐºÐ¸ Ð¿Ð¾ Ð·Ð°Ð¿ÑÐ¾ÑÑ ÐºÐ»Ð¸Ð¿Ð°ÑÑ Ð´ÐµÑÐ¸ ÑÐºÐ¾Ð»ÑÐ½Ð¸ÐºÐ¸ ÑÐ¸ÑÑÑ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819"/>
          <a:stretch/>
        </p:blipFill>
        <p:spPr bwMode="auto">
          <a:xfrm flipH="1">
            <a:off x="9679762" y="2480259"/>
            <a:ext cx="1802637" cy="290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" t="-1" r="60217" b="85122"/>
          <a:stretch/>
        </p:blipFill>
        <p:spPr>
          <a:xfrm>
            <a:off x="1733068" y="4031198"/>
            <a:ext cx="7369138" cy="15514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03" t="801" r="40231" b="88847"/>
          <a:stretch/>
        </p:blipFill>
        <p:spPr>
          <a:xfrm>
            <a:off x="2032690" y="4898575"/>
            <a:ext cx="504237" cy="4567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526" t="763" r="13508" b="88885"/>
          <a:stretch/>
        </p:blipFill>
        <p:spPr>
          <a:xfrm>
            <a:off x="6705695" y="4322256"/>
            <a:ext cx="483388" cy="4378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95" t="22029" r="77639" b="67619"/>
          <a:stretch/>
        </p:blipFill>
        <p:spPr>
          <a:xfrm>
            <a:off x="3373866" y="4291128"/>
            <a:ext cx="504237" cy="4567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931" t="22764" r="44103" b="67741"/>
          <a:stretch/>
        </p:blipFill>
        <p:spPr>
          <a:xfrm>
            <a:off x="5926789" y="4884011"/>
            <a:ext cx="567563" cy="41895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5" t="8981" r="85221" b="80667"/>
          <a:stretch/>
        </p:blipFill>
        <p:spPr>
          <a:xfrm>
            <a:off x="3528045" y="4898575"/>
            <a:ext cx="278297" cy="43020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94" t="1136" r="58040" b="88512"/>
          <a:stretch/>
        </p:blipFill>
        <p:spPr>
          <a:xfrm>
            <a:off x="2593977" y="4332036"/>
            <a:ext cx="504237" cy="45676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550" t="527" r="31484" b="89121"/>
          <a:stretch/>
        </p:blipFill>
        <p:spPr>
          <a:xfrm>
            <a:off x="3199827" y="4892155"/>
            <a:ext cx="504237" cy="4567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5" t="8981" r="85221" b="80667"/>
          <a:stretch/>
        </p:blipFill>
        <p:spPr>
          <a:xfrm>
            <a:off x="2390306" y="4328080"/>
            <a:ext cx="278297" cy="430208"/>
          </a:xfrm>
          <a:prstGeom prst="rect">
            <a:avLst/>
          </a:prstGeom>
        </p:spPr>
      </p:pic>
      <p:sp>
        <p:nvSpPr>
          <p:cNvPr id="39" name="Овал 38"/>
          <p:cNvSpPr/>
          <p:nvPr/>
        </p:nvSpPr>
        <p:spPr>
          <a:xfrm>
            <a:off x="2967873" y="4384491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2952961" y="4975894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7030143" y="4948598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7030529" y="4390046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5" t="12615" r="53917" b="78684"/>
          <a:stretch/>
        </p:blipFill>
        <p:spPr>
          <a:xfrm>
            <a:off x="2956836" y="4369843"/>
            <a:ext cx="295840" cy="34270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39" t="11444" r="59157" b="78204"/>
          <a:stretch/>
        </p:blipFill>
        <p:spPr>
          <a:xfrm>
            <a:off x="7008284" y="4314843"/>
            <a:ext cx="278297" cy="43020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2385346" y="4892054"/>
            <a:ext cx="278297" cy="43020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251" t="801" r="22783" b="88847"/>
          <a:stretch/>
        </p:blipFill>
        <p:spPr>
          <a:xfrm>
            <a:off x="2038014" y="4320742"/>
            <a:ext cx="504237" cy="456767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5" t="8981" r="85221" b="80667"/>
          <a:stretch/>
        </p:blipFill>
        <p:spPr>
          <a:xfrm>
            <a:off x="6430728" y="4901047"/>
            <a:ext cx="278297" cy="43020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39" t="11444" r="59157" b="78204"/>
          <a:stretch/>
        </p:blipFill>
        <p:spPr>
          <a:xfrm>
            <a:off x="2934333" y="4907577"/>
            <a:ext cx="278297" cy="430208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94" t="1136" r="58040" b="88512"/>
          <a:stretch/>
        </p:blipFill>
        <p:spPr>
          <a:xfrm>
            <a:off x="3766622" y="4908968"/>
            <a:ext cx="504237" cy="45676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95" t="1690" r="50021" b="89341"/>
          <a:stretch/>
        </p:blipFill>
        <p:spPr>
          <a:xfrm>
            <a:off x="2634555" y="4937842"/>
            <a:ext cx="423080" cy="395784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03" t="801" r="40231" b="88847"/>
          <a:stretch/>
        </p:blipFill>
        <p:spPr>
          <a:xfrm>
            <a:off x="4053145" y="4320100"/>
            <a:ext cx="504237" cy="456767"/>
          </a:xfrm>
          <a:prstGeom prst="rect">
            <a:avLst/>
          </a:prstGeom>
        </p:spPr>
      </p:pic>
      <p:pic>
        <p:nvPicPr>
          <p:cNvPr id="84" name="Picture 4" descr="ÐÐ°ÑÑÐ¸Ð½ÐºÐ¸ Ð¿Ð¾ Ð·Ð°Ð¿ÑÐ¾ÑÑ ÐºÐ»Ð¸Ð¿Ð°ÑÑ Ð¼Ð°ÑÐµÐ¼Ð°ÑÐ¸ÑÐµÑÐºÐ¸Ðµ Ð·Ð½Ð°ÐºÐ¸ Ð´ÐµÑÑÐ¼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495"/>
          <a:stretch/>
        </p:blipFill>
        <p:spPr bwMode="auto">
          <a:xfrm>
            <a:off x="3500845" y="1466377"/>
            <a:ext cx="4029900" cy="20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3858408" y="2222297"/>
            <a:ext cx="92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&lt;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277472" y="2282416"/>
            <a:ext cx="92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662919" y="2307100"/>
            <a:ext cx="92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chemeClr val="bg1"/>
                </a:solidFill>
              </a:rPr>
              <a:t>=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3855932" y="4328080"/>
            <a:ext cx="278297" cy="430208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92" t="22517" r="32942" b="67131"/>
          <a:stretch/>
        </p:blipFill>
        <p:spPr>
          <a:xfrm>
            <a:off x="5990262" y="4284100"/>
            <a:ext cx="504237" cy="456767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6460877" y="4320742"/>
            <a:ext cx="278297" cy="430208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72" t="21785" r="66762" b="67863"/>
          <a:stretch/>
        </p:blipFill>
        <p:spPr>
          <a:xfrm>
            <a:off x="7445653" y="4275727"/>
            <a:ext cx="504237" cy="456767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7905911" y="4320742"/>
            <a:ext cx="278297" cy="430208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64" t="44951" r="53358" b="46627"/>
          <a:stretch/>
        </p:blipFill>
        <p:spPr>
          <a:xfrm>
            <a:off x="7311925" y="4927988"/>
            <a:ext cx="637976" cy="371605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7906749" y="4893068"/>
            <a:ext cx="278297" cy="430208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22" t="32272" r="77412" b="58233"/>
          <a:stretch/>
        </p:blipFill>
        <p:spPr>
          <a:xfrm>
            <a:off x="8275476" y="4917479"/>
            <a:ext cx="567563" cy="418957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39" t="11444" r="59157" b="78204"/>
          <a:stretch/>
        </p:blipFill>
        <p:spPr>
          <a:xfrm>
            <a:off x="7008284" y="4884104"/>
            <a:ext cx="278297" cy="430208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94" t="1136" r="58040" b="88512"/>
          <a:stretch/>
        </p:blipFill>
        <p:spPr>
          <a:xfrm>
            <a:off x="8102421" y="4319062"/>
            <a:ext cx="504237" cy="45676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94" t="1136" r="58040" b="88512"/>
          <a:stretch/>
        </p:blipFill>
        <p:spPr>
          <a:xfrm>
            <a:off x="6618384" y="4910262"/>
            <a:ext cx="504237" cy="45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210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72109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5. Розв'яжи усно послідовні задачі. Поясни, що позначають відрізки на схемах.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13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8621" y="1509505"/>
            <a:ext cx="69977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dirty="0">
                <a:solidFill>
                  <a:srgbClr val="2F3242"/>
                </a:solidFill>
              </a:rPr>
              <a:t>У гаражі 5 мопедів, а легкових машин – на 6 більше. Скільки легкових машин у гаражі?</a:t>
            </a:r>
            <a:endParaRPr lang="ru-RU" sz="3600" dirty="0"/>
          </a:p>
        </p:txBody>
      </p:sp>
      <p:sp>
        <p:nvSpPr>
          <p:cNvPr id="38" name="Дуга 37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 flipV="1">
            <a:off x="8042103" y="1986429"/>
            <a:ext cx="1671101" cy="452083"/>
          </a:xfrm>
          <a:prstGeom prst="arc">
            <a:avLst>
              <a:gd name="adj1" fmla="val 10742820"/>
              <a:gd name="adj2" fmla="val 4491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9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  <a:stCxn id="44" idx="6"/>
          </p:cNvCxnSpPr>
          <p:nvPr/>
        </p:nvCxnSpPr>
        <p:spPr>
          <a:xfrm>
            <a:off x="8072541" y="2239523"/>
            <a:ext cx="1572855" cy="410"/>
          </a:xfrm>
          <a:prstGeom prst="line">
            <a:avLst/>
          </a:prstGeom>
          <a:solidFill>
            <a:srgbClr val="FF0000"/>
          </a:solidFill>
          <a:ln w="76200">
            <a:solidFill>
              <a:srgbClr val="BA1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8653665" y="1454293"/>
            <a:ext cx="65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9498560" y="3480076"/>
            <a:ext cx="4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?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7929106" y="2161372"/>
            <a:ext cx="143435" cy="156302"/>
          </a:xfrm>
          <a:prstGeom prst="ellipse">
            <a:avLst/>
          </a:prstGeom>
          <a:solidFill>
            <a:srgbClr val="BA1CBA"/>
          </a:solidFill>
          <a:ln>
            <a:solidFill>
              <a:srgbClr val="BA1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9622846" y="2174883"/>
            <a:ext cx="143435" cy="156302"/>
          </a:xfrm>
          <a:prstGeom prst="ellipse">
            <a:avLst/>
          </a:prstGeom>
          <a:solidFill>
            <a:srgbClr val="BA1CBA"/>
          </a:solidFill>
          <a:ln>
            <a:solidFill>
              <a:srgbClr val="BA1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Дуга 55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>
            <a:off x="8000821" y="2949867"/>
            <a:ext cx="3473513" cy="588239"/>
          </a:xfrm>
          <a:prstGeom prst="arc">
            <a:avLst>
              <a:gd name="adj1" fmla="val 10742820"/>
              <a:gd name="adj2" fmla="val 4491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57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>
            <a:off x="8077944" y="3208609"/>
            <a:ext cx="1557623" cy="6212"/>
          </a:xfrm>
          <a:prstGeom prst="lin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 flipV="1">
            <a:off x="9739345" y="3208609"/>
            <a:ext cx="1648960" cy="4504"/>
          </a:xfrm>
          <a:prstGeom prst="lin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Дуга 58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 flipV="1">
            <a:off x="9733942" y="2916375"/>
            <a:ext cx="1703197" cy="448535"/>
          </a:xfrm>
          <a:prstGeom prst="arc">
            <a:avLst>
              <a:gd name="adj1" fmla="val 10742818"/>
              <a:gd name="adj2" fmla="val 4491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7929106" y="3134059"/>
            <a:ext cx="143435" cy="1563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11367605" y="3147570"/>
            <a:ext cx="143435" cy="1563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9622846" y="3147570"/>
            <a:ext cx="143435" cy="1563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0358731" y="2388407"/>
            <a:ext cx="65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6</a:t>
            </a: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8025885" y="2294335"/>
            <a:ext cx="0" cy="853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9696745" y="2346185"/>
            <a:ext cx="0" cy="853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601728" y="3688429"/>
            <a:ext cx="69977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dirty="0">
                <a:solidFill>
                  <a:srgbClr val="2F3242"/>
                </a:solidFill>
              </a:rPr>
              <a:t>У гаражі 5 мопедів і       легкових машин. Скільки всього транспортних засобів у гаражі?</a:t>
            </a:r>
            <a:endParaRPr lang="ru-RU" sz="3600" dirty="0"/>
          </a:p>
        </p:txBody>
      </p:sp>
      <p:sp>
        <p:nvSpPr>
          <p:cNvPr id="68" name="Дуга 67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>
            <a:off x="7997185" y="4707423"/>
            <a:ext cx="3473513" cy="588239"/>
          </a:xfrm>
          <a:prstGeom prst="arc">
            <a:avLst>
              <a:gd name="adj1" fmla="val 10742820"/>
              <a:gd name="adj2" fmla="val 4491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9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>
            <a:off x="8074308" y="4966165"/>
            <a:ext cx="927879" cy="0"/>
          </a:xfrm>
          <a:prstGeom prst="lin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  <a:stCxn id="76" idx="6"/>
          </p:cNvCxnSpPr>
          <p:nvPr/>
        </p:nvCxnSpPr>
        <p:spPr>
          <a:xfrm>
            <a:off x="9149826" y="4966165"/>
            <a:ext cx="2234843" cy="0"/>
          </a:xfrm>
          <a:prstGeom prst="line">
            <a:avLst/>
          </a:prstGeom>
          <a:solidFill>
            <a:srgbClr val="FF0000"/>
          </a:solidFill>
          <a:ln w="76200">
            <a:solidFill>
              <a:srgbClr val="BA1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Дуга 70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 flipV="1">
            <a:off x="9091297" y="4673931"/>
            <a:ext cx="2342206" cy="387497"/>
          </a:xfrm>
          <a:prstGeom prst="arc">
            <a:avLst>
              <a:gd name="adj1" fmla="val 10742818"/>
              <a:gd name="adj2" fmla="val 4491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7925470" y="4891615"/>
            <a:ext cx="143435" cy="1563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11363969" y="4905126"/>
            <a:ext cx="143435" cy="156302"/>
          </a:xfrm>
          <a:prstGeom prst="ellipse">
            <a:avLst/>
          </a:prstGeom>
          <a:solidFill>
            <a:srgbClr val="BA1CBA"/>
          </a:solidFill>
          <a:ln>
            <a:solidFill>
              <a:srgbClr val="BA1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Дуга 74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 flipV="1">
            <a:off x="8010371" y="4655769"/>
            <a:ext cx="1067740" cy="466698"/>
          </a:xfrm>
          <a:prstGeom prst="arc">
            <a:avLst>
              <a:gd name="adj1" fmla="val 10742820"/>
              <a:gd name="adj2" fmla="val 4491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9006391" y="4888014"/>
            <a:ext cx="143435" cy="1563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8325608" y="4070994"/>
            <a:ext cx="65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9430752" y="5234168"/>
            <a:ext cx="4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927849" y="4116505"/>
            <a:ext cx="430000" cy="444787"/>
          </a:xfrm>
          <a:prstGeom prst="rect">
            <a:avLst/>
          </a:prstGeom>
          <a:ln w="19050">
            <a:solidFill>
              <a:srgbClr val="1694E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9860040" y="4064851"/>
            <a:ext cx="65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11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4669152" y="3688429"/>
            <a:ext cx="430000" cy="444787"/>
          </a:xfrm>
          <a:prstGeom prst="rect">
            <a:avLst/>
          </a:prstGeom>
          <a:ln w="19050">
            <a:solidFill>
              <a:srgbClr val="1694E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594182" y="3618434"/>
            <a:ext cx="65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2F3242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xmlns="" val="170824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Геометрична хвилинка.</a:t>
            </a:r>
          </a:p>
        </p:txBody>
      </p:sp>
      <p:pic>
        <p:nvPicPr>
          <p:cNvPr id="6" name="Рисунок 5" descr="1157abff697149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721" y="1695575"/>
            <a:ext cx="2244941" cy="4446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3705" y="1649976"/>
            <a:ext cx="8625233" cy="4492309"/>
          </a:xfrm>
          <a:prstGeom prst="rect">
            <a:avLst/>
          </a:prstGeom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3315" y="2023940"/>
            <a:ext cx="3727969" cy="37279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70820" y="1800766"/>
            <a:ext cx="8052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</a:rPr>
              <a:t>Розгляньте геометричні </a:t>
            </a:r>
          </a:p>
          <a:p>
            <a:pPr algn="ctr"/>
            <a:r>
              <a:rPr lang="uk-UA" sz="3600" b="1" dirty="0">
                <a:solidFill>
                  <a:srgbClr val="FFFF00"/>
                </a:solidFill>
              </a:rPr>
              <a:t>фігури на с. 13.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chemeClr val="bg1"/>
                </a:solidFill>
              </a:rPr>
              <a:t>Назвіть кожну фігуру, характеризуючи її за трьома ознаками: форма, розмір, колір. Визначте, які ознаки змінюються в ряді фігур. </a:t>
            </a:r>
          </a:p>
        </p:txBody>
      </p:sp>
    </p:spTree>
    <p:extLst>
      <p:ext uri="{BB962C8B-B14F-4D97-AF65-F5344CB8AC3E}">
        <p14:creationId xmlns:p14="http://schemas.microsoft.com/office/powerpoint/2010/main" xmlns="" val="186518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72109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6. Постав до умови два пов'язані між собою запитання. Прокоментуй розв'язання задачі з двома запитаннями  за поданою схемою.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13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3167" y="1500459"/>
            <a:ext cx="69977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dirty="0">
                <a:solidFill>
                  <a:srgbClr val="2F3242"/>
                </a:solidFill>
              </a:rPr>
              <a:t>У гаражі було 6 вантажівок і 7 легкових машин. 4 машини поїхали. </a:t>
            </a:r>
            <a:endParaRPr lang="ru-RU" sz="36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119437" y="2570768"/>
            <a:ext cx="6997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rgbClr val="2F3242"/>
                </a:solidFill>
              </a:rPr>
              <a:t>Скільки машин було у гаражі?</a:t>
            </a:r>
            <a:endParaRPr lang="ru-RU" sz="36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1110968" y="3134059"/>
            <a:ext cx="6997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rgbClr val="2F3242"/>
                </a:solidFill>
              </a:rPr>
              <a:t>Скільки машин залишилося у гаражі?</a:t>
            </a:r>
            <a:endParaRPr lang="ru-RU" sz="3600" dirty="0"/>
          </a:p>
        </p:txBody>
      </p:sp>
      <p:sp>
        <p:nvSpPr>
          <p:cNvPr id="45" name="Дуга 44">
            <a:extLst>
              <a:ext uri="{FF2B5EF4-FFF2-40B4-BE49-F238E27FC236}">
                <a16:creationId xmlns:a16="http://schemas.microsoft.com/office/drawing/2014/main" xmlns="" id="{133064F1-3BD1-49C9-8D85-80F602AFA0F7}"/>
              </a:ext>
            </a:extLst>
          </p:cNvPr>
          <p:cNvSpPr/>
          <p:nvPr/>
        </p:nvSpPr>
        <p:spPr>
          <a:xfrm rot="10800000">
            <a:off x="2783683" y="4480483"/>
            <a:ext cx="2654938" cy="474398"/>
          </a:xfrm>
          <a:prstGeom prst="arc">
            <a:avLst>
              <a:gd name="adj1" fmla="val 10836319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Дуга 45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 flipV="1">
            <a:off x="2805819" y="4443526"/>
            <a:ext cx="1132492" cy="397199"/>
          </a:xfrm>
          <a:prstGeom prst="arc">
            <a:avLst>
              <a:gd name="adj1" fmla="val 10742820"/>
              <a:gd name="adj2" fmla="val 4491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7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>
            <a:off x="2826558" y="4693019"/>
            <a:ext cx="1199263" cy="0"/>
          </a:xfrm>
          <a:prstGeom prst="lin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3370229" y="3890145"/>
            <a:ext cx="65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6</a:t>
            </a:r>
          </a:p>
        </p:txBody>
      </p:sp>
      <p:cxnSp>
        <p:nvCxnSpPr>
          <p:cNvPr id="49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>
            <a:off x="4025821" y="4686414"/>
            <a:ext cx="1377431" cy="16638"/>
          </a:xfrm>
          <a:prstGeom prst="line">
            <a:avLst/>
          </a:prstGeom>
          <a:solidFill>
            <a:srgbClr val="FF0000"/>
          </a:solidFill>
          <a:ln w="76200">
            <a:solidFill>
              <a:srgbClr val="BA1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3417381" y="5822007"/>
            <a:ext cx="4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?</a:t>
            </a:r>
          </a:p>
        </p:txBody>
      </p:sp>
      <p:sp>
        <p:nvSpPr>
          <p:cNvPr id="51" name="Дуга 50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 flipV="1">
            <a:off x="4025820" y="4443526"/>
            <a:ext cx="1388851" cy="331246"/>
          </a:xfrm>
          <a:prstGeom prst="arc">
            <a:avLst>
              <a:gd name="adj1" fmla="val 10742818"/>
              <a:gd name="adj2" fmla="val 4491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2692822" y="4618469"/>
            <a:ext cx="143435" cy="1563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5378697" y="4629976"/>
            <a:ext cx="143435" cy="156302"/>
          </a:xfrm>
          <a:prstGeom prst="ellipse">
            <a:avLst/>
          </a:prstGeom>
          <a:solidFill>
            <a:srgbClr val="BA1CBA"/>
          </a:solidFill>
          <a:ln>
            <a:solidFill>
              <a:srgbClr val="BA1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3891656" y="4609279"/>
            <a:ext cx="143435" cy="156302"/>
          </a:xfrm>
          <a:prstGeom prst="ellipse">
            <a:avLst/>
          </a:prstGeom>
          <a:solidFill>
            <a:srgbClr val="BA1CBA"/>
          </a:solidFill>
          <a:ln>
            <a:solidFill>
              <a:srgbClr val="BA1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730823" y="3890145"/>
            <a:ext cx="65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7</a:t>
            </a:r>
          </a:p>
        </p:txBody>
      </p:sp>
      <p:sp>
        <p:nvSpPr>
          <p:cNvPr id="74" name="Дуга 73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>
            <a:off x="2764538" y="5406965"/>
            <a:ext cx="1671101" cy="499104"/>
          </a:xfrm>
          <a:prstGeom prst="arc">
            <a:avLst>
              <a:gd name="adj1" fmla="val 10742820"/>
              <a:gd name="adj2" fmla="val 4491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82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>
            <a:off x="2826558" y="5665706"/>
            <a:ext cx="1557623" cy="6212"/>
          </a:xfrm>
          <a:prstGeom prst="lin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 flipV="1">
            <a:off x="4503061" y="5665706"/>
            <a:ext cx="900191" cy="4504"/>
          </a:xfrm>
          <a:prstGeom prst="line">
            <a:avLst/>
          </a:prstGeom>
          <a:solidFill>
            <a:srgbClr val="FF0000"/>
          </a:solidFill>
          <a:ln w="76200">
            <a:solidFill>
              <a:srgbClr val="BA1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Дуга 83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>
            <a:off x="4529996" y="5426742"/>
            <a:ext cx="923037" cy="479327"/>
          </a:xfrm>
          <a:prstGeom prst="arc">
            <a:avLst>
              <a:gd name="adj1" fmla="val 10742818"/>
              <a:gd name="adj2" fmla="val 4491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2692822" y="5591156"/>
            <a:ext cx="143435" cy="1563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5378697" y="5570917"/>
            <a:ext cx="143435" cy="156302"/>
          </a:xfrm>
          <a:prstGeom prst="ellipse">
            <a:avLst/>
          </a:prstGeom>
          <a:solidFill>
            <a:srgbClr val="BA1CBA"/>
          </a:solidFill>
          <a:ln>
            <a:solidFill>
              <a:srgbClr val="BA1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4386562" y="5604667"/>
            <a:ext cx="143435" cy="156302"/>
          </a:xfrm>
          <a:prstGeom prst="ellipse">
            <a:avLst/>
          </a:prstGeom>
          <a:solidFill>
            <a:srgbClr val="BA1CBA"/>
          </a:solidFill>
          <a:ln>
            <a:solidFill>
              <a:srgbClr val="BA1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831991" y="5822008"/>
            <a:ext cx="65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4</a:t>
            </a:r>
          </a:p>
        </p:txBody>
      </p:sp>
      <p:cxnSp>
        <p:nvCxnSpPr>
          <p:cNvPr id="89" name="Прямая соединительная линия 88"/>
          <p:cNvCxnSpPr/>
          <p:nvPr/>
        </p:nvCxnSpPr>
        <p:spPr>
          <a:xfrm>
            <a:off x="2789601" y="4751432"/>
            <a:ext cx="0" cy="853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5427850" y="4737921"/>
            <a:ext cx="0" cy="853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3896508" y="4919966"/>
            <a:ext cx="4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?</a:t>
            </a:r>
          </a:p>
        </p:txBody>
      </p:sp>
      <p:pic>
        <p:nvPicPr>
          <p:cNvPr id="3076" name="Picture 4" descr="ÐÐ°ÑÑÐ¸Ð½ÐºÐ¸ Ð¿Ð¾ Ð·Ð°Ð¿ÑÐ¾ÑÑ ÐºÐ»Ð¸Ð¿Ð°ÑÑ Ð³ÑÑÐ·Ð¾Ð²Ð¸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166383" y="1727260"/>
            <a:ext cx="3809145" cy="372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1250" y1="46604" x2="91250" y2="46604"/>
                        <a14:foregroundMark x1="13875" y1="35597" x2="13875" y2="35597"/>
                        <a14:foregroundMark x1="4375" y1="33489" x2="4375" y2="33489"/>
                        <a14:foregroundMark x1="10000" y1="32787" x2="10000" y2="32787"/>
                        <a14:foregroundMark x1="13875" y1="41686" x2="13875" y2="41686"/>
                        <a14:foregroundMark x1="32625" y1="5621" x2="32625" y2="5621"/>
                        <a14:foregroundMark x1="41375" y1="6557" x2="41375" y2="6557"/>
                        <a14:foregroundMark x1="46125" y1="6557" x2="46125" y2="6557"/>
                        <a14:foregroundMark x1="51750" y1="7026" x2="51750" y2="7026"/>
                        <a14:foregroundMark x1="23375" y1="6557" x2="23375" y2="6557"/>
                        <a14:foregroundMark x1="15250" y1="8665" x2="15250" y2="8665"/>
                        <a14:foregroundMark x1="19000" y1="6557" x2="19000" y2="6557"/>
                        <a14:foregroundMark x1="12000" y1="11241" x2="12000" y2="11241"/>
                        <a14:foregroundMark x1="36875" y1="5621" x2="36875" y2="5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5789" y="4188283"/>
            <a:ext cx="3837264" cy="20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135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85666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6. </a:t>
            </a:r>
            <a:r>
              <a:rPr lang="uk-UA" sz="2000" b="1" dirty="0" err="1">
                <a:solidFill>
                  <a:schemeClr val="bg1"/>
                </a:solidFill>
              </a:rPr>
              <a:t>Перекажи</a:t>
            </a:r>
            <a:r>
              <a:rPr lang="uk-UA" sz="2000" b="1" dirty="0">
                <a:solidFill>
                  <a:schemeClr val="bg1"/>
                </a:solidFill>
              </a:rPr>
              <a:t> першу та другу прості задачі. Поясни міркування за схемою аналізу. Доповни їх.</a:t>
            </a: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13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4427770" y="2688344"/>
            <a:ext cx="3251171" cy="2529261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/>
          <p:cNvSpPr/>
          <p:nvPr/>
        </p:nvSpPr>
        <p:spPr>
          <a:xfrm>
            <a:off x="3822428" y="3748084"/>
            <a:ext cx="3270884" cy="2532026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6226925" y="4314100"/>
            <a:ext cx="777042" cy="763821"/>
          </a:xfrm>
          <a:prstGeom prst="ellipse">
            <a:avLst/>
          </a:prstGeom>
          <a:solidFill>
            <a:schemeClr val="bg1"/>
          </a:solidFill>
          <a:ln w="28575">
            <a:solidFill>
              <a:srgbClr val="169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4345031" y="5400820"/>
            <a:ext cx="757615" cy="7268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419674" y="5435185"/>
            <a:ext cx="65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5237811" y="5435185"/>
            <a:ext cx="44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+</a:t>
            </a: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>
            <a:off x="4902128" y="5047297"/>
            <a:ext cx="258390" cy="389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5582099" y="5010926"/>
            <a:ext cx="273754" cy="4709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5741118" y="5394906"/>
            <a:ext cx="757615" cy="7268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5798990" y="5418573"/>
            <a:ext cx="65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7</a:t>
            </a:r>
          </a:p>
        </p:txBody>
      </p:sp>
      <p:sp>
        <p:nvSpPr>
          <p:cNvPr id="57" name="Овал 56"/>
          <p:cNvSpPr/>
          <p:nvPr/>
        </p:nvSpPr>
        <p:spPr>
          <a:xfrm>
            <a:off x="5635240" y="3244043"/>
            <a:ext cx="777042" cy="763821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4973381" y="4295062"/>
            <a:ext cx="775445" cy="7648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5820597" y="3319885"/>
            <a:ext cx="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62" name="Прямая соединительная линия 61"/>
          <p:cNvCxnSpPr>
            <a:stCxn id="57" idx="3"/>
          </p:cNvCxnSpPr>
          <p:nvPr/>
        </p:nvCxnSpPr>
        <p:spPr>
          <a:xfrm flipH="1">
            <a:off x="5471719" y="3896005"/>
            <a:ext cx="277316" cy="4049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57" idx="5"/>
            <a:endCxn id="39" idx="0"/>
          </p:cNvCxnSpPr>
          <p:nvPr/>
        </p:nvCxnSpPr>
        <p:spPr>
          <a:xfrm>
            <a:off x="6298487" y="3896005"/>
            <a:ext cx="316959" cy="4180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065207" y="4388745"/>
            <a:ext cx="3572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1694E9"/>
                </a:solidFill>
                <a:cs typeface="Times New Roman" panose="02020603050405020304" pitchFamily="18" charset="0"/>
              </a:rPr>
              <a:t>Скільки машин було?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065207" y="5518379"/>
            <a:ext cx="346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cs typeface="Times New Roman" panose="02020603050405020304" pitchFamily="18" charset="0"/>
              </a:rPr>
              <a:t>Скільки вантажівок?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6615445" y="3311470"/>
            <a:ext cx="4950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Скільки машин залишилося?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7332463" y="4411151"/>
            <a:ext cx="3435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cs typeface="Times New Roman" panose="02020603050405020304" pitchFamily="18" charset="0"/>
              </a:rPr>
              <a:t>Скільки поїхали?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6891887" y="5518379"/>
            <a:ext cx="3453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cs typeface="Times New Roman" panose="02020603050405020304" pitchFamily="18" charset="0"/>
              </a:rPr>
              <a:t>Скільки легкових?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40570" y="1509538"/>
            <a:ext cx="109256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dirty="0">
                <a:solidFill>
                  <a:srgbClr val="2F3242"/>
                </a:solidFill>
              </a:rPr>
              <a:t>У гаражі було 6 вантажівок і 7 легкових машин. 4 машини поїхали. Скільки машин було у гаражі?</a:t>
            </a:r>
            <a:r>
              <a:rPr lang="ru-RU" sz="3200" dirty="0"/>
              <a:t> </a:t>
            </a:r>
            <a:r>
              <a:rPr lang="uk-UA" sz="3200" dirty="0">
                <a:solidFill>
                  <a:srgbClr val="2F3242"/>
                </a:solidFill>
              </a:rPr>
              <a:t>Скільки машин залишилося у гаражі?</a:t>
            </a:r>
            <a:endParaRPr lang="ru-RU" sz="3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6313547" y="4375415"/>
            <a:ext cx="65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5786009" y="4166270"/>
            <a:ext cx="44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5156665" y="4359658"/>
            <a:ext cx="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1694E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323736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6" grpId="0"/>
      <p:bldP spid="46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" t="453" r="41391" b="52103"/>
          <a:stretch/>
        </p:blipFill>
        <p:spPr>
          <a:xfrm>
            <a:off x="474989" y="1311505"/>
            <a:ext cx="11235566" cy="5151640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3411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4. Розв'яжи задачу.</a:t>
            </a: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13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6834" y="1273840"/>
            <a:ext cx="10546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dirty="0"/>
              <a:t>У гаражі було 6 вантажівок і 7 легкових машин. 4 машини поїхали. Скільки машин залишилося у гаражі?</a:t>
            </a:r>
            <a:endParaRPr lang="ru-RU" sz="28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288490" y="2915296"/>
            <a:ext cx="6153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 – </a:t>
            </a:r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г., </a:t>
            </a:r>
            <a:r>
              <a:rPr lang="uk-UA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і </a:t>
            </a:r>
            <a:r>
              <a:rPr lang="uk-UA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</a:t>
            </a:r>
          </a:p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Поїхали – </a:t>
            </a:r>
            <a:r>
              <a:rPr lang="uk-UA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Залишилося - </a:t>
            </a:r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endParaRPr lang="uk-UA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288490" y="4484956"/>
            <a:ext cx="3173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6+7 = 1 3 (м.)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303764" y="2391366"/>
            <a:ext cx="1421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275018" y="5102087"/>
            <a:ext cx="3458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13 – 4 = 9 (м.)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288491" y="5698417"/>
            <a:ext cx="10084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Відповідь: 9 машин залишилося у гаражі.</a:t>
            </a:r>
          </a:p>
        </p:txBody>
      </p:sp>
      <p:pic>
        <p:nvPicPr>
          <p:cNvPr id="16" name="Picture 4" descr="ÐÐ°ÑÑÐ¸Ð½ÐºÐ¸ Ð¿Ð¾ Ð·Ð°Ð¿ÑÐ¾ÑÑ ÐºÐ»Ð¸Ð¿Ð°ÑÑ Ð³ÑÑÐ·Ð¾Ð²Ð¸Ð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166383" y="1727260"/>
            <a:ext cx="3809145" cy="372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91250" y1="46604" x2="91250" y2="46604"/>
                        <a14:foregroundMark x1="13875" y1="35597" x2="13875" y2="35597"/>
                        <a14:foregroundMark x1="4375" y1="33489" x2="4375" y2="33489"/>
                        <a14:foregroundMark x1="10000" y1="32787" x2="10000" y2="32787"/>
                        <a14:foregroundMark x1="13875" y1="41686" x2="13875" y2="41686"/>
                        <a14:foregroundMark x1="32625" y1="5621" x2="32625" y2="5621"/>
                        <a14:foregroundMark x1="41375" y1="6557" x2="41375" y2="6557"/>
                        <a14:foregroundMark x1="46125" y1="6557" x2="46125" y2="6557"/>
                        <a14:foregroundMark x1="51750" y1="7026" x2="51750" y2="7026"/>
                        <a14:foregroundMark x1="23375" y1="6557" x2="23375" y2="6557"/>
                        <a14:foregroundMark x1="15250" y1="8665" x2="15250" y2="8665"/>
                        <a14:foregroundMark x1="19000" y1="6557" x2="19000" y2="6557"/>
                        <a14:foregroundMark x1="12000" y1="11241" x2="12000" y2="11241"/>
                        <a14:foregroundMark x1="36875" y1="5621" x2="36875" y2="5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095096" y="3683323"/>
            <a:ext cx="3837264" cy="20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018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9" grpId="0"/>
      <p:bldP spid="61" grpId="0"/>
      <p:bldP spid="87" grpId="0"/>
      <p:bldP spid="8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ÐÐ°ÑÑÐ¸Ð½ÐºÐ¸ Ð¿Ð¾ Ð·Ð°Ð¿ÑÐ¾ÑÑ ÑÐ°Ð·Ð¼Ð¸Ð½ÐºÐ° Ð´ÐµÑÐ¸ ÐºÐ»Ð¸Ð¿Ð°ÑÑ">
            <a:extLst>
              <a:ext uri="{FF2B5EF4-FFF2-40B4-BE49-F238E27FC236}">
                <a16:creationId xmlns:a16="http://schemas.microsoft.com/office/drawing/2014/main" xmlns="" id="{BABD8864-9173-452D-96CB-2519F9DCB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4298" y="1305768"/>
            <a:ext cx="9943403" cy="528667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080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98631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1. Значення якого виразу в стовпчику зручніше обчислити? Обчисли його. Знайди значення іншого виразу, користуючись залежністю результату від зміни компонента.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42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43995" y="2502911"/>
            <a:ext cx="4058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</a:rPr>
              <a:t>  </a:t>
            </a:r>
            <a:r>
              <a:rPr lang="uk-UA" sz="6000" b="1" dirty="0"/>
              <a:t>6</a:t>
            </a:r>
            <a:r>
              <a:rPr lang="uk-UA" sz="6000" b="1" dirty="0">
                <a:solidFill>
                  <a:srgbClr val="FF0000"/>
                </a:solidFill>
              </a:rPr>
              <a:t> </a:t>
            </a:r>
            <a:r>
              <a:rPr lang="uk-UA" sz="6000" b="1" dirty="0"/>
              <a:t>+ 8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= </a:t>
            </a:r>
            <a:endParaRPr lang="uk-UA" sz="6000" b="1" dirty="0">
              <a:solidFill>
                <a:srgbClr val="FF0000"/>
              </a:solidFill>
            </a:endParaRPr>
          </a:p>
          <a:p>
            <a:endParaRPr lang="uk-UA" sz="4000" b="1" dirty="0"/>
          </a:p>
          <a:p>
            <a:r>
              <a:rPr lang="uk-UA" sz="6000" b="1" dirty="0"/>
              <a:t>6 + 10 =   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 </a:t>
            </a:r>
            <a:endParaRPr lang="en-US" sz="6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628633" y="2502517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</a:t>
            </a:r>
            <a:endParaRPr lang="en-US" sz="6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021030" y="3292928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0349403" y="3316537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9516849" y="2683247"/>
            <a:ext cx="1416780" cy="673199"/>
            <a:chOff x="9654563" y="5052816"/>
            <a:chExt cx="1416780" cy="673199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654563" y="5052817"/>
              <a:ext cx="708390" cy="673198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0362953" y="5052816"/>
              <a:ext cx="708390" cy="673198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0304448" y="2512014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4</a:t>
            </a:r>
            <a:endParaRPr lang="en-US" sz="6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608486" y="3279049"/>
            <a:ext cx="101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+2</a:t>
            </a:r>
            <a:endParaRPr lang="en-US" sz="6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0369860" y="3301445"/>
            <a:ext cx="101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+2</a:t>
            </a:r>
            <a:endParaRPr lang="en-US" sz="6000" b="1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9516849" y="4235551"/>
            <a:ext cx="1416780" cy="675826"/>
            <a:chOff x="9654563" y="5050189"/>
            <a:chExt cx="1416780" cy="675826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654563" y="5052817"/>
              <a:ext cx="708390" cy="673198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0362953" y="5050189"/>
              <a:ext cx="708390" cy="675825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9628632" y="4050896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</a:t>
            </a:r>
            <a:endParaRPr lang="en-US" sz="6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10304447" y="4065631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6</a:t>
            </a:r>
            <a:endParaRPr lang="en-US" sz="60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8548305" y="3383001"/>
            <a:ext cx="0" cy="85255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10225239" y="3374483"/>
            <a:ext cx="0" cy="85255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2126" y="2407731"/>
            <a:ext cx="5282125" cy="295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834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7" grpId="0"/>
      <p:bldP spid="41" grpId="0"/>
      <p:bldP spid="44" grpId="0"/>
      <p:bldP spid="45" grpId="0"/>
      <p:bldP spid="48" grpId="0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98631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1. Значення якого виразу в стовпчику зручніше обчислити? Обчисли його. Знайди значення іншого виразу, користуючись залежністю результату від зміни компонента.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42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43995" y="2502911"/>
            <a:ext cx="4058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 14</a:t>
            </a:r>
            <a:r>
              <a:rPr lang="uk-UA" sz="6000" b="1" dirty="0">
                <a:solidFill>
                  <a:srgbClr val="FF0000"/>
                </a:solidFill>
              </a:rPr>
              <a:t> </a:t>
            </a:r>
            <a:r>
              <a:rPr lang="uk-UA" sz="6000" b="1" dirty="0"/>
              <a:t>– 8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= </a:t>
            </a:r>
            <a:endParaRPr lang="uk-UA" sz="6000" b="1" dirty="0">
              <a:solidFill>
                <a:srgbClr val="FF0000"/>
              </a:solidFill>
            </a:endParaRPr>
          </a:p>
          <a:p>
            <a:endParaRPr lang="uk-UA" sz="4000" b="1" dirty="0"/>
          </a:p>
          <a:p>
            <a:r>
              <a:rPr lang="uk-UA" sz="6000" b="1" dirty="0"/>
              <a:t>14 – 10 =   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 </a:t>
            </a:r>
            <a:endParaRPr lang="en-US" sz="6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242256" y="3279048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0194306" y="3279048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9811715" y="2687406"/>
            <a:ext cx="692979" cy="673198"/>
          </a:xfrm>
          <a:prstGeom prst="rect">
            <a:avLst/>
          </a:prstGeom>
          <a:noFill/>
          <a:ln w="38100">
            <a:solidFill>
              <a:srgbClr val="169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9831363" y="4218970"/>
            <a:ext cx="708390" cy="675825"/>
          </a:xfrm>
          <a:prstGeom prst="rect">
            <a:avLst/>
          </a:prstGeom>
          <a:noFill/>
          <a:ln w="38100">
            <a:solidFill>
              <a:srgbClr val="169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9865098" y="2519156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6</a:t>
            </a:r>
            <a:endParaRPr lang="en-US" sz="6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856399" y="3272351"/>
            <a:ext cx="101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+2</a:t>
            </a:r>
            <a:endParaRPr lang="en-US" sz="6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0176348" y="3262810"/>
            <a:ext cx="101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-2</a:t>
            </a:r>
            <a:endParaRPr lang="en-US" sz="6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9883112" y="4025555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4</a:t>
            </a:r>
            <a:endParaRPr lang="en-US" sz="60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8787454" y="3425511"/>
            <a:ext cx="0" cy="85255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10158204" y="3381514"/>
            <a:ext cx="0" cy="85255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928" y="2408856"/>
            <a:ext cx="4995536" cy="30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19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41" grpId="0"/>
      <p:bldP spid="44" grpId="0"/>
      <p:bldP spid="45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98631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1. Значення якого виразу в стовпчику зручніше обчислити? Обчисли його. Знайди значення іншого виразу, користуючись залежністю результату від зміни компонента.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42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43995" y="2502911"/>
            <a:ext cx="4058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</a:rPr>
              <a:t>  </a:t>
            </a:r>
            <a:r>
              <a:rPr lang="uk-UA" sz="6000" b="1" dirty="0"/>
              <a:t>9</a:t>
            </a:r>
            <a:r>
              <a:rPr lang="uk-UA" sz="6000" b="1" dirty="0">
                <a:solidFill>
                  <a:srgbClr val="FF0000"/>
                </a:solidFill>
              </a:rPr>
              <a:t> </a:t>
            </a:r>
            <a:r>
              <a:rPr lang="uk-UA" sz="6000" b="1" dirty="0"/>
              <a:t>+ 6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= </a:t>
            </a:r>
            <a:endParaRPr lang="uk-UA" sz="6000" b="1" dirty="0">
              <a:solidFill>
                <a:srgbClr val="FF0000"/>
              </a:solidFill>
            </a:endParaRPr>
          </a:p>
          <a:p>
            <a:endParaRPr lang="uk-UA" sz="4000" b="1" dirty="0"/>
          </a:p>
          <a:p>
            <a:r>
              <a:rPr lang="uk-UA" sz="6000" b="1" dirty="0"/>
              <a:t>10 + 6 =   </a:t>
            </a:r>
            <a:r>
              <a:rPr lang="uk-UA" sz="6000" b="1" dirty="0">
                <a:solidFill>
                  <a:srgbClr val="295FFF"/>
                </a:solidFill>
              </a:rPr>
              <a:t> </a:t>
            </a:r>
            <a:r>
              <a:rPr lang="uk-UA" sz="6000" b="1" dirty="0"/>
              <a:t> </a:t>
            </a:r>
            <a:endParaRPr lang="en-US" sz="6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584162" y="251287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</a:t>
            </a:r>
            <a:endParaRPr lang="en-US" sz="6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923790" y="3292928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0168968" y="3291566"/>
            <a:ext cx="81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?</a:t>
            </a:r>
            <a:endParaRPr lang="en-US" sz="6000" b="1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9484403" y="2692092"/>
            <a:ext cx="1416780" cy="675826"/>
            <a:chOff x="9654563" y="5050189"/>
            <a:chExt cx="1416780" cy="67582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654563" y="5052817"/>
              <a:ext cx="708390" cy="673198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0362953" y="5050189"/>
              <a:ext cx="708390" cy="675825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0252318" y="251287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5</a:t>
            </a:r>
            <a:endParaRPr lang="en-US" sz="6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479177" y="3291566"/>
            <a:ext cx="101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+1</a:t>
            </a:r>
            <a:endParaRPr lang="en-US" sz="6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0168968" y="3280088"/>
            <a:ext cx="101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+1</a:t>
            </a:r>
            <a:endParaRPr lang="en-US" sz="6000" b="1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9487189" y="4208026"/>
            <a:ext cx="1416780" cy="675826"/>
            <a:chOff x="9654563" y="5050189"/>
            <a:chExt cx="1416780" cy="675826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654563" y="5052817"/>
              <a:ext cx="708390" cy="673198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0362953" y="5050189"/>
              <a:ext cx="708390" cy="675825"/>
            </a:xfrm>
            <a:prstGeom prst="rect">
              <a:avLst/>
            </a:prstGeom>
            <a:noFill/>
            <a:ln w="38100">
              <a:solidFill>
                <a:srgbClr val="169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9611676" y="405391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</a:t>
            </a:r>
            <a:endParaRPr lang="en-US" sz="6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10248940" y="4043155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6</a:t>
            </a:r>
            <a:endParaRPr lang="en-US" sz="60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7472540" y="3349360"/>
            <a:ext cx="0" cy="85255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10192793" y="3374483"/>
            <a:ext cx="0" cy="85255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2126" y="2407731"/>
            <a:ext cx="5282125" cy="295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821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7" grpId="0"/>
      <p:bldP spid="41" grpId="0"/>
      <p:bldP spid="44" grpId="0"/>
      <p:bldP spid="45" grpId="0"/>
      <p:bldP spid="48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9191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2. Зістав вирази в кожній парі. Що залишається незмінним? Як ця зміна впливає на результат? Порівняй вирази, скориставшись визначеною закономірністю.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" name="Picture 6" descr="ÐÐ°ÑÑÐ¸Ð½ÐºÐ¸ Ð¿Ð¾ Ð·Ð°Ð¿ÑÐ¾ÑÑ ÐºÐ»Ð¸Ð¿Ð°ÑÑ Ð´ÐµÑÐ¸ ÑÐºÐ¾Ð»ÑÐ½Ð¸ÐºÐ¸ ÑÐ¸ÑÑÑ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819"/>
          <a:stretch/>
        </p:blipFill>
        <p:spPr bwMode="auto">
          <a:xfrm>
            <a:off x="1018679" y="2079903"/>
            <a:ext cx="1802637" cy="290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" t="-1" r="60241" b="79680"/>
          <a:stretch/>
        </p:blipFill>
        <p:spPr>
          <a:xfrm>
            <a:off x="3191165" y="3926857"/>
            <a:ext cx="7364489" cy="21189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03" t="801" r="40231" b="88847"/>
          <a:stretch/>
        </p:blipFill>
        <p:spPr>
          <a:xfrm>
            <a:off x="4671740" y="4208138"/>
            <a:ext cx="504237" cy="4567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526" t="763" r="13508" b="88885"/>
          <a:stretch/>
        </p:blipFill>
        <p:spPr>
          <a:xfrm>
            <a:off x="3528787" y="4208728"/>
            <a:ext cx="483388" cy="4378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550" t="527" r="31484" b="89121"/>
          <a:stretch/>
        </p:blipFill>
        <p:spPr>
          <a:xfrm>
            <a:off x="4061259" y="4205056"/>
            <a:ext cx="504237" cy="4567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32" t="23004" r="67102" b="66644"/>
          <a:stretch/>
        </p:blipFill>
        <p:spPr>
          <a:xfrm>
            <a:off x="3642120" y="5389194"/>
            <a:ext cx="504237" cy="4567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87" t="23252" r="32547" b="67253"/>
          <a:stretch/>
        </p:blipFill>
        <p:spPr>
          <a:xfrm>
            <a:off x="7417539" y="4234990"/>
            <a:ext cx="567563" cy="41895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5" t="8981" r="85221" b="80667"/>
          <a:stretch/>
        </p:blipFill>
        <p:spPr>
          <a:xfrm>
            <a:off x="4985558" y="4225505"/>
            <a:ext cx="278297" cy="43020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94" t="1136" r="58040" b="88512"/>
          <a:stretch/>
        </p:blipFill>
        <p:spPr>
          <a:xfrm>
            <a:off x="9290804" y="5365490"/>
            <a:ext cx="504237" cy="45676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550" t="527" r="31484" b="89121"/>
          <a:stretch/>
        </p:blipFill>
        <p:spPr>
          <a:xfrm>
            <a:off x="5237676" y="4197488"/>
            <a:ext cx="504237" cy="4567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5" t="8981" r="85221" b="80667"/>
          <a:stretch/>
        </p:blipFill>
        <p:spPr>
          <a:xfrm>
            <a:off x="3848404" y="4223739"/>
            <a:ext cx="278297" cy="430208"/>
          </a:xfrm>
          <a:prstGeom prst="rect">
            <a:avLst/>
          </a:prstGeom>
        </p:spPr>
      </p:pic>
      <p:sp>
        <p:nvSpPr>
          <p:cNvPr id="39" name="Овал 38"/>
          <p:cNvSpPr/>
          <p:nvPr/>
        </p:nvSpPr>
        <p:spPr>
          <a:xfrm>
            <a:off x="4425971" y="4280150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4713071" y="4870816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4713993" y="5439603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8495374" y="4858847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8486928" y="5434217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5" t="12615" r="53917" b="78684"/>
          <a:stretch/>
        </p:blipFill>
        <p:spPr>
          <a:xfrm>
            <a:off x="4434823" y="4259283"/>
            <a:ext cx="295840" cy="3427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5" t="12615" r="53917" b="78684"/>
          <a:stretch/>
        </p:blipFill>
        <p:spPr>
          <a:xfrm>
            <a:off x="4717176" y="5446057"/>
            <a:ext cx="295840" cy="32789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39" t="11444" r="59157" b="78204"/>
          <a:stretch/>
        </p:blipFill>
        <p:spPr>
          <a:xfrm>
            <a:off x="4699667" y="4807160"/>
            <a:ext cx="278297" cy="43020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4146357" y="4798553"/>
            <a:ext cx="278297" cy="43020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251" t="801" r="22783" b="88847"/>
          <a:stretch/>
        </p:blipFill>
        <p:spPr>
          <a:xfrm>
            <a:off x="5794780" y="5355064"/>
            <a:ext cx="504237" cy="456767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5" t="8981" r="85221" b="80667"/>
          <a:stretch/>
        </p:blipFill>
        <p:spPr>
          <a:xfrm>
            <a:off x="7901411" y="5361325"/>
            <a:ext cx="278297" cy="430208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5" t="8981" r="85221" b="80667"/>
          <a:stretch/>
        </p:blipFill>
        <p:spPr>
          <a:xfrm>
            <a:off x="9066305" y="5373619"/>
            <a:ext cx="246420" cy="38093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94" t="1136" r="58040" b="88512"/>
          <a:stretch/>
        </p:blipFill>
        <p:spPr>
          <a:xfrm>
            <a:off x="8116902" y="5389193"/>
            <a:ext cx="504237" cy="45676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95" t="1690" r="50021" b="89341"/>
          <a:stretch/>
        </p:blipFill>
        <p:spPr>
          <a:xfrm>
            <a:off x="5844825" y="4835464"/>
            <a:ext cx="423080" cy="395784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03" t="801" r="40231" b="88847"/>
          <a:stretch/>
        </p:blipFill>
        <p:spPr>
          <a:xfrm>
            <a:off x="4361936" y="5365491"/>
            <a:ext cx="504237" cy="456767"/>
          </a:xfrm>
          <a:prstGeom prst="rect">
            <a:avLst/>
          </a:prstGeom>
        </p:spPr>
      </p:pic>
      <p:pic>
        <p:nvPicPr>
          <p:cNvPr id="84" name="Picture 4" descr="ÐÐ°ÑÑÐ¸Ð½ÐºÐ¸ Ð¿Ð¾ Ð·Ð°Ð¿ÑÐ¾ÑÑ ÐºÐ»Ð¸Ð¿Ð°ÑÑ Ð¼Ð°ÑÐµÐ¼Ð°ÑÐ¸ÑÐµÑÐºÐ¸Ðµ Ð·Ð½Ð°ÐºÐ¸ Ð´ÐµÑÑÐ¼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495"/>
          <a:stretch/>
        </p:blipFill>
        <p:spPr bwMode="auto">
          <a:xfrm>
            <a:off x="4796913" y="1584020"/>
            <a:ext cx="4029900" cy="20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5154476" y="2339940"/>
            <a:ext cx="92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&lt;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573540" y="2400059"/>
            <a:ext cx="92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958987" y="2424743"/>
            <a:ext cx="92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chemeClr val="bg1"/>
                </a:solidFill>
              </a:rPr>
              <a:t>=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5593199" y="4796649"/>
            <a:ext cx="278297" cy="430208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95" t="22029" r="77639" b="67619"/>
          <a:stretch/>
        </p:blipFill>
        <p:spPr>
          <a:xfrm>
            <a:off x="8905121" y="4189842"/>
            <a:ext cx="504237" cy="456767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7920103" y="4223739"/>
            <a:ext cx="278297" cy="430208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251" t="801" r="22783" b="88847"/>
          <a:stretch/>
        </p:blipFill>
        <p:spPr>
          <a:xfrm>
            <a:off x="8147790" y="4796649"/>
            <a:ext cx="504237" cy="456767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8" t="22029" r="88856" b="67619"/>
          <a:stretch/>
        </p:blipFill>
        <p:spPr>
          <a:xfrm>
            <a:off x="7415866" y="4752106"/>
            <a:ext cx="504237" cy="456767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9376992" y="4223739"/>
            <a:ext cx="278297" cy="430208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5608950" y="5367550"/>
            <a:ext cx="278297" cy="430208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526" t="763" r="13508" b="88885"/>
          <a:stretch/>
        </p:blipFill>
        <p:spPr>
          <a:xfrm>
            <a:off x="8179709" y="4212100"/>
            <a:ext cx="483388" cy="437881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9372729" y="4796649"/>
            <a:ext cx="278297" cy="430208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53" t="22764" r="20481" b="67741"/>
          <a:stretch/>
        </p:blipFill>
        <p:spPr>
          <a:xfrm>
            <a:off x="3631576" y="4773123"/>
            <a:ext cx="567563" cy="418957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4142339" y="5367550"/>
            <a:ext cx="278297" cy="430208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526" t="763" r="13508" b="88885"/>
          <a:stretch/>
        </p:blipFill>
        <p:spPr>
          <a:xfrm>
            <a:off x="4392953" y="4782958"/>
            <a:ext cx="483388" cy="437881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513" t="818" r="2521" b="88830"/>
          <a:stretch/>
        </p:blipFill>
        <p:spPr>
          <a:xfrm>
            <a:off x="7418643" y="5361325"/>
            <a:ext cx="504237" cy="456767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1" t="9499" r="91315" b="80149"/>
          <a:stretch/>
        </p:blipFill>
        <p:spPr>
          <a:xfrm>
            <a:off x="7901412" y="4798553"/>
            <a:ext cx="278297" cy="430208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526" t="763" r="13508" b="88885"/>
          <a:stretch/>
        </p:blipFill>
        <p:spPr>
          <a:xfrm>
            <a:off x="9634073" y="4216066"/>
            <a:ext cx="483388" cy="437881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39" t="11444" r="59157" b="78204"/>
          <a:stretch/>
        </p:blipFill>
        <p:spPr>
          <a:xfrm>
            <a:off x="8494445" y="4790150"/>
            <a:ext cx="278297" cy="43020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53" t="22764" r="20481" b="67741"/>
          <a:stretch/>
        </p:blipFill>
        <p:spPr>
          <a:xfrm>
            <a:off x="5067269" y="4773122"/>
            <a:ext cx="567563" cy="418957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32" t="23004" r="67102" b="66644"/>
          <a:stretch/>
        </p:blipFill>
        <p:spPr>
          <a:xfrm>
            <a:off x="5097531" y="5381623"/>
            <a:ext cx="504237" cy="456767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8491381" y="4283477"/>
            <a:ext cx="293333" cy="286101"/>
          </a:xfrm>
          <a:prstGeom prst="ellipse">
            <a:avLst/>
          </a:prstGeom>
          <a:ln>
            <a:solidFill>
              <a:srgbClr val="F628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8" t="22029" r="88856" b="67619"/>
          <a:stretch/>
        </p:blipFill>
        <p:spPr>
          <a:xfrm>
            <a:off x="8868976" y="4752106"/>
            <a:ext cx="504237" cy="4567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95" t="1690" r="50021" b="89341"/>
          <a:stretch/>
        </p:blipFill>
        <p:spPr>
          <a:xfrm>
            <a:off x="9600900" y="4827140"/>
            <a:ext cx="423080" cy="395784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251" t="801" r="22783" b="88847"/>
          <a:stretch/>
        </p:blipFill>
        <p:spPr>
          <a:xfrm>
            <a:off x="8725752" y="5355064"/>
            <a:ext cx="504237" cy="456767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5" t="12615" r="53917" b="78684"/>
          <a:stretch/>
        </p:blipFill>
        <p:spPr>
          <a:xfrm>
            <a:off x="8482030" y="4273705"/>
            <a:ext cx="295840" cy="327897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95" t="12615" r="53917" b="78684"/>
          <a:stretch/>
        </p:blipFill>
        <p:spPr>
          <a:xfrm>
            <a:off x="8492867" y="5426652"/>
            <a:ext cx="295840" cy="32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958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72109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3. Постав до умови два пов'язані між собою запитання відповідно до схеми.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3167" y="1500459"/>
            <a:ext cx="69977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dirty="0">
                <a:solidFill>
                  <a:srgbClr val="2F3242"/>
                </a:solidFill>
              </a:rPr>
              <a:t>На сонечку грілися 5 черепах і 6 ящірок. Потім 3 тварини сховалися.</a:t>
            </a:r>
            <a:endParaRPr lang="ru-RU" sz="36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119437" y="2570768"/>
            <a:ext cx="7648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rgbClr val="2F3242"/>
                </a:solidFill>
              </a:rPr>
              <a:t>Скільки тварин грілися на сонечку?</a:t>
            </a:r>
            <a:endParaRPr lang="ru-RU" sz="36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1110968" y="3134059"/>
            <a:ext cx="69977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rgbClr val="2F3242"/>
                </a:solidFill>
              </a:rPr>
              <a:t>Скільки тварин залишилося грітися на сонечку?</a:t>
            </a:r>
            <a:endParaRPr lang="ru-RU" sz="3600" dirty="0"/>
          </a:p>
        </p:txBody>
      </p:sp>
      <p:sp>
        <p:nvSpPr>
          <p:cNvPr id="45" name="Дуга 44">
            <a:extLst>
              <a:ext uri="{FF2B5EF4-FFF2-40B4-BE49-F238E27FC236}">
                <a16:creationId xmlns:a16="http://schemas.microsoft.com/office/drawing/2014/main" xmlns="" id="{133064F1-3BD1-49C9-8D85-80F602AFA0F7}"/>
              </a:ext>
            </a:extLst>
          </p:cNvPr>
          <p:cNvSpPr/>
          <p:nvPr/>
        </p:nvSpPr>
        <p:spPr>
          <a:xfrm rot="10800000">
            <a:off x="2783683" y="4480483"/>
            <a:ext cx="2654938" cy="474398"/>
          </a:xfrm>
          <a:prstGeom prst="arc">
            <a:avLst>
              <a:gd name="adj1" fmla="val 10836319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Дуга 45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 flipV="1">
            <a:off x="2805819" y="4443526"/>
            <a:ext cx="1132492" cy="397199"/>
          </a:xfrm>
          <a:prstGeom prst="arc">
            <a:avLst>
              <a:gd name="adj1" fmla="val 10742820"/>
              <a:gd name="adj2" fmla="val 4491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7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>
            <a:off x="2826558" y="4693019"/>
            <a:ext cx="1199263" cy="0"/>
          </a:xfrm>
          <a:prstGeom prst="lin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3370229" y="3890145"/>
            <a:ext cx="65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5</a:t>
            </a:r>
          </a:p>
        </p:txBody>
      </p:sp>
      <p:cxnSp>
        <p:nvCxnSpPr>
          <p:cNvPr id="49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>
            <a:off x="4025821" y="4686414"/>
            <a:ext cx="1377431" cy="16638"/>
          </a:xfrm>
          <a:prstGeom prst="line">
            <a:avLst/>
          </a:prstGeom>
          <a:solidFill>
            <a:srgbClr val="FF0000"/>
          </a:solidFill>
          <a:ln w="76200">
            <a:solidFill>
              <a:srgbClr val="BA1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3417381" y="5822007"/>
            <a:ext cx="4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?</a:t>
            </a:r>
          </a:p>
        </p:txBody>
      </p:sp>
      <p:sp>
        <p:nvSpPr>
          <p:cNvPr id="51" name="Дуга 50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 flipV="1">
            <a:off x="4025820" y="4443526"/>
            <a:ext cx="1388851" cy="331246"/>
          </a:xfrm>
          <a:prstGeom prst="arc">
            <a:avLst>
              <a:gd name="adj1" fmla="val 10742818"/>
              <a:gd name="adj2" fmla="val 4491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2692822" y="4618469"/>
            <a:ext cx="143435" cy="1563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5378697" y="4629976"/>
            <a:ext cx="143435" cy="156302"/>
          </a:xfrm>
          <a:prstGeom prst="ellipse">
            <a:avLst/>
          </a:prstGeom>
          <a:solidFill>
            <a:srgbClr val="BA1CBA"/>
          </a:solidFill>
          <a:ln>
            <a:solidFill>
              <a:srgbClr val="BA1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3891656" y="4609279"/>
            <a:ext cx="143435" cy="156302"/>
          </a:xfrm>
          <a:prstGeom prst="ellipse">
            <a:avLst/>
          </a:prstGeom>
          <a:solidFill>
            <a:srgbClr val="BA1CBA"/>
          </a:solidFill>
          <a:ln>
            <a:solidFill>
              <a:srgbClr val="BA1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730823" y="3890145"/>
            <a:ext cx="65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6</a:t>
            </a:r>
          </a:p>
        </p:txBody>
      </p:sp>
      <p:sp>
        <p:nvSpPr>
          <p:cNvPr id="74" name="Дуга 73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>
            <a:off x="2764538" y="5406965"/>
            <a:ext cx="1671101" cy="499104"/>
          </a:xfrm>
          <a:prstGeom prst="arc">
            <a:avLst>
              <a:gd name="adj1" fmla="val 10742820"/>
              <a:gd name="adj2" fmla="val 4491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82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>
            <a:off x="2826558" y="5665706"/>
            <a:ext cx="1557623" cy="6212"/>
          </a:xfrm>
          <a:prstGeom prst="lin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 flipV="1">
            <a:off x="4503061" y="5665706"/>
            <a:ext cx="900191" cy="4504"/>
          </a:xfrm>
          <a:prstGeom prst="line">
            <a:avLst/>
          </a:prstGeom>
          <a:solidFill>
            <a:srgbClr val="FF0000"/>
          </a:solidFill>
          <a:ln w="76200">
            <a:solidFill>
              <a:srgbClr val="BA1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Дуга 83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>
            <a:off x="4529996" y="5426742"/>
            <a:ext cx="923037" cy="479327"/>
          </a:xfrm>
          <a:prstGeom prst="arc">
            <a:avLst>
              <a:gd name="adj1" fmla="val 10742818"/>
              <a:gd name="adj2" fmla="val 4491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2692822" y="5591156"/>
            <a:ext cx="143435" cy="1563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5378697" y="5570917"/>
            <a:ext cx="143435" cy="156302"/>
          </a:xfrm>
          <a:prstGeom prst="ellipse">
            <a:avLst/>
          </a:prstGeom>
          <a:solidFill>
            <a:srgbClr val="BA1CBA"/>
          </a:solidFill>
          <a:ln>
            <a:solidFill>
              <a:srgbClr val="BA1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4386562" y="5604667"/>
            <a:ext cx="143435" cy="156302"/>
          </a:xfrm>
          <a:prstGeom prst="ellipse">
            <a:avLst/>
          </a:prstGeom>
          <a:solidFill>
            <a:srgbClr val="BA1CBA"/>
          </a:solidFill>
          <a:ln>
            <a:solidFill>
              <a:srgbClr val="BA1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831991" y="5822008"/>
            <a:ext cx="65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3</a:t>
            </a:r>
          </a:p>
        </p:txBody>
      </p:sp>
      <p:cxnSp>
        <p:nvCxnSpPr>
          <p:cNvPr id="89" name="Прямая соединительная линия 88"/>
          <p:cNvCxnSpPr/>
          <p:nvPr/>
        </p:nvCxnSpPr>
        <p:spPr>
          <a:xfrm>
            <a:off x="2789601" y="4751432"/>
            <a:ext cx="0" cy="853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5427850" y="4737921"/>
            <a:ext cx="0" cy="853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3896508" y="4919966"/>
            <a:ext cx="4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?</a:t>
            </a:r>
          </a:p>
        </p:txBody>
      </p:sp>
      <p:sp>
        <p:nvSpPr>
          <p:cNvPr id="3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220" name="Picture 4" descr="ÐÐ°ÑÑÐ¸Ð½ÐºÐ¸ Ð¿Ð¾ Ð·Ð°Ð¿ÑÐ¾ÑÑ ÐºÐ»Ð¸Ð¿Ð°ÑÑ ÑÐµÑÐµÐ¿Ð°ÑÐ¸ ÑÑÐµÑÐ¸ÑÑ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8000" l="4000" r="9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8722" y="1500459"/>
            <a:ext cx="2732604" cy="273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ÐÐ°ÑÑÐ¸Ð½ÐºÐ¸ Ð¿Ð¾ Ð·Ð°Ð¿ÑÐ¾ÑÑ ÐºÐ»Ð¸Ð¿Ð°ÑÑ ÑÐµÑÐµÐ¿Ð°Ñ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6273" y="3711925"/>
            <a:ext cx="4190926" cy="268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961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72109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3. Прокоментуй розв'язування задачі з двома запитаннями за схемою аналізу. Як її доповнити?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3167" y="1500459"/>
            <a:ext cx="107925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dirty="0">
                <a:solidFill>
                  <a:srgbClr val="2F3242"/>
                </a:solidFill>
              </a:rPr>
              <a:t>На сонечку грілися 5 черепах і 6 ящірок. Потім 3 тварини сховалися. Скільки тварин грілися на сонечку?</a:t>
            </a:r>
            <a:r>
              <a:rPr lang="ru-RU" sz="2800" dirty="0"/>
              <a:t> </a:t>
            </a:r>
            <a:r>
              <a:rPr lang="uk-UA" sz="2800" dirty="0">
                <a:solidFill>
                  <a:srgbClr val="2F3242"/>
                </a:solidFill>
              </a:rPr>
              <a:t>Скільки тварин залишилося грітися на сонечку?</a:t>
            </a:r>
            <a:endParaRPr lang="ru-RU" sz="2800" dirty="0"/>
          </a:p>
        </p:txBody>
      </p:sp>
      <p:sp>
        <p:nvSpPr>
          <p:cNvPr id="3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4" name="Равнобедренный треугольник 33"/>
          <p:cNvSpPr/>
          <p:nvPr/>
        </p:nvSpPr>
        <p:spPr>
          <a:xfrm>
            <a:off x="4427770" y="2688344"/>
            <a:ext cx="3251171" cy="2529261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/>
          <p:cNvSpPr/>
          <p:nvPr/>
        </p:nvSpPr>
        <p:spPr>
          <a:xfrm>
            <a:off x="3822428" y="3748084"/>
            <a:ext cx="3270884" cy="2532026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6226925" y="4314100"/>
            <a:ext cx="777042" cy="763821"/>
          </a:xfrm>
          <a:prstGeom prst="ellipse">
            <a:avLst/>
          </a:prstGeom>
          <a:solidFill>
            <a:schemeClr val="bg1"/>
          </a:solidFill>
          <a:ln w="28575">
            <a:solidFill>
              <a:srgbClr val="169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4345031" y="5400820"/>
            <a:ext cx="757615" cy="7268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419674" y="5435185"/>
            <a:ext cx="65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5237811" y="5435185"/>
            <a:ext cx="44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+</a:t>
            </a: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H="1">
            <a:off x="4902128" y="5047297"/>
            <a:ext cx="258390" cy="389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5582099" y="5010926"/>
            <a:ext cx="273754" cy="4709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5741118" y="5394906"/>
            <a:ext cx="757615" cy="7268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5798990" y="5418573"/>
            <a:ext cx="65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6</a:t>
            </a:r>
          </a:p>
        </p:txBody>
      </p:sp>
      <p:sp>
        <p:nvSpPr>
          <p:cNvPr id="56" name="Овал 55"/>
          <p:cNvSpPr/>
          <p:nvPr/>
        </p:nvSpPr>
        <p:spPr>
          <a:xfrm>
            <a:off x="5635240" y="3244043"/>
            <a:ext cx="777042" cy="763821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4973381" y="4295062"/>
            <a:ext cx="775445" cy="7648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5820597" y="3319885"/>
            <a:ext cx="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59" name="Прямая соединительная линия 58"/>
          <p:cNvCxnSpPr>
            <a:stCxn id="56" idx="3"/>
          </p:cNvCxnSpPr>
          <p:nvPr/>
        </p:nvCxnSpPr>
        <p:spPr>
          <a:xfrm flipH="1">
            <a:off x="5471719" y="3896005"/>
            <a:ext cx="277316" cy="4049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>
            <a:stCxn id="56" idx="5"/>
            <a:endCxn id="36" idx="0"/>
          </p:cNvCxnSpPr>
          <p:nvPr/>
        </p:nvCxnSpPr>
        <p:spPr>
          <a:xfrm>
            <a:off x="6298487" y="3896005"/>
            <a:ext cx="316959" cy="4180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065207" y="4388745"/>
            <a:ext cx="3572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1694E9"/>
                </a:solidFill>
                <a:cs typeface="Times New Roman" panose="02020603050405020304" pitchFamily="18" charset="0"/>
              </a:rPr>
              <a:t>Скільки всього було тварин?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065207" y="5518379"/>
            <a:ext cx="3460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cs typeface="Times New Roman" panose="02020603050405020304" pitchFamily="18" charset="0"/>
              </a:rPr>
              <a:t>Скільки було черепах?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6615445" y="3311470"/>
            <a:ext cx="4950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Скільки залишилося тварин?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7332463" y="4411151"/>
            <a:ext cx="3435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cs typeface="Times New Roman" panose="02020603050405020304" pitchFamily="18" charset="0"/>
              </a:rPr>
              <a:t>Скільки сховалося?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6891887" y="5518379"/>
            <a:ext cx="3453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cs typeface="Times New Roman" panose="02020603050405020304" pitchFamily="18" charset="0"/>
              </a:rPr>
              <a:t>Скільки було ящірок?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6313547" y="4375415"/>
            <a:ext cx="65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5786009" y="4166270"/>
            <a:ext cx="44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_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5156665" y="4359658"/>
            <a:ext cx="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1694E9"/>
                </a:solidFill>
              </a:rPr>
              <a:t>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2275994" y="5133296"/>
            <a:ext cx="1565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1694E9"/>
                </a:solidFill>
                <a:cs typeface="Times New Roman" panose="02020603050405020304" pitchFamily="18" charset="0"/>
              </a:rPr>
              <a:t>Задача 1</a:t>
            </a:r>
          </a:p>
        </p:txBody>
      </p:sp>
      <p:cxnSp>
        <p:nvCxnSpPr>
          <p:cNvPr id="6" name="Прямая со стрелкой 5"/>
          <p:cNvCxnSpPr>
            <a:stCxn id="70" idx="3"/>
          </p:cNvCxnSpPr>
          <p:nvPr/>
        </p:nvCxnSpPr>
        <p:spPr>
          <a:xfrm>
            <a:off x="3841051" y="5394906"/>
            <a:ext cx="4916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3297747" y="3351895"/>
            <a:ext cx="153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Задача 2</a:t>
            </a:r>
          </a:p>
        </p:txBody>
      </p:sp>
      <p:cxnSp>
        <p:nvCxnSpPr>
          <p:cNvPr id="72" name="Прямая со стрелкой 71"/>
          <p:cNvCxnSpPr/>
          <p:nvPr/>
        </p:nvCxnSpPr>
        <p:spPr>
          <a:xfrm>
            <a:off x="4856825" y="3613505"/>
            <a:ext cx="49164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6218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4" grpId="0"/>
      <p:bldP spid="67" grpId="0"/>
      <p:bldP spid="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Геометрична хвилинка.</a:t>
            </a:r>
          </a:p>
        </p:txBody>
      </p:sp>
      <p:pic>
        <p:nvPicPr>
          <p:cNvPr id="6" name="Рисунок 5" descr="1157abff697149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721" y="1695575"/>
            <a:ext cx="2244941" cy="4446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3705" y="1649976"/>
            <a:ext cx="8625233" cy="4492309"/>
          </a:xfrm>
          <a:prstGeom prst="rect">
            <a:avLst/>
          </a:prstGeom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3315" y="2023940"/>
            <a:ext cx="3727969" cy="37279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55596" y="2166334"/>
            <a:ext cx="8052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chemeClr val="bg1"/>
                </a:solidFill>
              </a:rPr>
              <a:t>[Ознаки змінюються за правилом: форма і розмір; форма і колір; форма і розмір; форма і колір; форма і розмір... Наступною має змінитися форма і колір...]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chemeClr val="bg1"/>
                </a:solidFill>
              </a:rPr>
              <a:t>Яка фігура є зайвою в цьому ряді? </a:t>
            </a:r>
          </a:p>
        </p:txBody>
      </p:sp>
    </p:spTree>
    <p:extLst>
      <p:ext uri="{BB962C8B-B14F-4D97-AF65-F5344CB8AC3E}">
        <p14:creationId xmlns:p14="http://schemas.microsoft.com/office/powerpoint/2010/main" xmlns="" val="169827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" t="453" r="41391" b="52103"/>
          <a:stretch/>
        </p:blipFill>
        <p:spPr>
          <a:xfrm>
            <a:off x="474989" y="1311505"/>
            <a:ext cx="11235566" cy="5151640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3411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4. Розв'яжи задачу. Чи пов'язані між собою запитання задачі?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19719" y="1277595"/>
            <a:ext cx="105461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dirty="0"/>
              <a:t>На сонечку грілися 5 черепах і 6 ящірок. Потім 3 тварини сховалися. Скільки тварин грілися на сонечку?</a:t>
            </a:r>
            <a:r>
              <a:rPr lang="ru-RU" sz="2800" dirty="0"/>
              <a:t> </a:t>
            </a:r>
            <a:r>
              <a:rPr lang="uk-UA" sz="2800" dirty="0"/>
              <a:t>Скільки тварин залишилося грітися на сонечку?</a:t>
            </a:r>
            <a:endParaRPr lang="ru-RU" sz="28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354940" y="3273211"/>
            <a:ext cx="6153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  – </a:t>
            </a:r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ч. і </a:t>
            </a:r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ящ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Сховалися  – </a:t>
            </a:r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uk-UA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Залишилося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5111402" y="2670994"/>
            <a:ext cx="1421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354940" y="5978697"/>
            <a:ext cx="10355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Відповідь: 8 тварин залишилося грітися на сонечку.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42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17" name="Picture 6" descr="ÐÐ°ÑÑÐ¸Ð½ÐºÐ¸ Ð¿Ð¾ Ð·Ð°Ð¿ÑÐ¾ÑÑ ÐºÐ»Ð¸Ð¿Ð°ÑÑ ÑÐµÑÐµÐ¿Ð°ÑÐ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4036" y="3588482"/>
            <a:ext cx="3153414" cy="201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ÐÐ°ÑÑÐ¸Ð½ÐºÐ¸ Ð¿Ð¾ Ð·Ð°Ð¿ÑÐ¾ÑÑ ÐºÐ»Ð¸Ð¿Ð°ÑÑ ÑÐµÑÐµÐ¿Ð°ÑÐ¸ ÑÑÐµÑÐ¸ÑÑ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000" l="4000" r="9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0532" y="2615837"/>
            <a:ext cx="1972823" cy="19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354940" y="4783301"/>
            <a:ext cx="3458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5 + 6 = 1 1 (</a:t>
            </a:r>
            <a:r>
              <a:rPr lang="uk-UA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354940" y="5382743"/>
            <a:ext cx="3458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11 – 3 = 8 (</a:t>
            </a:r>
            <a:r>
              <a:rPr lang="uk-UA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xmlns="" val="265145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1" grpId="0"/>
      <p:bldP spid="88" grpId="0"/>
      <p:bldP spid="25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94282" y="1573874"/>
            <a:ext cx="4652681" cy="4561565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Домашні тренувальні вправи. 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Зошит «Працюю самостійно № 2».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Сторінка 7,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№ 15-18</a:t>
            </a:r>
            <a:endParaRPr lang="ru-RU" sz="3200" b="1" dirty="0">
              <a:solidFill>
                <a:schemeClr val="bg1"/>
              </a:solidFill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(за </a:t>
            </a:r>
            <a:r>
              <a:rPr lang="uk-UA" sz="3200" b="1" dirty="0">
                <a:solidFill>
                  <a:schemeClr val="bg1"/>
                </a:solidFill>
              </a:rPr>
              <a:t>вибором учителя).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569"/>
          <a:stretch/>
        </p:blipFill>
        <p:spPr>
          <a:xfrm>
            <a:off x="5996065" y="810181"/>
            <a:ext cx="5957071" cy="568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627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Оберіть відповідну цеглинку </a:t>
            </a:r>
            <a:r>
              <a:rPr lang="uk-UA" sz="2000" b="1" dirty="0" err="1">
                <a:solidFill>
                  <a:schemeClr val="bg1"/>
                </a:solidFill>
              </a:rPr>
              <a:t>лего</a:t>
            </a:r>
            <a:r>
              <a:rPr lang="uk-UA" sz="2000" b="1" dirty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xmlns="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E43342-029B-4C75-BB88-C367F6B94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202" y="4863667"/>
            <a:ext cx="4966283" cy="18211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D629D0-336C-419F-A8A4-2C0197B93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5844" y="2935280"/>
            <a:ext cx="5298087" cy="19428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CA90978-B131-4245-BEFF-17900FECE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4359" y="1054570"/>
            <a:ext cx="510330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138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Створимо пірамідку нашого настрою.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xmlns="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xmlns="" id="{32258A9F-8212-49B1-95DF-38C4E708E613}"/>
              </a:ext>
            </a:extLst>
          </p:cNvPr>
          <p:cNvGrpSpPr/>
          <p:nvPr/>
        </p:nvGrpSpPr>
        <p:grpSpPr>
          <a:xfrm>
            <a:off x="216770" y="2131040"/>
            <a:ext cx="11758460" cy="3266128"/>
            <a:chOff x="2233765" y="2416091"/>
            <a:chExt cx="7095632" cy="197094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BCDC0D07-BCA4-43BA-943E-A61F5BC9D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04685" y="3901258"/>
              <a:ext cx="1324712" cy="48577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7FD3DB48-8647-4217-B1DE-6D0B98708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42635" y="3901258"/>
              <a:ext cx="1324712" cy="485775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3CFCFC9C-D992-4D0F-97AF-CA4B6B783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93695" y="3901258"/>
              <a:ext cx="1324712" cy="485775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xmlns="" id="{ECD47C33-D5B9-4E96-83DF-AEF1FE0CF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31645" y="3901258"/>
              <a:ext cx="1324712" cy="48577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BF01A5CB-26BD-45DD-88D0-A1E9B453F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82705" y="3901257"/>
              <a:ext cx="1324712" cy="485775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xmlns="" id="{F0C88430-E17B-4753-864B-FCDF9CDAF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33765" y="3901256"/>
              <a:ext cx="1324712" cy="485775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062CD9BD-64E4-4776-83D0-02385D6A5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98477" y="3596493"/>
              <a:ext cx="1324712" cy="48577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61CFA840-AB05-4EAD-9BF5-8BA20D03C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63009" y="3596493"/>
              <a:ext cx="1324712" cy="485775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0CAE8A8F-ED90-45B6-9BFE-936E2D4D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37000" y="3596492"/>
              <a:ext cx="1324712" cy="48577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xmlns="" id="{2A56DD96-B1F7-4F1C-ADA8-96AA5C7F5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65129" y="3602023"/>
              <a:ext cx="1324712" cy="48577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E11BBB4F-404C-4E5B-A942-0561BF9D8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34391" y="3591422"/>
              <a:ext cx="1324712" cy="48577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0DCA355C-9011-4AA5-8EB6-B254531EB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07892" y="3291728"/>
              <a:ext cx="1324712" cy="48577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xmlns="" id="{D78B8658-2E7D-457C-B7BF-AABF9F0ED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67991" y="3283940"/>
              <a:ext cx="1324712" cy="48577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2C337BD8-1A07-4057-9340-4CF9529A0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0971" y="3289471"/>
              <a:ext cx="1324712" cy="48577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35541D30-3110-49B0-B435-C9AA00F5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72031" y="3289471"/>
              <a:ext cx="1324712" cy="485775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7B18C06D-0181-41C6-A3E2-2C099413B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91863" y="3003434"/>
              <a:ext cx="1324712" cy="485775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40088A84-4338-4DB1-AAF9-E9BA8FBA4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09468" y="3003434"/>
              <a:ext cx="1324712" cy="485775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4681C890-2938-4826-8E65-94D2B61C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0428" y="3002428"/>
              <a:ext cx="1324712" cy="48577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xmlns="" id="{D56E03B9-4415-403C-833B-8A9DEF3BC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64895" y="2715447"/>
              <a:ext cx="1324712" cy="48577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DEF81BC7-2234-4250-B943-8CF44F2C9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47392" y="2715385"/>
              <a:ext cx="1324712" cy="48577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xmlns="" id="{36CA5EBA-688D-4105-BC6C-C57F519E2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73877" y="2416091"/>
              <a:ext cx="1324712" cy="485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18234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Геометрична хвилинка.</a:t>
            </a:r>
          </a:p>
        </p:txBody>
      </p:sp>
      <p:pic>
        <p:nvPicPr>
          <p:cNvPr id="6" name="Рисунок 5" descr="1157abff697149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721" y="1695575"/>
            <a:ext cx="2244941" cy="4446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3705" y="1649976"/>
            <a:ext cx="8625233" cy="4492309"/>
          </a:xfrm>
          <a:prstGeom prst="rect">
            <a:avLst/>
          </a:prstGeom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3315" y="2023940"/>
            <a:ext cx="3727969" cy="37279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35978" y="2764768"/>
            <a:ext cx="8052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chemeClr val="bg1"/>
                </a:solidFill>
              </a:rPr>
              <a:t>Яка фігура має бути замість неї? [Замість маленького червоного круга має бути великий червоний круг.]</a:t>
            </a:r>
          </a:p>
        </p:txBody>
      </p:sp>
    </p:spTree>
    <p:extLst>
      <p:ext uri="{BB962C8B-B14F-4D97-AF65-F5344CB8AC3E}">
        <p14:creationId xmlns:p14="http://schemas.microsoft.com/office/powerpoint/2010/main" xmlns="" val="415788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Усне опитування</a:t>
            </a:r>
          </a:p>
        </p:txBody>
      </p:sp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9320" y="1237449"/>
            <a:ext cx="7798180" cy="54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536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78ABED6F-A7DA-48E7-B642-3E425A484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-1" r="52962" b="60197"/>
          <a:stretch/>
        </p:blipFill>
        <p:spPr>
          <a:xfrm>
            <a:off x="99044" y="1106413"/>
            <a:ext cx="11926492" cy="568202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Хвилинка каліграфії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20" t="41425" r="16950" b="31937"/>
          <a:stretch/>
        </p:blipFill>
        <p:spPr>
          <a:xfrm>
            <a:off x="3507938" y="1570642"/>
            <a:ext cx="5735982" cy="17629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2092" y="994737"/>
            <a:ext cx="2275570" cy="17849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B35912B-F1E6-4039-AEF7-28136D707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2487" y="899552"/>
            <a:ext cx="4190341" cy="2076952"/>
          </a:xfrm>
          <a:prstGeom prst="rect">
            <a:avLst/>
          </a:prstGeom>
        </p:spPr>
      </p:pic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6A3D748B-F7FF-4FC4-B9C4-B2385143297B}"/>
              </a:ext>
            </a:extLst>
          </p:cNvPr>
          <p:cNvSpPr/>
          <p:nvPr/>
        </p:nvSpPr>
        <p:spPr>
          <a:xfrm>
            <a:off x="11127893" y="5464955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9AB35CB7-C406-4005-B662-CF3B55B037BC}"/>
              </a:ext>
            </a:extLst>
          </p:cNvPr>
          <p:cNvSpPr/>
          <p:nvPr/>
        </p:nvSpPr>
        <p:spPr>
          <a:xfrm>
            <a:off x="11127893" y="42584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uk-UA" sz="1200" b="1" dirty="0">
                <a:solidFill>
                  <a:schemeClr val="bg1"/>
                </a:solidFill>
              </a:rPr>
              <a:t>Вправа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301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983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3D74329E-5CAA-490F-9A8E-9A7F5460A785}"/>
              </a:ext>
            </a:extLst>
          </p:cNvPr>
          <p:cNvSpPr/>
          <p:nvPr/>
        </p:nvSpPr>
        <p:spPr>
          <a:xfrm>
            <a:off x="3355596" y="494529"/>
            <a:ext cx="8732066" cy="6484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Усно знайди значення виразів і </a:t>
            </a:r>
            <a:r>
              <a:rPr lang="uk-UA" sz="2000" b="1" dirty="0" err="1">
                <a:solidFill>
                  <a:schemeClr val="bg1"/>
                </a:solidFill>
              </a:rPr>
              <a:t>запиши</a:t>
            </a:r>
            <a:r>
              <a:rPr lang="uk-UA" sz="2000" b="1" dirty="0">
                <a:solidFill>
                  <a:schemeClr val="bg1"/>
                </a:solidFill>
              </a:rPr>
              <a:t> результати. </a:t>
            </a:r>
            <a:r>
              <a:rPr lang="uk-UA" sz="2000" b="1" dirty="0" err="1">
                <a:solidFill>
                  <a:schemeClr val="bg1"/>
                </a:solidFill>
              </a:rPr>
              <a:t>Запиши</a:t>
            </a:r>
            <a:r>
              <a:rPr lang="uk-UA" sz="2000" b="1" dirty="0">
                <a:solidFill>
                  <a:schemeClr val="bg1"/>
                </a:solidFill>
              </a:rPr>
              <a:t> знайдені числа в порядку збільшення.</a:t>
            </a:r>
          </a:p>
        </p:txBody>
      </p:sp>
      <p:sp>
        <p:nvSpPr>
          <p:cNvPr id="14" name="Прямокутник: округлені кути 1">
            <a:extLst>
              <a:ext uri="{FF2B5EF4-FFF2-40B4-BE49-F238E27FC236}">
                <a16:creationId xmlns:a16="http://schemas.microsoft.com/office/drawing/2014/main" xmlns="" id="{9018E6CD-49EE-4FC5-8097-74FCBE7232AE}"/>
              </a:ext>
            </a:extLst>
          </p:cNvPr>
          <p:cNvSpPr/>
          <p:nvPr/>
        </p:nvSpPr>
        <p:spPr>
          <a:xfrm>
            <a:off x="217031" y="1604665"/>
            <a:ext cx="5536072" cy="815008"/>
          </a:xfrm>
          <a:prstGeom prst="roundRect">
            <a:avLst/>
          </a:prstGeom>
          <a:solidFill>
            <a:srgbClr val="C6109F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002060"/>
                </a:solidFill>
              </a:rPr>
              <a:t>67-7</a:t>
            </a:r>
          </a:p>
        </p:txBody>
      </p:sp>
      <p:sp>
        <p:nvSpPr>
          <p:cNvPr id="23" name="Прямокутник: округлені кути 7">
            <a:extLst>
              <a:ext uri="{FF2B5EF4-FFF2-40B4-BE49-F238E27FC236}">
                <a16:creationId xmlns:a16="http://schemas.microsoft.com/office/drawing/2014/main" xmlns="" id="{929830E0-78E1-499B-9AD3-D1D0F8573462}"/>
              </a:ext>
            </a:extLst>
          </p:cNvPr>
          <p:cNvSpPr/>
          <p:nvPr/>
        </p:nvSpPr>
        <p:spPr>
          <a:xfrm>
            <a:off x="217029" y="2644341"/>
            <a:ext cx="5536073" cy="815008"/>
          </a:xfrm>
          <a:prstGeom prst="roundRect">
            <a:avLst/>
          </a:prstGeom>
          <a:solidFill>
            <a:srgbClr val="FFC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002060"/>
                </a:solidFill>
              </a:rPr>
              <a:t>4+32</a:t>
            </a:r>
          </a:p>
        </p:txBody>
      </p:sp>
      <p:sp>
        <p:nvSpPr>
          <p:cNvPr id="24" name="Прямокутник: округлені кути 8">
            <a:extLst>
              <a:ext uri="{FF2B5EF4-FFF2-40B4-BE49-F238E27FC236}">
                <a16:creationId xmlns:a16="http://schemas.microsoft.com/office/drawing/2014/main" xmlns="" id="{C074B525-13BF-4F90-B25E-063713FA5C6F}"/>
              </a:ext>
            </a:extLst>
          </p:cNvPr>
          <p:cNvSpPr/>
          <p:nvPr/>
        </p:nvSpPr>
        <p:spPr>
          <a:xfrm>
            <a:off x="217029" y="3685536"/>
            <a:ext cx="5536073" cy="8150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002060"/>
                </a:solidFill>
              </a:rPr>
              <a:t>45-3</a:t>
            </a:r>
          </a:p>
        </p:txBody>
      </p:sp>
      <p:sp>
        <p:nvSpPr>
          <p:cNvPr id="25" name="Прямокутник: округлені кути 9">
            <a:extLst>
              <a:ext uri="{FF2B5EF4-FFF2-40B4-BE49-F238E27FC236}">
                <a16:creationId xmlns:a16="http://schemas.microsoft.com/office/drawing/2014/main" xmlns="" id="{156428CF-148E-41AD-8800-F8F49D6C492F}"/>
              </a:ext>
            </a:extLst>
          </p:cNvPr>
          <p:cNvSpPr/>
          <p:nvPr/>
        </p:nvSpPr>
        <p:spPr>
          <a:xfrm>
            <a:off x="217029" y="4746347"/>
            <a:ext cx="5536073" cy="8150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002060"/>
                </a:solidFill>
              </a:rPr>
              <a:t>52+7</a:t>
            </a:r>
          </a:p>
        </p:txBody>
      </p:sp>
      <p:sp>
        <p:nvSpPr>
          <p:cNvPr id="26" name="Прямокутник: округлені кути 10">
            <a:extLst>
              <a:ext uri="{FF2B5EF4-FFF2-40B4-BE49-F238E27FC236}">
                <a16:creationId xmlns:a16="http://schemas.microsoft.com/office/drawing/2014/main" xmlns="" id="{E0548464-B6E3-418C-BC13-F52BE18D2227}"/>
              </a:ext>
            </a:extLst>
          </p:cNvPr>
          <p:cNvSpPr/>
          <p:nvPr/>
        </p:nvSpPr>
        <p:spPr>
          <a:xfrm>
            <a:off x="217029" y="5807158"/>
            <a:ext cx="5536073" cy="815008"/>
          </a:xfrm>
          <a:prstGeom prst="roundRect">
            <a:avLst/>
          </a:prstGeom>
          <a:solidFill>
            <a:srgbClr val="FFC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002060"/>
                </a:solidFill>
              </a:rPr>
              <a:t>88-8</a:t>
            </a:r>
          </a:p>
        </p:txBody>
      </p:sp>
      <p:sp>
        <p:nvSpPr>
          <p:cNvPr id="28" name="Прямокутник: округлені кути 1">
            <a:extLst>
              <a:ext uri="{FF2B5EF4-FFF2-40B4-BE49-F238E27FC236}">
                <a16:creationId xmlns:a16="http://schemas.microsoft.com/office/drawing/2014/main" xmlns="" id="{9CE20E31-6263-422F-9284-8E14E266FCDE}"/>
              </a:ext>
            </a:extLst>
          </p:cNvPr>
          <p:cNvSpPr/>
          <p:nvPr/>
        </p:nvSpPr>
        <p:spPr>
          <a:xfrm>
            <a:off x="6200337" y="1604665"/>
            <a:ext cx="5774634" cy="8150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002060"/>
                </a:solidFill>
              </a:rPr>
              <a:t>40+40</a:t>
            </a:r>
          </a:p>
        </p:txBody>
      </p:sp>
      <p:sp>
        <p:nvSpPr>
          <p:cNvPr id="29" name="Прямокутник: округлені кути 7">
            <a:extLst>
              <a:ext uri="{FF2B5EF4-FFF2-40B4-BE49-F238E27FC236}">
                <a16:creationId xmlns:a16="http://schemas.microsoft.com/office/drawing/2014/main" xmlns="" id="{0BF56170-3B8C-4DAE-90F6-8127F50E7842}"/>
              </a:ext>
            </a:extLst>
          </p:cNvPr>
          <p:cNvSpPr/>
          <p:nvPr/>
        </p:nvSpPr>
        <p:spPr>
          <a:xfrm>
            <a:off x="6200335" y="2644341"/>
            <a:ext cx="5774635" cy="815008"/>
          </a:xfrm>
          <a:prstGeom prst="roundRect">
            <a:avLst/>
          </a:prstGeom>
          <a:solidFill>
            <a:srgbClr val="C6109F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002060"/>
                </a:solidFill>
              </a:rPr>
              <a:t>7+8</a:t>
            </a:r>
          </a:p>
        </p:txBody>
      </p:sp>
      <p:sp>
        <p:nvSpPr>
          <p:cNvPr id="30" name="Прямокутник: округлені кути 8">
            <a:extLst>
              <a:ext uri="{FF2B5EF4-FFF2-40B4-BE49-F238E27FC236}">
                <a16:creationId xmlns:a16="http://schemas.microsoft.com/office/drawing/2014/main" xmlns="" id="{AB758406-7ADF-4CF1-93FF-2CBB4310F1ED}"/>
              </a:ext>
            </a:extLst>
          </p:cNvPr>
          <p:cNvSpPr/>
          <p:nvPr/>
        </p:nvSpPr>
        <p:spPr>
          <a:xfrm>
            <a:off x="6200335" y="3685536"/>
            <a:ext cx="5774635" cy="815008"/>
          </a:xfrm>
          <a:prstGeom prst="roundRect">
            <a:avLst/>
          </a:prstGeom>
          <a:solidFill>
            <a:srgbClr val="FFC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002060"/>
                </a:solidFill>
              </a:rPr>
              <a:t>78-7</a:t>
            </a:r>
          </a:p>
        </p:txBody>
      </p:sp>
      <p:sp>
        <p:nvSpPr>
          <p:cNvPr id="31" name="Прямокутник: округлені кути 9">
            <a:extLst>
              <a:ext uri="{FF2B5EF4-FFF2-40B4-BE49-F238E27FC236}">
                <a16:creationId xmlns:a16="http://schemas.microsoft.com/office/drawing/2014/main" xmlns="" id="{0BDAC554-2619-497C-9D60-3B9E17C561A1}"/>
              </a:ext>
            </a:extLst>
          </p:cNvPr>
          <p:cNvSpPr/>
          <p:nvPr/>
        </p:nvSpPr>
        <p:spPr>
          <a:xfrm>
            <a:off x="6200335" y="4746347"/>
            <a:ext cx="5774635" cy="8150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002060"/>
                </a:solidFill>
              </a:rPr>
              <a:t>100-90</a:t>
            </a:r>
          </a:p>
        </p:txBody>
      </p:sp>
      <p:sp>
        <p:nvSpPr>
          <p:cNvPr id="32" name="Прямокутник: округлені кути 10">
            <a:extLst>
              <a:ext uri="{FF2B5EF4-FFF2-40B4-BE49-F238E27FC236}">
                <a16:creationId xmlns:a16="http://schemas.microsoft.com/office/drawing/2014/main" xmlns="" id="{0FC61F6C-2CD7-4DA7-BEC9-A7CDD6A6D7A6}"/>
              </a:ext>
            </a:extLst>
          </p:cNvPr>
          <p:cNvSpPr/>
          <p:nvPr/>
        </p:nvSpPr>
        <p:spPr>
          <a:xfrm>
            <a:off x="6200335" y="5807158"/>
            <a:ext cx="5774635" cy="815008"/>
          </a:xfrm>
          <a:prstGeom prst="roundRect">
            <a:avLst/>
          </a:prstGeom>
          <a:solidFill>
            <a:srgbClr val="C6109F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002060"/>
                </a:solidFill>
              </a:rPr>
              <a:t>69-69</a:t>
            </a:r>
          </a:p>
        </p:txBody>
      </p:sp>
    </p:spTree>
    <p:extLst>
      <p:ext uri="{BB962C8B-B14F-4D97-AF65-F5344CB8AC3E}">
        <p14:creationId xmlns:p14="http://schemas.microsoft.com/office/powerpoint/2010/main" xmlns="" val="356143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78ABED6F-A7DA-48E7-B642-3E425A484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-1" r="52962" b="60197"/>
          <a:stretch/>
        </p:blipFill>
        <p:spPr>
          <a:xfrm>
            <a:off x="99044" y="1106413"/>
            <a:ext cx="11926492" cy="568202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Хвилинка каліграфії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20" t="41425" r="16950" b="31937"/>
          <a:stretch/>
        </p:blipFill>
        <p:spPr>
          <a:xfrm>
            <a:off x="3507938" y="1570642"/>
            <a:ext cx="5735982" cy="17629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2092" y="994737"/>
            <a:ext cx="2275570" cy="178498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B5178C04-3130-4C25-A38D-09FFE3E285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13" t="43000" r="58246" b="43158"/>
          <a:stretch/>
        </p:blipFill>
        <p:spPr>
          <a:xfrm>
            <a:off x="2983866" y="3068894"/>
            <a:ext cx="485351" cy="6055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36BBFF4E-09F3-4572-BE8D-23ED82D088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77" t="43000" r="76482" b="43158"/>
          <a:stretch/>
        </p:blipFill>
        <p:spPr>
          <a:xfrm>
            <a:off x="3418706" y="3075981"/>
            <a:ext cx="480074" cy="59892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B9609BC0-5BF0-4FC8-90C7-5CC8F38A4E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91" t="43000" r="40168" b="43158"/>
          <a:stretch/>
        </p:blipFill>
        <p:spPr>
          <a:xfrm>
            <a:off x="595754" y="3091235"/>
            <a:ext cx="480075" cy="59892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12031D2D-CFBB-4696-97DD-0F40D562C1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65" t="43000" r="48694" b="43158"/>
          <a:stretch/>
        </p:blipFill>
        <p:spPr>
          <a:xfrm>
            <a:off x="4211230" y="3091235"/>
            <a:ext cx="485351" cy="60550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66AB2165-A9D6-45F8-AEC1-C9DD255A3F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2309" y="906883"/>
            <a:ext cx="4190341" cy="207695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6581517C-7F33-44FB-9B2F-FE937A984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66" t="43000" r="66693" b="43158"/>
          <a:stretch/>
        </p:blipFill>
        <p:spPr>
          <a:xfrm>
            <a:off x="1862018" y="3085856"/>
            <a:ext cx="480074" cy="59892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BB4789D3-D653-4600-A905-E6972F2FB0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30" t="43000" r="84929" b="43158"/>
          <a:stretch/>
        </p:blipFill>
        <p:spPr>
          <a:xfrm>
            <a:off x="9404419" y="3082564"/>
            <a:ext cx="485352" cy="60550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E61F3407-FC99-487F-9277-15F6032F42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16" t="42297" r="4743" b="43861"/>
          <a:stretch/>
        </p:blipFill>
        <p:spPr>
          <a:xfrm>
            <a:off x="957130" y="3068893"/>
            <a:ext cx="480074" cy="59892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2A395FFB-9682-44F3-AD6C-92BF35642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921" t="43525" r="31307" b="43439"/>
          <a:stretch/>
        </p:blipFill>
        <p:spPr>
          <a:xfrm>
            <a:off x="8965002" y="3089141"/>
            <a:ext cx="474752" cy="60311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A775D1D0-3A33-41C2-A0D8-B47053C3D9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91" t="43000" r="40168" b="43158"/>
          <a:stretch/>
        </p:blipFill>
        <p:spPr>
          <a:xfrm>
            <a:off x="2157173" y="3082564"/>
            <a:ext cx="480075" cy="59892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13B5EDFA-2FB9-41D0-895D-AE7FC755F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706" t="43000" r="13053" b="43158"/>
          <a:stretch/>
        </p:blipFill>
        <p:spPr>
          <a:xfrm>
            <a:off x="4598363" y="3077771"/>
            <a:ext cx="489885" cy="611163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A8407124-FBFA-4757-967E-78674A41FB0F}"/>
              </a:ext>
            </a:extLst>
          </p:cNvPr>
          <p:cNvGrpSpPr/>
          <p:nvPr/>
        </p:nvGrpSpPr>
        <p:grpSpPr>
          <a:xfrm>
            <a:off x="5406487" y="3041646"/>
            <a:ext cx="825839" cy="639842"/>
            <a:chOff x="5406487" y="3041646"/>
            <a:chExt cx="825839" cy="63984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xmlns="" id="{3C2DED52-832D-4CEC-81E9-70CE242B6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1783" t="43000" r="21976" b="43158"/>
            <a:stretch/>
          </p:blipFill>
          <p:spPr>
            <a:xfrm>
              <a:off x="5406487" y="3075981"/>
              <a:ext cx="485352" cy="60550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xmlns="" id="{5E6EF531-EBCF-4158-A426-0EEB086E7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9016" t="42297" r="4743" b="43861"/>
            <a:stretch/>
          </p:blipFill>
          <p:spPr>
            <a:xfrm>
              <a:off x="5746974" y="3041646"/>
              <a:ext cx="485352" cy="605507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84881CFB-AB6D-44CA-BB7A-AEEE6719BB39}"/>
              </a:ext>
            </a:extLst>
          </p:cNvPr>
          <p:cNvGrpSpPr/>
          <p:nvPr/>
        </p:nvGrpSpPr>
        <p:grpSpPr>
          <a:xfrm>
            <a:off x="6605904" y="3041646"/>
            <a:ext cx="825839" cy="639842"/>
            <a:chOff x="5406487" y="3041646"/>
            <a:chExt cx="825839" cy="639842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xmlns="" id="{09EE3E7A-B991-4380-9DFE-7BBB3FE32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1783" t="43000" r="21976" b="43158"/>
            <a:stretch/>
          </p:blipFill>
          <p:spPr>
            <a:xfrm>
              <a:off x="5406487" y="3075981"/>
              <a:ext cx="485352" cy="605507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xmlns="" id="{3181B13C-5505-4DA8-B5B7-422F07F0F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9016" t="42297" r="4743" b="43861"/>
            <a:stretch/>
          </p:blipFill>
          <p:spPr>
            <a:xfrm>
              <a:off x="5746974" y="3041646"/>
              <a:ext cx="485352" cy="605507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6A35A91D-8FBD-4B60-B446-5603308C87D6}"/>
              </a:ext>
            </a:extLst>
          </p:cNvPr>
          <p:cNvGrpSpPr/>
          <p:nvPr/>
        </p:nvGrpSpPr>
        <p:grpSpPr>
          <a:xfrm>
            <a:off x="7834918" y="3072689"/>
            <a:ext cx="823698" cy="608799"/>
            <a:chOff x="7834918" y="3072689"/>
            <a:chExt cx="823698" cy="60879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xmlns="" id="{154CE96A-3F7F-4C54-B7BB-4DCD1BFF0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830" t="43000" r="84929" b="43158"/>
            <a:stretch/>
          </p:blipFill>
          <p:spPr>
            <a:xfrm>
              <a:off x="7834918" y="3075981"/>
              <a:ext cx="485352" cy="605507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xmlns="" id="{9BB89C99-4D60-44C4-A71E-87B4854FB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5065" t="43000" r="48694" b="43158"/>
            <a:stretch/>
          </p:blipFill>
          <p:spPr>
            <a:xfrm>
              <a:off x="8173265" y="3072689"/>
              <a:ext cx="485351" cy="605506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7A0BFAF4-A47A-4FEA-B4DF-966A10DFC179}"/>
              </a:ext>
            </a:extLst>
          </p:cNvPr>
          <p:cNvGrpSpPr/>
          <p:nvPr/>
        </p:nvGrpSpPr>
        <p:grpSpPr>
          <a:xfrm>
            <a:off x="10194016" y="3034092"/>
            <a:ext cx="818420" cy="650687"/>
            <a:chOff x="10194016" y="3034092"/>
            <a:chExt cx="818420" cy="650687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xmlns="" id="{8CC02C9A-4637-4022-8226-97D52EE68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830" t="43000" r="84929" b="43158"/>
            <a:stretch/>
          </p:blipFill>
          <p:spPr>
            <a:xfrm>
              <a:off x="10194016" y="3079272"/>
              <a:ext cx="485352" cy="605507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xmlns="" id="{7FCED19A-2CD3-425D-81E3-1973CA2D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9016" t="42297" r="4743" b="43861"/>
            <a:stretch/>
          </p:blipFill>
          <p:spPr>
            <a:xfrm>
              <a:off x="10532362" y="3034092"/>
              <a:ext cx="480074" cy="598923"/>
            </a:xfrm>
            <a:prstGeom prst="rect">
              <a:avLst/>
            </a:prstGeom>
          </p:spPr>
        </p:pic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7563946A-1F86-455E-9488-1D584068EB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16" t="42297" r="4743" b="43861"/>
          <a:stretch/>
        </p:blipFill>
        <p:spPr>
          <a:xfrm>
            <a:off x="11311506" y="3048230"/>
            <a:ext cx="480074" cy="59892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537FD992-5F53-4DF3-AB14-F1F9A5E5D2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16" t="42297" r="4743" b="43861"/>
          <a:stretch/>
        </p:blipFill>
        <p:spPr>
          <a:xfrm>
            <a:off x="595628" y="3834400"/>
            <a:ext cx="480074" cy="598923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xmlns="" id="{4F92C21B-C719-4619-8A48-12B60B320F38}"/>
              </a:ext>
            </a:extLst>
          </p:cNvPr>
          <p:cNvGrpSpPr/>
          <p:nvPr/>
        </p:nvGrpSpPr>
        <p:grpSpPr>
          <a:xfrm>
            <a:off x="1452808" y="3834400"/>
            <a:ext cx="818420" cy="650687"/>
            <a:chOff x="10194016" y="3034092"/>
            <a:chExt cx="818420" cy="650687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xmlns="" id="{676F2DEC-6568-4153-A00E-264711304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830" t="43000" r="84929" b="43158"/>
            <a:stretch/>
          </p:blipFill>
          <p:spPr>
            <a:xfrm>
              <a:off x="10194016" y="3079272"/>
              <a:ext cx="485352" cy="605507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xmlns="" id="{86BC4374-645B-465C-805E-5784B1AB1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9016" t="42297" r="4743" b="43861"/>
            <a:stretch/>
          </p:blipFill>
          <p:spPr>
            <a:xfrm>
              <a:off x="10532362" y="3034092"/>
              <a:ext cx="480074" cy="598923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FC6A5D3D-DAAC-475E-957D-7C59A58D323C}"/>
              </a:ext>
            </a:extLst>
          </p:cNvPr>
          <p:cNvGrpSpPr/>
          <p:nvPr/>
        </p:nvGrpSpPr>
        <p:grpSpPr>
          <a:xfrm>
            <a:off x="2645519" y="3862728"/>
            <a:ext cx="823698" cy="608799"/>
            <a:chOff x="7834918" y="3072689"/>
            <a:chExt cx="823698" cy="60879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xmlns="" id="{3BF8FE6D-50D3-42FE-826D-BE24C3654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830" t="43000" r="84929" b="43158"/>
            <a:stretch/>
          </p:blipFill>
          <p:spPr>
            <a:xfrm>
              <a:off x="7834918" y="3075981"/>
              <a:ext cx="485352" cy="605507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xmlns="" id="{AC4A81D7-A031-476F-B99D-5C0643C9F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5065" t="43000" r="48694" b="43158"/>
            <a:stretch/>
          </p:blipFill>
          <p:spPr>
            <a:xfrm>
              <a:off x="8173265" y="3072689"/>
              <a:ext cx="485351" cy="605506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5A486413-840D-4483-A088-9EE047178BE5}"/>
              </a:ext>
            </a:extLst>
          </p:cNvPr>
          <p:cNvGrpSpPr/>
          <p:nvPr/>
        </p:nvGrpSpPr>
        <p:grpSpPr>
          <a:xfrm>
            <a:off x="3836701" y="3873994"/>
            <a:ext cx="775230" cy="602214"/>
            <a:chOff x="3836701" y="3873994"/>
            <a:chExt cx="775230" cy="602214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xmlns="" id="{346F3F2B-0329-4179-9719-71AB8188B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066" t="43000" r="66693" b="43158"/>
            <a:stretch/>
          </p:blipFill>
          <p:spPr>
            <a:xfrm>
              <a:off x="3836701" y="3877286"/>
              <a:ext cx="480074" cy="598922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xmlns="" id="{7FB0D76B-7027-4DC3-8A45-C00C02F41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591" t="43000" r="40168" b="43158"/>
            <a:stretch/>
          </p:blipFill>
          <p:spPr>
            <a:xfrm>
              <a:off x="4131856" y="3873994"/>
              <a:ext cx="480075" cy="598924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73821E47-9A09-4B82-A4A5-3D8B96DAE552}"/>
              </a:ext>
            </a:extLst>
          </p:cNvPr>
          <p:cNvGrpSpPr/>
          <p:nvPr/>
        </p:nvGrpSpPr>
        <p:grpSpPr>
          <a:xfrm>
            <a:off x="4972164" y="3883067"/>
            <a:ext cx="914914" cy="606010"/>
            <a:chOff x="4972164" y="3883067"/>
            <a:chExt cx="914914" cy="606010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xmlns="" id="{B468A089-DC1F-4982-9986-E0D37D87F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513" t="43000" r="58246" b="43158"/>
            <a:stretch/>
          </p:blipFill>
          <p:spPr>
            <a:xfrm>
              <a:off x="4972164" y="3883067"/>
              <a:ext cx="485351" cy="605506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xmlns="" id="{3061B748-E980-4A07-841B-CCBA0AB6C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277" t="43000" r="76482" b="43158"/>
            <a:stretch/>
          </p:blipFill>
          <p:spPr>
            <a:xfrm>
              <a:off x="5407004" y="3890154"/>
              <a:ext cx="480074" cy="598923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3C189C10-DCDB-4903-9FE5-0F97BA55DBEE}"/>
              </a:ext>
            </a:extLst>
          </p:cNvPr>
          <p:cNvGrpSpPr/>
          <p:nvPr/>
        </p:nvGrpSpPr>
        <p:grpSpPr>
          <a:xfrm>
            <a:off x="6179320" y="3857929"/>
            <a:ext cx="877018" cy="618970"/>
            <a:chOff x="6179320" y="3857929"/>
            <a:chExt cx="877018" cy="618970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xmlns="" id="{E625AC63-B58E-4F56-9378-F670600CA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5065" t="43000" r="48694" b="43158"/>
            <a:stretch/>
          </p:blipFill>
          <p:spPr>
            <a:xfrm>
              <a:off x="6179320" y="3871393"/>
              <a:ext cx="485351" cy="605506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xmlns="" id="{83B2023C-7CA6-428E-BD81-E7FD0F3E4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706" t="43000" r="13053" b="43158"/>
            <a:stretch/>
          </p:blipFill>
          <p:spPr>
            <a:xfrm>
              <a:off x="6566453" y="3857929"/>
              <a:ext cx="489885" cy="611163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C07AD0B5-F541-4C19-9461-A159CBAF5A41}"/>
              </a:ext>
            </a:extLst>
          </p:cNvPr>
          <p:cNvGrpSpPr/>
          <p:nvPr/>
        </p:nvGrpSpPr>
        <p:grpSpPr>
          <a:xfrm>
            <a:off x="7355846" y="3840502"/>
            <a:ext cx="841450" cy="621266"/>
            <a:chOff x="7355846" y="3840502"/>
            <a:chExt cx="841450" cy="621266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xmlns="" id="{CEDA8455-08EC-4BD5-8731-1D918ADE9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591" t="43000" r="40168" b="43158"/>
            <a:stretch/>
          </p:blipFill>
          <p:spPr>
            <a:xfrm>
              <a:off x="7355846" y="3862844"/>
              <a:ext cx="480075" cy="598924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xmlns="" id="{EC229B84-89E6-47E0-A35F-018EF0033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9016" t="42297" r="4743" b="43861"/>
            <a:stretch/>
          </p:blipFill>
          <p:spPr>
            <a:xfrm>
              <a:off x="7717222" y="3840502"/>
              <a:ext cx="480074" cy="598923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772073AB-E214-4E17-9558-EF67C5994897}"/>
              </a:ext>
            </a:extLst>
          </p:cNvPr>
          <p:cNvGrpSpPr/>
          <p:nvPr/>
        </p:nvGrpSpPr>
        <p:grpSpPr>
          <a:xfrm>
            <a:off x="8583635" y="3883402"/>
            <a:ext cx="924769" cy="609688"/>
            <a:chOff x="8583635" y="3883402"/>
            <a:chExt cx="924769" cy="609688"/>
          </a:xfrm>
        </p:grpSpPr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xmlns="" id="{44C32FC3-1757-48D8-AA42-BA32E78CA0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830" t="43000" r="84929" b="43158"/>
            <a:stretch/>
          </p:blipFill>
          <p:spPr>
            <a:xfrm>
              <a:off x="9023052" y="3883402"/>
              <a:ext cx="485352" cy="605507"/>
            </a:xfrm>
            <a:prstGeom prst="rect">
              <a:avLst/>
            </a:prstGeom>
          </p:spPr>
        </p:pic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xmlns="" id="{09B9A090-4E0D-4FD2-B1A8-304C9DC1EA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2921" t="43525" r="31307" b="43439"/>
            <a:stretch/>
          </p:blipFill>
          <p:spPr>
            <a:xfrm>
              <a:off x="8583635" y="3889979"/>
              <a:ext cx="474752" cy="603111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xmlns="" id="{EFC8860F-C1EB-4C72-81ED-AA37403CB2C4}"/>
              </a:ext>
            </a:extLst>
          </p:cNvPr>
          <p:cNvGrpSpPr/>
          <p:nvPr/>
        </p:nvGrpSpPr>
        <p:grpSpPr>
          <a:xfrm>
            <a:off x="9776346" y="3821926"/>
            <a:ext cx="825839" cy="639842"/>
            <a:chOff x="5406487" y="3041646"/>
            <a:chExt cx="825839" cy="639842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xmlns="" id="{9A076FB1-E301-48CF-A621-F07E8645F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1783" t="43000" r="21976" b="43158"/>
            <a:stretch/>
          </p:blipFill>
          <p:spPr>
            <a:xfrm>
              <a:off x="5406487" y="3075981"/>
              <a:ext cx="485352" cy="605507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xmlns="" id="{64566BC5-4EAE-46AA-9493-19F10C46D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9016" t="42297" r="4743" b="43861"/>
            <a:stretch/>
          </p:blipFill>
          <p:spPr>
            <a:xfrm>
              <a:off x="5746974" y="3041646"/>
              <a:ext cx="485352" cy="605507"/>
            </a:xfrm>
            <a:prstGeom prst="rect">
              <a:avLst/>
            </a:prstGeom>
          </p:spPr>
        </p:pic>
      </p:grpSp>
      <p:sp>
        <p:nvSpPr>
          <p:cNvPr id="87" name="Прямоугольник 4">
            <a:extLst>
              <a:ext uri="{FF2B5EF4-FFF2-40B4-BE49-F238E27FC236}">
                <a16:creationId xmlns:a16="http://schemas.microsoft.com/office/drawing/2014/main" xmlns="" id="{FDE6CCF6-A9F2-48D2-A725-0417FEA28C7F}"/>
              </a:ext>
            </a:extLst>
          </p:cNvPr>
          <p:cNvSpPr/>
          <p:nvPr/>
        </p:nvSpPr>
        <p:spPr>
          <a:xfrm>
            <a:off x="11137900" y="565777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8" name="Прямоугольник 4">
            <a:extLst>
              <a:ext uri="{FF2B5EF4-FFF2-40B4-BE49-F238E27FC236}">
                <a16:creationId xmlns:a16="http://schemas.microsoft.com/office/drawing/2014/main" xmlns="" id="{240B3F80-54CB-4BFC-AC24-ACD2C96A7A87}"/>
              </a:ext>
            </a:extLst>
          </p:cNvPr>
          <p:cNvSpPr/>
          <p:nvPr/>
        </p:nvSpPr>
        <p:spPr>
          <a:xfrm>
            <a:off x="11137900" y="4451311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uk-UA" sz="1200" b="1" dirty="0">
                <a:solidFill>
                  <a:schemeClr val="bg1"/>
                </a:solidFill>
              </a:rPr>
              <a:t>Вправа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301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11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ÐÐ°ÑÑÐ¸Ð½ÐºÐ¸ Ð¿Ð¾ Ð·Ð°Ð¿ÑÐ¾ÑÑ ÑÐ°Ð·Ð¼Ð¸Ð½ÐºÐ° Ð´ÐµÑÐ¸ ÐºÐ»Ð¸Ð¿Ð°ÑÑ">
            <a:extLst>
              <a:ext uri="{FF2B5EF4-FFF2-40B4-BE49-F238E27FC236}">
                <a16:creationId xmlns:a16="http://schemas.microsoft.com/office/drawing/2014/main" xmlns="" id="{BABD8864-9173-452D-96CB-2519F9DCB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4298" y="1305768"/>
            <a:ext cx="9943403" cy="528667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216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8048</TotalTime>
  <Words>1327</Words>
  <Application>Microsoft Office PowerPoint</Application>
  <PresentationFormat>Произвольный</PresentationFormat>
  <Paragraphs>377</Paragraphs>
  <Slides>33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Морозова Ірина</cp:lastModifiedBy>
  <cp:revision>1081</cp:revision>
  <dcterms:created xsi:type="dcterms:W3CDTF">2018-01-05T16:38:53Z</dcterms:created>
  <dcterms:modified xsi:type="dcterms:W3CDTF">2023-10-14T13:41:19Z</dcterms:modified>
</cp:coreProperties>
</file>