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798" r:id="rId3"/>
    <p:sldId id="834" r:id="rId4"/>
    <p:sldId id="835" r:id="rId5"/>
    <p:sldId id="624" r:id="rId6"/>
    <p:sldId id="538" r:id="rId7"/>
    <p:sldId id="634" r:id="rId8"/>
    <p:sldId id="660" r:id="rId9"/>
    <p:sldId id="815" r:id="rId10"/>
    <p:sldId id="836" r:id="rId11"/>
    <p:sldId id="755" r:id="rId12"/>
    <p:sldId id="837" r:id="rId13"/>
    <p:sldId id="838" r:id="rId14"/>
    <p:sldId id="840" r:id="rId15"/>
    <p:sldId id="816" r:id="rId16"/>
    <p:sldId id="819" r:id="rId17"/>
    <p:sldId id="841" r:id="rId18"/>
    <p:sldId id="842" r:id="rId19"/>
    <p:sldId id="843" r:id="rId20"/>
    <p:sldId id="606" r:id="rId21"/>
    <p:sldId id="844" r:id="rId22"/>
    <p:sldId id="845" r:id="rId23"/>
    <p:sldId id="850" r:id="rId24"/>
    <p:sldId id="846" r:id="rId25"/>
    <p:sldId id="847" r:id="rId26"/>
    <p:sldId id="848" r:id="rId27"/>
    <p:sldId id="849" r:id="rId28"/>
    <p:sldId id="622" r:id="rId29"/>
    <p:sldId id="662" r:id="rId30"/>
    <p:sldId id="269" r:id="rId31"/>
    <p:sldId id="28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>
      <p:ext uri="{19B8F6BF-5375-455C-9EA6-DF929625EA0E}">
        <p15:presenceInfo xmlns:p15="http://schemas.microsoft.com/office/powerpoint/2012/main" xmlns="" userId="Юлия Цуп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BA1CBA"/>
    <a:srgbClr val="00B050"/>
    <a:srgbClr val="1694E9"/>
    <a:srgbClr val="FF99FF"/>
    <a:srgbClr val="FAFD77"/>
    <a:srgbClr val="295FFF"/>
    <a:srgbClr val="FF3131"/>
    <a:srgbClr val="000000"/>
    <a:srgbClr val="9E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76" autoAdjust="0"/>
    <p:restoredTop sz="96374" autoAdjust="0"/>
  </p:normalViewPr>
  <p:slideViewPr>
    <p:cSldViewPr snapToGrid="0">
      <p:cViewPr varScale="1">
        <p:scale>
          <a:sx n="88" d="100"/>
          <a:sy n="88" d="100"/>
        </p:scale>
        <p:origin x="-23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pPr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pPr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721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>
                <a:solidFill>
                  <a:schemeClr val="bg1"/>
                </a:solidFill>
                <a:latin typeface="Monotype Corsiva" panose="03010101010201010101" pitchFamily="66" charset="0"/>
              </a:rPr>
              <a:t>№30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2727" y="3895423"/>
            <a:ext cx="8025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2F3242"/>
                </a:solidFill>
              </a:rPr>
              <a:t>Обчислюємо периметр многокутника</a:t>
            </a:r>
            <a:endParaRPr lang="ru-RU" sz="6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147" y="30948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Математика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6763" y="134571"/>
            <a:ext cx="6308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Тема 2. Додаємо і віднімаємо числа 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chemeClr val="bg1"/>
                </a:solidFill>
              </a:rPr>
              <a:t>з переходом через десяток у межах 20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5257" y="1123161"/>
            <a:ext cx="2520693" cy="253914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4116"/>
          <a:stretch/>
        </p:blipFill>
        <p:spPr>
          <a:xfrm>
            <a:off x="351350" y="2215571"/>
            <a:ext cx="5509546" cy="231876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5675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Виміряй довжини сторін кожного многокутника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та знайди їх </a:t>
            </a:r>
            <a:r>
              <a:rPr lang="ru-RU" sz="2000" b="1" dirty="0">
                <a:solidFill>
                  <a:schemeClr val="bg1"/>
                </a:solidFill>
              </a:rPr>
              <a:t>суму.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8772" r="2362"/>
          <a:stretch/>
        </p:blipFill>
        <p:spPr>
          <a:xfrm>
            <a:off x="6323728" y="2058885"/>
            <a:ext cx="5088177" cy="2528077"/>
          </a:xfrm>
          <a:prstGeom prst="rect">
            <a:avLst/>
          </a:prstGeom>
        </p:spPr>
      </p:pic>
      <p:pic>
        <p:nvPicPr>
          <p:cNvPr id="8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54" r="-1770"/>
          <a:stretch/>
        </p:blipFill>
        <p:spPr bwMode="auto">
          <a:xfrm flipH="1">
            <a:off x="351350" y="1107428"/>
            <a:ext cx="1093719" cy="17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14182" y="295745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3 см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059382" y="302514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4 см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2249387" y="416279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6 см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859008" y="2977406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2 см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326320" y="2043040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5 см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903834" y="295745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2 см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326320" y="416279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5 см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831585" y="4932898"/>
            <a:ext cx="241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ABC = 13</a:t>
            </a:r>
            <a:r>
              <a:rPr lang="uk-UA" sz="3200" b="1" dirty="0"/>
              <a:t> см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7659180" y="4932898"/>
            <a:ext cx="3119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KDMP = 14</a:t>
            </a:r>
            <a:r>
              <a:rPr lang="uk-UA" sz="3200" b="1" dirty="0"/>
              <a:t> см</a:t>
            </a:r>
          </a:p>
        </p:txBody>
      </p:sp>
      <p:pic>
        <p:nvPicPr>
          <p:cNvPr id="26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21" t="627" r="49905" b="-627"/>
          <a:stretch/>
        </p:blipFill>
        <p:spPr bwMode="auto">
          <a:xfrm flipH="1">
            <a:off x="10583666" y="4747567"/>
            <a:ext cx="1093719" cy="17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484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4B809C1-2FD0-462F-A80E-57EF90439F2D}"/>
              </a:ext>
            </a:extLst>
          </p:cNvPr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 себе за правилом.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79791" y="1748789"/>
            <a:ext cx="2659417" cy="3949628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3064476" y="1544595"/>
            <a:ext cx="8600302" cy="4683210"/>
          </a:xfrm>
          <a:prstGeom prst="roundRect">
            <a:avLst/>
          </a:prstGeom>
          <a:solidFill>
            <a:srgbClr val="FF31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u="sng" dirty="0">
                <a:solidFill>
                  <a:schemeClr val="bg1"/>
                </a:solidFill>
              </a:rPr>
              <a:t> </a:t>
            </a:r>
            <a:r>
              <a:rPr lang="en-US" sz="4400" b="1" u="sng" dirty="0">
                <a:solidFill>
                  <a:schemeClr val="bg1"/>
                </a:solidFill>
              </a:rPr>
              <a:t> 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7252" y="1608653"/>
            <a:ext cx="810875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FFFF00"/>
                </a:solidFill>
              </a:rPr>
              <a:t>     </a:t>
            </a:r>
            <a:r>
              <a:rPr lang="uk-UA" sz="5600" b="1" dirty="0">
                <a:solidFill>
                  <a:srgbClr val="FFFF00"/>
                </a:solidFill>
              </a:rPr>
              <a:t>Сума довжин </a:t>
            </a:r>
            <a:r>
              <a:rPr lang="uk-UA" sz="5600" b="1" dirty="0">
                <a:solidFill>
                  <a:schemeClr val="bg1"/>
                </a:solidFill>
              </a:rPr>
              <a:t>усіх сторін  многокутника – це</a:t>
            </a:r>
            <a:r>
              <a:rPr lang="uk-UA" sz="5600" b="1" dirty="0"/>
              <a:t> </a:t>
            </a:r>
            <a:r>
              <a:rPr lang="uk-UA" sz="5600" b="1" dirty="0">
                <a:solidFill>
                  <a:srgbClr val="FFFF00"/>
                </a:solidFill>
              </a:rPr>
              <a:t>периметр. </a:t>
            </a:r>
            <a:r>
              <a:rPr lang="uk-UA" sz="5600" b="1" dirty="0">
                <a:solidFill>
                  <a:schemeClr val="bg1"/>
                </a:solidFill>
              </a:rPr>
              <a:t>Периметр позначається буквою </a:t>
            </a:r>
            <a:r>
              <a:rPr lang="uk-UA" sz="5600" b="1" dirty="0">
                <a:solidFill>
                  <a:srgbClr val="FFFF00"/>
                </a:solidFill>
              </a:rPr>
              <a:t>Р.</a:t>
            </a:r>
          </a:p>
          <a:p>
            <a:pPr algn="ctr"/>
            <a:r>
              <a:rPr lang="uk-UA" sz="5600" b="1" dirty="0">
                <a:solidFill>
                  <a:srgbClr val="FFFF00"/>
                </a:solidFill>
              </a:rPr>
              <a:t>Р = а + </a:t>
            </a:r>
            <a:r>
              <a:rPr lang="en-US" sz="5600" b="1" dirty="0">
                <a:solidFill>
                  <a:srgbClr val="FFFF00"/>
                </a:solidFill>
              </a:rPr>
              <a:t>b</a:t>
            </a:r>
            <a:r>
              <a:rPr lang="uk-UA" sz="5600" b="1" dirty="0">
                <a:solidFill>
                  <a:srgbClr val="FFFF00"/>
                </a:solidFill>
              </a:rPr>
              <a:t> + с +</a:t>
            </a:r>
            <a:r>
              <a:rPr lang="en-US" sz="5600" b="1" dirty="0">
                <a:solidFill>
                  <a:srgbClr val="FFFF00"/>
                </a:solidFill>
              </a:rPr>
              <a:t> d</a:t>
            </a:r>
            <a:r>
              <a:rPr lang="uk-UA" sz="5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87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5675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Назви ланки – відрізки ламаної. Яку фігуру обмежує ламана? Виміряй довжини ланок. Знайди довжину ламаної.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15" y="1712949"/>
            <a:ext cx="9145647" cy="4254714"/>
          </a:xfrm>
          <a:prstGeom prst="rect">
            <a:avLst/>
          </a:prstGeom>
        </p:spPr>
      </p:pic>
      <p:pic>
        <p:nvPicPr>
          <p:cNvPr id="7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484"/>
          <a:stretch/>
        </p:blipFill>
        <p:spPr bwMode="auto">
          <a:xfrm>
            <a:off x="898291" y="1456402"/>
            <a:ext cx="3004082" cy="47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789557" y="365883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2 см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7269848" y="2540037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1 см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658045" y="3658832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2 см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7180133" y="5272479"/>
            <a:ext cx="108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4 см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946097" y="5893544"/>
            <a:ext cx="345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ABCD = 9</a:t>
            </a:r>
            <a:r>
              <a:rPr lang="uk-UA" sz="4800" b="1" dirty="0"/>
              <a:t> см</a:t>
            </a:r>
          </a:p>
        </p:txBody>
      </p:sp>
    </p:spTree>
    <p:extLst>
      <p:ext uri="{BB962C8B-B14F-4D97-AF65-F5344CB8AC3E}">
        <p14:creationId xmlns:p14="http://schemas.microsoft.com/office/powerpoint/2010/main" xmlns="" val="390142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4B809C1-2FD0-462F-A80E-57EF90439F2D}"/>
              </a:ext>
            </a:extLst>
          </p:cNvPr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 себе за правилом.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79791" y="1748789"/>
            <a:ext cx="2659417" cy="3949628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3064476" y="1544595"/>
            <a:ext cx="8600302" cy="4683210"/>
          </a:xfrm>
          <a:prstGeom prst="roundRect">
            <a:avLst/>
          </a:prstGeom>
          <a:solidFill>
            <a:srgbClr val="FF31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u="sng" dirty="0">
                <a:solidFill>
                  <a:schemeClr val="bg1"/>
                </a:solidFill>
              </a:rPr>
              <a:t> </a:t>
            </a:r>
            <a:r>
              <a:rPr lang="en-US" sz="4400" b="1" u="sng" dirty="0">
                <a:solidFill>
                  <a:schemeClr val="bg1"/>
                </a:solidFill>
              </a:rPr>
              <a:t> 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56025" y="1507611"/>
            <a:ext cx="81087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FFFF00"/>
                </a:solidFill>
              </a:rPr>
              <a:t>     </a:t>
            </a:r>
            <a:r>
              <a:rPr lang="uk-UA" sz="5400" b="1" dirty="0">
                <a:solidFill>
                  <a:srgbClr val="FFFF00"/>
                </a:solidFill>
              </a:rPr>
              <a:t>Периметр </a:t>
            </a:r>
            <a:r>
              <a:rPr lang="uk-UA" sz="5400" b="1" dirty="0">
                <a:solidFill>
                  <a:schemeClr val="bg1"/>
                </a:solidFill>
              </a:rPr>
              <a:t>многокутника – це </a:t>
            </a:r>
            <a:r>
              <a:rPr lang="uk-UA" sz="5400" b="1" dirty="0">
                <a:solidFill>
                  <a:srgbClr val="FFFF00"/>
                </a:solidFill>
              </a:rPr>
              <a:t>довжина замкненої ламаної, </a:t>
            </a:r>
            <a:r>
              <a:rPr lang="uk-UA" sz="5400" b="1" dirty="0">
                <a:solidFill>
                  <a:schemeClr val="bg1"/>
                </a:solidFill>
              </a:rPr>
              <a:t>яка обмежує цей многокутник.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08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5675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4. Знайди периметр кожного многокутника,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вважаючи що дві клітинки – це 1 см.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0250"/>
          <a:stretch/>
        </p:blipFill>
        <p:spPr>
          <a:xfrm>
            <a:off x="5262794" y="1251284"/>
            <a:ext cx="5884367" cy="2620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0157"/>
          <a:stretch/>
        </p:blipFill>
        <p:spPr>
          <a:xfrm>
            <a:off x="5439136" y="3628995"/>
            <a:ext cx="5895301" cy="2620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01" t="750" r="49733" b="88898"/>
          <a:stretch/>
        </p:blipFill>
        <p:spPr>
          <a:xfrm>
            <a:off x="5793747" y="3044247"/>
            <a:ext cx="623629" cy="5649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" t="73738" r="85359" b="17466"/>
          <a:stretch/>
        </p:blipFill>
        <p:spPr>
          <a:xfrm>
            <a:off x="10714802" y="3174047"/>
            <a:ext cx="921930" cy="3673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6980563" y="3047271"/>
            <a:ext cx="348343" cy="5715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6295543" y="3050862"/>
            <a:ext cx="348343" cy="5715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71" t="23368" r="21005" b="67923"/>
          <a:stretch/>
        </p:blipFill>
        <p:spPr>
          <a:xfrm>
            <a:off x="10089775" y="3070095"/>
            <a:ext cx="672065" cy="473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6541800" y="3062136"/>
            <a:ext cx="625772" cy="5668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7638580" y="3050862"/>
            <a:ext cx="348343" cy="5715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37" t="10790" r="77681" b="80667"/>
          <a:stretch/>
        </p:blipFill>
        <p:spPr>
          <a:xfrm>
            <a:off x="9646995" y="3163128"/>
            <a:ext cx="383158" cy="3852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87" t="1415" r="77056" b="90127"/>
          <a:stretch/>
        </p:blipFill>
        <p:spPr>
          <a:xfrm>
            <a:off x="7364888" y="3077957"/>
            <a:ext cx="351698" cy="4651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423" t="733" r="31611" b="88915"/>
          <a:stretch/>
        </p:blipFill>
        <p:spPr>
          <a:xfrm>
            <a:off x="8583005" y="3057987"/>
            <a:ext cx="611061" cy="5535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7892091" y="3077957"/>
            <a:ext cx="625772" cy="56686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8308049" y="3040002"/>
            <a:ext cx="348343" cy="5715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9006574" y="3037648"/>
            <a:ext cx="348343" cy="57151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87" t="1415" r="77056" b="90127"/>
          <a:stretch/>
        </p:blipFill>
        <p:spPr>
          <a:xfrm>
            <a:off x="9376665" y="3078341"/>
            <a:ext cx="351698" cy="46516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92" t="1127" r="40942" b="88521"/>
          <a:stretch/>
        </p:blipFill>
        <p:spPr>
          <a:xfrm>
            <a:off x="5803273" y="5447976"/>
            <a:ext cx="606835" cy="54970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6970794" y="5418850"/>
            <a:ext cx="348343" cy="5715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6276862" y="5424982"/>
            <a:ext cx="348343" cy="57151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6521843" y="5455668"/>
            <a:ext cx="625772" cy="56686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8330930" y="5424982"/>
            <a:ext cx="348343" cy="57151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7209532" y="5455668"/>
            <a:ext cx="625772" cy="5668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8998862" y="5413792"/>
            <a:ext cx="348343" cy="57151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7637657" y="5412928"/>
            <a:ext cx="348343" cy="57151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87" t="1415" r="77056" b="90127"/>
          <a:stretch/>
        </p:blipFill>
        <p:spPr>
          <a:xfrm>
            <a:off x="10068106" y="5463355"/>
            <a:ext cx="351698" cy="46516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7882473" y="5456940"/>
            <a:ext cx="625772" cy="56686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8574711" y="5449045"/>
            <a:ext cx="625772" cy="56686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9235634" y="5450942"/>
            <a:ext cx="625772" cy="56686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10363481" y="5417462"/>
            <a:ext cx="348343" cy="57151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9665553" y="5442704"/>
            <a:ext cx="348343" cy="57151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"/>
          <a:srcRect l="50157" t="64858" b="7935"/>
          <a:stretch/>
        </p:blipFill>
        <p:spPr>
          <a:xfrm>
            <a:off x="5439135" y="5959006"/>
            <a:ext cx="5895301" cy="71297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5948341" y="6063055"/>
            <a:ext cx="348343" cy="57151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6198216" y="6098937"/>
            <a:ext cx="625772" cy="56686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6635122" y="6053010"/>
            <a:ext cx="348343" cy="57151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8914677" y="6092182"/>
            <a:ext cx="625772" cy="56686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8225811" y="6083618"/>
            <a:ext cx="625772" cy="56686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7560725" y="6088632"/>
            <a:ext cx="625772" cy="56686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9" t="1113" r="84125" b="88535"/>
          <a:stretch/>
        </p:blipFill>
        <p:spPr>
          <a:xfrm>
            <a:off x="6881516" y="6088632"/>
            <a:ext cx="625772" cy="56686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7310850" y="6052378"/>
            <a:ext cx="348343" cy="57151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37" t="10790" r="77681" b="80667"/>
          <a:stretch/>
        </p:blipFill>
        <p:spPr>
          <a:xfrm>
            <a:off x="9323126" y="6180026"/>
            <a:ext cx="383158" cy="3852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50" t="23760" r="8726" b="67531"/>
          <a:stretch/>
        </p:blipFill>
        <p:spPr>
          <a:xfrm>
            <a:off x="9751929" y="6101621"/>
            <a:ext cx="672065" cy="4730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" t="73738" r="85359" b="17466"/>
          <a:stretch/>
        </p:blipFill>
        <p:spPr>
          <a:xfrm>
            <a:off x="10406762" y="6181348"/>
            <a:ext cx="921930" cy="36733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8003527" y="6040512"/>
            <a:ext cx="348343" cy="571518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8981" r="84914" b="80667"/>
          <a:stretch/>
        </p:blipFill>
        <p:spPr>
          <a:xfrm>
            <a:off x="8667158" y="6040512"/>
            <a:ext cx="348343" cy="571518"/>
          </a:xfrm>
          <a:prstGeom prst="rect">
            <a:avLst/>
          </a:prstGeom>
        </p:spPr>
      </p:pic>
      <p:pic>
        <p:nvPicPr>
          <p:cNvPr id="52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54" r="-1770"/>
          <a:stretch/>
        </p:blipFill>
        <p:spPr bwMode="auto">
          <a:xfrm flipH="1">
            <a:off x="1086955" y="1515470"/>
            <a:ext cx="3004082" cy="47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015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53398" b="68512"/>
          <a:stretch/>
        </p:blipFill>
        <p:spPr>
          <a:xfrm>
            <a:off x="291987" y="2054759"/>
            <a:ext cx="11466876" cy="4362083"/>
          </a:xfrm>
          <a:prstGeom prst="rect">
            <a:avLst/>
          </a:prstGeom>
        </p:spPr>
      </p:pic>
      <p:sp>
        <p:nvSpPr>
          <p:cNvPr id="183" name="Дуга 182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9661101" y="3434777"/>
            <a:ext cx="1145667" cy="412511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4" name="Дуга 193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9100958" y="3438466"/>
            <a:ext cx="535477" cy="368594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8" name="Дуга 187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8126896" y="3431258"/>
            <a:ext cx="988373" cy="390236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965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5. Миколка почав розв'язувати задачу. Закінчи розв'язання.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486682" y="1159721"/>
            <a:ext cx="10027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rgbClr val="2F3242"/>
                </a:solidFill>
              </a:rPr>
              <a:t>Сторони чотирикутника дорівнюють 6 см, 4 см, 8 см і 2 см. Знайди периметр фігури.</a:t>
            </a:r>
            <a:endParaRPr lang="ru-RU" sz="28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423875" y="3296472"/>
            <a:ext cx="117087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583602" y="3296472"/>
            <a:ext cx="1025912" cy="15249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702870" y="4822759"/>
            <a:ext cx="3906644" cy="17128"/>
          </a:xfrm>
          <a:prstGeom prst="line">
            <a:avLst/>
          </a:prstGeom>
          <a:ln w="38100">
            <a:solidFill>
              <a:srgbClr val="BA1CB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702870" y="3296471"/>
            <a:ext cx="1721006" cy="15208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5603860" y="2425074"/>
            <a:ext cx="1678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Задача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876052" y="3129125"/>
            <a:ext cx="2406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 – 6 см</a:t>
            </a:r>
          </a:p>
          <a:p>
            <a:r>
              <a:rPr lang="uk-UA" sz="4000" dirty="0">
                <a:latin typeface="Monotype Corsiva" panose="03010101010201010101" pitchFamily="66" charset="0"/>
              </a:rPr>
              <a:t>ІІ – 4 см</a:t>
            </a:r>
          </a:p>
          <a:p>
            <a:r>
              <a:rPr lang="uk-UA" sz="4000" dirty="0">
                <a:latin typeface="Monotype Corsiva" panose="03010101010201010101" pitchFamily="66" charset="0"/>
              </a:rPr>
              <a:t>ІІІ – 8 см</a:t>
            </a:r>
          </a:p>
          <a:p>
            <a:r>
              <a:rPr lang="en-US" sz="4000" dirty="0">
                <a:latin typeface="Monotype Corsiva" panose="03010101010201010101" pitchFamily="66" charset="0"/>
              </a:rPr>
              <a:t>IV – 2 </a:t>
            </a:r>
            <a:r>
              <a:rPr lang="uk-UA" sz="4000" dirty="0">
                <a:latin typeface="Monotype Corsiva" panose="03010101010201010101" pitchFamily="66" charset="0"/>
              </a:rPr>
              <a:t> см</a:t>
            </a:r>
          </a:p>
        </p:txBody>
      </p:sp>
      <p:sp>
        <p:nvSpPr>
          <p:cNvPr id="180" name="Правая фигурная скобка 179"/>
          <p:cNvSpPr/>
          <p:nvPr/>
        </p:nvSpPr>
        <p:spPr>
          <a:xfrm>
            <a:off x="7184429" y="3296471"/>
            <a:ext cx="364845" cy="221381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7724598" y="4035611"/>
            <a:ext cx="574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?</a:t>
            </a:r>
          </a:p>
        </p:txBody>
      </p:sp>
      <p:sp>
        <p:nvSpPr>
          <p:cNvPr id="182" name="Дуга 181">
            <a:extLst>
              <a:ext uri="{FF2B5EF4-FFF2-40B4-BE49-F238E27FC236}">
                <a16:creationId xmlns:a16="http://schemas.microsoft.com/office/drawing/2014/main" xmlns="" id="{133064F1-3BD1-49C9-8D85-80F602AFA0F7}"/>
              </a:ext>
            </a:extLst>
          </p:cNvPr>
          <p:cNvSpPr/>
          <p:nvPr/>
        </p:nvSpPr>
        <p:spPr>
          <a:xfrm rot="10800000">
            <a:off x="8149316" y="3514460"/>
            <a:ext cx="3030371" cy="483152"/>
          </a:xfrm>
          <a:prstGeom prst="arc">
            <a:avLst>
              <a:gd name="adj1" fmla="val 10836319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84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9623828" y="3698454"/>
            <a:ext cx="1157044" cy="1970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795243" y="2895822"/>
            <a:ext cx="33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2</a:t>
            </a:r>
          </a:p>
        </p:txBody>
      </p:sp>
      <p:cxnSp>
        <p:nvCxnSpPr>
          <p:cNvPr id="186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8097801" y="3697665"/>
            <a:ext cx="1024296" cy="839"/>
          </a:xfrm>
          <a:prstGeom prst="line">
            <a:avLst/>
          </a:prstGeom>
          <a:solidFill>
            <a:srgbClr val="FF0000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385703" y="2893202"/>
            <a:ext cx="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6</a:t>
            </a: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9038920" y="3609519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91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9089429" y="3701772"/>
            <a:ext cx="534399" cy="0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Овал 19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9578994" y="3627339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3" name="Овал 192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8036172" y="3609519"/>
            <a:ext cx="143435" cy="1563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138342" y="2887351"/>
            <a:ext cx="42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394633" y="3918403"/>
            <a:ext cx="65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?</a:t>
            </a:r>
          </a:p>
        </p:txBody>
      </p:sp>
      <p:cxnSp>
        <p:nvCxnSpPr>
          <p:cNvPr id="62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10795243" y="3698454"/>
            <a:ext cx="373545" cy="0"/>
          </a:xfrm>
          <a:prstGeom prst="line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Дуга 70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>
            <a:off x="10780872" y="3451829"/>
            <a:ext cx="439037" cy="378405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10698597" y="3617493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11099168" y="3609519"/>
            <a:ext cx="143435" cy="15630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031804" y="2902351"/>
            <a:ext cx="33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839122" y="5876855"/>
            <a:ext cx="10156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Р = 6 + 4 + 8 + 2 = 20 (см)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35290" y="3542153"/>
            <a:ext cx="574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166413" y="3476291"/>
            <a:ext cx="574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ІІ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2296914" y="4763353"/>
            <a:ext cx="79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ІІІ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2606897" y="2688681"/>
            <a:ext cx="79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</a:t>
            </a:r>
            <a:r>
              <a:rPr lang="en-US" sz="4000" dirty="0">
                <a:latin typeface="Monotype Corsiva" panose="03010101010201010101" pitchFamily="66" charset="0"/>
              </a:rPr>
              <a:t>V</a:t>
            </a:r>
            <a:endParaRPr lang="uk-UA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11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94" grpId="0" animBg="1"/>
      <p:bldP spid="188" grpId="0" animBg="1"/>
      <p:bldP spid="178" grpId="0"/>
      <p:bldP spid="180" grpId="0" animBg="1"/>
      <p:bldP spid="181" grpId="0"/>
      <p:bldP spid="182" grpId="0" animBg="1"/>
      <p:bldP spid="185" grpId="0"/>
      <p:bldP spid="187" grpId="0"/>
      <p:bldP spid="189" grpId="0" animBg="1"/>
      <p:bldP spid="192" grpId="0" animBg="1"/>
      <p:bldP spid="193" grpId="0" animBg="1"/>
      <p:bldP spid="195" grpId="0"/>
      <p:bldP spid="196" grpId="0"/>
      <p:bldP spid="71" grpId="0" animBg="1"/>
      <p:bldP spid="190" grpId="0" animBg="1"/>
      <p:bldP spid="72" grpId="0" animBg="1"/>
      <p:bldP spid="73" grpId="0"/>
      <p:bldP spid="74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</a:t>
            </a:r>
            <a:r>
              <a:rPr lang="en-US" sz="2000" b="1" dirty="0">
                <a:solidFill>
                  <a:schemeClr val="bg1"/>
                </a:solidFill>
              </a:rPr>
              <a:t>6</a:t>
            </a:r>
            <a:r>
              <a:rPr lang="uk-UA" sz="2000" b="1" dirty="0">
                <a:solidFill>
                  <a:schemeClr val="bg1"/>
                </a:solidFill>
              </a:rPr>
              <a:t>. Знайди значення різниць за схемами з коментарем.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65207" y="149389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15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7</a:t>
            </a:r>
            <a:r>
              <a:rPr lang="uk-UA" sz="6000" b="1" dirty="0"/>
              <a:t> =     , оскільки      + 7 = 15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901340" y="2502866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07428" y="1456402"/>
            <a:ext cx="796920" cy="1037606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7931381" y="1507620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2452" y="1465260"/>
            <a:ext cx="796920" cy="103760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48782" y="2461980"/>
            <a:ext cx="796920" cy="1037606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479809" y="248818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7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55192" y="227974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1217915" y="227974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78073" y="226443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80301" y="151583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11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5</a:t>
            </a:r>
            <a:r>
              <a:rPr lang="uk-UA" sz="6000" b="1" dirty="0"/>
              <a:t> =     , оскільки      + 5 = 11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2452" y="3544037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43101" y="4514654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xmlns="" val="31384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84" grpId="0"/>
      <p:bldP spid="31" grpId="0"/>
      <p:bldP spid="33" grpId="0"/>
      <p:bldP spid="35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</a:t>
            </a:r>
            <a:r>
              <a:rPr lang="en-US" sz="2000" b="1" dirty="0">
                <a:solidFill>
                  <a:schemeClr val="bg1"/>
                </a:solidFill>
              </a:rPr>
              <a:t>6</a:t>
            </a:r>
            <a:r>
              <a:rPr lang="uk-UA" sz="2000" b="1" dirty="0">
                <a:solidFill>
                  <a:schemeClr val="bg1"/>
                </a:solidFill>
              </a:rPr>
              <a:t>. Знайди значення різниць за схемами з коментарем.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16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8</a:t>
            </a:r>
            <a:r>
              <a:rPr lang="uk-UA" sz="6000" b="1" dirty="0"/>
              <a:t> =     , оскільки      + 8 = 16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75385" y="3545747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40891" y="4522318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8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65207" y="149802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18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r>
              <a:rPr lang="uk-UA" sz="6000" b="1" dirty="0"/>
              <a:t> =     , оскільки      + 9 = 18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01340" y="250700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9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145640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931381" y="151175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9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75385" y="1477240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32894" y="2451323"/>
            <a:ext cx="796920" cy="106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79809" y="249232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455192" y="228388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17915" y="228388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578073" y="226857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80301" y="149802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9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xmlns="" val="216486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2" grpId="0"/>
      <p:bldP spid="29" grpId="0"/>
      <p:bldP spid="43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7. Знайди невідомий компонент або результат арифметичної дії.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uk-UA" b="1" dirty="0">
              <a:solidFill>
                <a:schemeClr val="bg1"/>
              </a:solidFill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518700"/>
              </p:ext>
            </p:extLst>
          </p:nvPr>
        </p:nvGraphicFramePr>
        <p:xfrm>
          <a:off x="5781961" y="1546059"/>
          <a:ext cx="5475506" cy="2237025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20000"/>
                    <a:lumOff val="80000"/>
                  </a:schemeClr>
                </a:solidFill>
                <a:tableStyleId>{5940675A-B579-460E-94D1-54222C63F5DA}</a:tableStyleId>
              </a:tblPr>
              <a:tblGrid>
                <a:gridCol w="2433561">
                  <a:extLst>
                    <a:ext uri="{9D8B030D-6E8A-4147-A177-3AD203B41FA5}">
                      <a16:colId xmlns:a16="http://schemas.microsoft.com/office/drawing/2014/main" xmlns="" val="4098597651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3955551617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3851893210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2426149189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3439365618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1978195777"/>
                    </a:ext>
                  </a:extLst>
                </a:gridCol>
              </a:tblGrid>
              <a:tr h="745675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Доданок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6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9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8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8663988"/>
                  </a:ext>
                </a:extLst>
              </a:tr>
              <a:tr h="745675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Доданок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7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8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7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4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847901"/>
                  </a:ext>
                </a:extLst>
              </a:tr>
              <a:tr h="745675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Сума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14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18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15</a:t>
                      </a:r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9975995"/>
                  </a:ext>
                </a:extLst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234084" y="3116487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13</a:t>
            </a:r>
            <a:endParaRPr lang="ru-RU" sz="3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8779149" y="1631011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6</a:t>
            </a:r>
            <a:endParaRPr lang="ru-RU" sz="3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9437624" y="2381902"/>
            <a:ext cx="6287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9</a:t>
            </a:r>
            <a:endParaRPr lang="ru-RU" sz="3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0066372" y="1639164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8</a:t>
            </a:r>
            <a:endParaRPr lang="ru-RU" sz="3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0657554" y="3124640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3200" b="1" dirty="0"/>
              <a:t>12</a:t>
            </a:r>
            <a:endParaRPr lang="ru-RU" sz="3200" b="1" dirty="0"/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5307186"/>
              </p:ext>
            </p:extLst>
          </p:nvPr>
        </p:nvGraphicFramePr>
        <p:xfrm>
          <a:off x="5781961" y="4161741"/>
          <a:ext cx="5475506" cy="2237025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20000"/>
                    <a:lumOff val="80000"/>
                  </a:schemeClr>
                </a:solidFill>
                <a:tableStyleId>{5940675A-B579-460E-94D1-54222C63F5DA}</a:tableStyleId>
              </a:tblPr>
              <a:tblGrid>
                <a:gridCol w="2433561">
                  <a:extLst>
                    <a:ext uri="{9D8B030D-6E8A-4147-A177-3AD203B41FA5}">
                      <a16:colId xmlns:a16="http://schemas.microsoft.com/office/drawing/2014/main" xmlns="" val="4098597651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3955551617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3851893210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2426149189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3439365618"/>
                    </a:ext>
                  </a:extLst>
                </a:gridCol>
                <a:gridCol w="608389">
                  <a:extLst>
                    <a:ext uri="{9D8B030D-6E8A-4147-A177-3AD203B41FA5}">
                      <a16:colId xmlns:a16="http://schemas.microsoft.com/office/drawing/2014/main" xmlns="" val="1978195777"/>
                    </a:ext>
                  </a:extLst>
                </a:gridCol>
              </a:tblGrid>
              <a:tr h="745675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Зменшуване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17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13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16</a:t>
                      </a:r>
                      <a:endParaRPr lang="ru-RU" sz="3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78663988"/>
                  </a:ext>
                </a:extLst>
              </a:tr>
              <a:tr h="745675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Від'ємник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9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7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5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847901"/>
                  </a:ext>
                </a:extLst>
              </a:tr>
              <a:tr h="745675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Різниця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5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6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8</a:t>
                      </a:r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8</a:t>
                      </a:r>
                      <a:endParaRPr lang="ru-RU" sz="3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59975995"/>
                  </a:ext>
                </a:extLst>
              </a:tr>
            </a:tbl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8234084" y="5732169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8</a:t>
            </a:r>
            <a:endParaRPr lang="ru-RU" sz="32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8858938" y="4243069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3200" b="1" dirty="0"/>
              <a:t>12</a:t>
            </a:r>
            <a:endParaRPr lang="ru-RU" sz="32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9437624" y="4987619"/>
            <a:ext cx="6287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7</a:t>
            </a:r>
            <a:endParaRPr lang="ru-RU" sz="3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10032700" y="4243068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13</a:t>
            </a:r>
            <a:endParaRPr lang="ru-RU" sz="3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0657554" y="4989430"/>
            <a:ext cx="624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8</a:t>
            </a:r>
            <a:endParaRPr lang="ru-RU" sz="3200" b="1" dirty="0"/>
          </a:p>
        </p:txBody>
      </p:sp>
      <p:pic>
        <p:nvPicPr>
          <p:cNvPr id="71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484"/>
          <a:stretch/>
        </p:blipFill>
        <p:spPr bwMode="auto">
          <a:xfrm>
            <a:off x="1609500" y="1601104"/>
            <a:ext cx="3004082" cy="47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618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66" grpId="0"/>
      <p:bldP spid="67" grpId="0"/>
      <p:bldP spid="68" grpId="0"/>
      <p:bldP spid="69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8. Розтав дужки так, щоб виконувався зазначений порядок дій.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825" y="1544507"/>
            <a:ext cx="3373220" cy="45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74103" b="82359"/>
          <a:stretch/>
        </p:blipFill>
        <p:spPr>
          <a:xfrm>
            <a:off x="5253343" y="2473268"/>
            <a:ext cx="6372124" cy="24437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91" t="22394" r="20354" b="67484"/>
          <a:stretch/>
        </p:blipFill>
        <p:spPr>
          <a:xfrm>
            <a:off x="9321404" y="2842044"/>
            <a:ext cx="753098" cy="5933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35" t="1213" r="51053" b="89906"/>
          <a:stretch/>
        </p:blipFill>
        <p:spPr>
          <a:xfrm>
            <a:off x="6157248" y="4031670"/>
            <a:ext cx="413132" cy="5205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8" t="10338" r="91468" b="81874"/>
          <a:stretch/>
        </p:blipFill>
        <p:spPr>
          <a:xfrm>
            <a:off x="6894812" y="2903100"/>
            <a:ext cx="372140" cy="42994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15" t="709" r="50683" b="88939"/>
          <a:stretch/>
        </p:blipFill>
        <p:spPr>
          <a:xfrm>
            <a:off x="5641246" y="2845518"/>
            <a:ext cx="555117" cy="6068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7" t="10120" r="78129" b="82092"/>
          <a:stretch/>
        </p:blipFill>
        <p:spPr>
          <a:xfrm>
            <a:off x="8828662" y="2907967"/>
            <a:ext cx="372140" cy="4299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3" t="9918" r="91134" b="81339"/>
          <a:stretch/>
        </p:blipFill>
        <p:spPr>
          <a:xfrm>
            <a:off x="6498311" y="4023951"/>
            <a:ext cx="404037" cy="4826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8" t="10338" r="91468" b="81874"/>
          <a:stretch/>
        </p:blipFill>
        <p:spPr>
          <a:xfrm>
            <a:off x="7671185" y="4084501"/>
            <a:ext cx="372140" cy="42994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2" t="8981" r="83162" b="80667"/>
          <a:stretch/>
        </p:blipFill>
        <p:spPr>
          <a:xfrm>
            <a:off x="6009888" y="2848502"/>
            <a:ext cx="653880" cy="57151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423" t="733" r="31611" b="88915"/>
          <a:stretch/>
        </p:blipFill>
        <p:spPr>
          <a:xfrm>
            <a:off x="6377447" y="2842044"/>
            <a:ext cx="669864" cy="6068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70" t="733" r="58164" b="88915"/>
          <a:stretch/>
        </p:blipFill>
        <p:spPr>
          <a:xfrm>
            <a:off x="5623308" y="4022334"/>
            <a:ext cx="669864" cy="6068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" t="22955" r="88713" b="67884"/>
          <a:stretch/>
        </p:blipFill>
        <p:spPr>
          <a:xfrm>
            <a:off x="8076634" y="2863093"/>
            <a:ext cx="768034" cy="5369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2" t="8981" r="83162" b="80667"/>
          <a:stretch/>
        </p:blipFill>
        <p:spPr>
          <a:xfrm>
            <a:off x="8315827" y="4006184"/>
            <a:ext cx="653880" cy="57151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11" t="1225" r="42132" b="90317"/>
          <a:stretch/>
        </p:blipFill>
        <p:spPr>
          <a:xfrm>
            <a:off x="9591925" y="4037504"/>
            <a:ext cx="374843" cy="495781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573704" y="3969624"/>
            <a:ext cx="2244093" cy="606801"/>
            <a:chOff x="6290068" y="6335827"/>
            <a:chExt cx="2244093" cy="606801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68" t="11638" r="69266" b="78010"/>
            <a:stretch/>
          </p:blipFill>
          <p:spPr>
            <a:xfrm>
              <a:off x="6290068" y="6335827"/>
              <a:ext cx="669864" cy="606801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09" t="12120" r="63407" b="78911"/>
            <a:stretch/>
          </p:blipFill>
          <p:spPr>
            <a:xfrm>
              <a:off x="7972113" y="6392997"/>
              <a:ext cx="562048" cy="525787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6161565" y="2854854"/>
            <a:ext cx="1885339" cy="606801"/>
            <a:chOff x="6367891" y="6342557"/>
            <a:chExt cx="1885339" cy="606801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68" t="11638" r="69266" b="78010"/>
            <a:stretch/>
          </p:blipFill>
          <p:spPr>
            <a:xfrm>
              <a:off x="6367891" y="6342557"/>
              <a:ext cx="669864" cy="606801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09" t="12120" r="63407" b="78911"/>
            <a:stretch/>
          </p:blipFill>
          <p:spPr>
            <a:xfrm>
              <a:off x="7691182" y="6376000"/>
              <a:ext cx="562048" cy="525787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65" t="1257" r="46511" b="88504"/>
          <a:stretch/>
        </p:blipFill>
        <p:spPr>
          <a:xfrm>
            <a:off x="10459532" y="4031670"/>
            <a:ext cx="750357" cy="60017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11" t="1225" r="42132" b="90317"/>
          <a:stretch/>
        </p:blipFill>
        <p:spPr>
          <a:xfrm>
            <a:off x="7278355" y="2854854"/>
            <a:ext cx="374843" cy="49578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7" t="10120" r="78129" b="82092"/>
          <a:stretch/>
        </p:blipFill>
        <p:spPr>
          <a:xfrm>
            <a:off x="10029518" y="4070420"/>
            <a:ext cx="372140" cy="42994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45" t="367" r="23353" b="89281"/>
          <a:stretch/>
        </p:blipFill>
        <p:spPr>
          <a:xfrm>
            <a:off x="7977291" y="3982826"/>
            <a:ext cx="555117" cy="60680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2" t="8981" r="83162" b="80667"/>
          <a:stretch/>
        </p:blipFill>
        <p:spPr>
          <a:xfrm>
            <a:off x="7530315" y="2848502"/>
            <a:ext cx="653880" cy="571518"/>
          </a:xfrm>
          <a:prstGeom prst="rect">
            <a:avLst/>
          </a:prstGeom>
        </p:spPr>
      </p:pic>
      <p:grpSp>
        <p:nvGrpSpPr>
          <p:cNvPr id="49" name="Группа 48"/>
          <p:cNvGrpSpPr/>
          <p:nvPr/>
        </p:nvGrpSpPr>
        <p:grpSpPr>
          <a:xfrm>
            <a:off x="8514702" y="3994673"/>
            <a:ext cx="1826692" cy="606801"/>
            <a:chOff x="6354858" y="6356495"/>
            <a:chExt cx="1826692" cy="606801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68" t="11638" r="69266" b="78010"/>
            <a:stretch/>
          </p:blipFill>
          <p:spPr>
            <a:xfrm>
              <a:off x="6354858" y="6356495"/>
              <a:ext cx="669864" cy="606801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09" t="12120" r="63407" b="78911"/>
            <a:stretch/>
          </p:blipFill>
          <p:spPr>
            <a:xfrm>
              <a:off x="7619502" y="6395109"/>
              <a:ext cx="562048" cy="52578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6940513" y="2488357"/>
            <a:ext cx="4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1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39897" y="2485033"/>
            <a:ext cx="4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2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723021" y="2485033"/>
            <a:ext cx="4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3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33" t="23318" r="77335" b="67521"/>
          <a:stretch/>
        </p:blipFill>
        <p:spPr>
          <a:xfrm>
            <a:off x="6976817" y="4039437"/>
            <a:ext cx="768034" cy="536988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35" t="1213" r="51053" b="89906"/>
          <a:stretch/>
        </p:blipFill>
        <p:spPr>
          <a:xfrm>
            <a:off x="8841313" y="4033131"/>
            <a:ext cx="413132" cy="520546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2" t="8981" r="83162" b="80667"/>
          <a:stretch/>
        </p:blipFill>
        <p:spPr>
          <a:xfrm>
            <a:off x="9081586" y="4012969"/>
            <a:ext cx="653880" cy="571518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7669431" y="3638646"/>
            <a:ext cx="410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1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241961" y="3611662"/>
            <a:ext cx="4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2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539705" y="3619378"/>
            <a:ext cx="4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3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477365" y="3621579"/>
            <a:ext cx="4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solidFill>
                  <a:srgbClr val="FF0000"/>
                </a:solidFill>
              </a:rPr>
              <a:t>4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19084EF2-811B-46C5-93FE-1C91EC452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1" t="1257" r="72615" b="88504"/>
          <a:stretch/>
        </p:blipFill>
        <p:spPr>
          <a:xfrm>
            <a:off x="10825210" y="4031670"/>
            <a:ext cx="750357" cy="60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54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Усне опитування.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21" y="1695575"/>
            <a:ext cx="2244941" cy="4446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705" y="1649976"/>
            <a:ext cx="8625233" cy="44923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28302" y="2023940"/>
            <a:ext cx="78936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Установіть істинність або хибність висловлювань: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Усі чотирикутники є многокутниками.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Усі многокутники є чотирикутниками.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Будь-який трикутник є многокутником.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Будь-який многокутник є трикутником.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Круг — це многокутник.</a:t>
            </a:r>
          </a:p>
        </p:txBody>
      </p:sp>
    </p:spTree>
    <p:extLst>
      <p:ext uri="{BB962C8B-B14F-4D97-AF65-F5344CB8AC3E}">
        <p14:creationId xmlns:p14="http://schemas.microsoft.com/office/powerpoint/2010/main" xmlns="" val="36533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586" y="1323862"/>
            <a:ext cx="9341224" cy="525443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87026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53398" b="71241"/>
          <a:stretch/>
        </p:blipFill>
        <p:spPr>
          <a:xfrm>
            <a:off x="280880" y="2492909"/>
            <a:ext cx="11466876" cy="3984091"/>
          </a:xfrm>
          <a:prstGeom prst="rect">
            <a:avLst/>
          </a:prstGeom>
        </p:spPr>
      </p:pic>
      <p:sp>
        <p:nvSpPr>
          <p:cNvPr id="183" name="Дуга 182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9294557" y="3803404"/>
            <a:ext cx="1070798" cy="323278"/>
          </a:xfrm>
          <a:prstGeom prst="arc">
            <a:avLst>
              <a:gd name="adj1" fmla="val 10742820"/>
              <a:gd name="adj2" fmla="val 449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4" name="Дуга 193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10354489" y="3756224"/>
            <a:ext cx="840760" cy="481827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8" name="Дуга 187">
            <a:extLst>
              <a:ext uri="{FF2B5EF4-FFF2-40B4-BE49-F238E27FC236}">
                <a16:creationId xmlns:a16="http://schemas.microsoft.com/office/drawing/2014/main" xmlns="" id="{69059AC7-F4D1-486F-B64B-57F3A9C193B0}"/>
              </a:ext>
            </a:extLst>
          </p:cNvPr>
          <p:cNvSpPr/>
          <p:nvPr/>
        </p:nvSpPr>
        <p:spPr>
          <a:xfrm rot="10800000" flipV="1">
            <a:off x="8145342" y="3809997"/>
            <a:ext cx="1087583" cy="358908"/>
          </a:xfrm>
          <a:prstGeom prst="arc">
            <a:avLst>
              <a:gd name="adj1" fmla="val 10742818"/>
              <a:gd name="adj2" fmla="val 449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2719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Олег розв'язував задачу. Поясни записи хлопчика.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Закінчи розв'язання.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3175204" y="1388411"/>
            <a:ext cx="8572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>
                <a:solidFill>
                  <a:srgbClr val="2F3242"/>
                </a:solidFill>
              </a:rPr>
              <a:t>Сторони трикутника дорівнюють 5 см, 4 см і 3 см.</a:t>
            </a:r>
          </a:p>
          <a:p>
            <a:r>
              <a:rPr lang="uk-UA" sz="2800" dirty="0">
                <a:solidFill>
                  <a:srgbClr val="2F3242"/>
                </a:solidFill>
              </a:rPr>
              <a:t> Знайди периметр трикутника.</a:t>
            </a:r>
            <a:endParaRPr lang="ru-RU" sz="28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25885" y="3734621"/>
            <a:ext cx="1025912" cy="15249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V="1">
            <a:off x="691763" y="5255506"/>
            <a:ext cx="2760034" cy="5403"/>
          </a:xfrm>
          <a:prstGeom prst="line">
            <a:avLst/>
          </a:prstGeom>
          <a:ln w="38100">
            <a:solidFill>
              <a:srgbClr val="BA1CB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691763" y="3734621"/>
            <a:ext cx="1721006" cy="15208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423628" y="2866285"/>
            <a:ext cx="1678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Задача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124620" y="3550431"/>
            <a:ext cx="2406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 – 6 см</a:t>
            </a:r>
          </a:p>
          <a:p>
            <a:r>
              <a:rPr lang="uk-UA" sz="4000" dirty="0">
                <a:latin typeface="Monotype Corsiva" panose="03010101010201010101" pitchFamily="66" charset="0"/>
              </a:rPr>
              <a:t>ІІ – 4 см</a:t>
            </a:r>
          </a:p>
          <a:p>
            <a:r>
              <a:rPr lang="uk-UA" sz="4000" dirty="0">
                <a:latin typeface="Monotype Corsiva" panose="03010101010201010101" pitchFamily="66" charset="0"/>
              </a:rPr>
              <a:t>ІІІ – 3 см</a:t>
            </a:r>
          </a:p>
        </p:txBody>
      </p:sp>
      <p:sp>
        <p:nvSpPr>
          <p:cNvPr id="180" name="Правая фигурная скобка 179"/>
          <p:cNvSpPr/>
          <p:nvPr/>
        </p:nvSpPr>
        <p:spPr>
          <a:xfrm>
            <a:off x="6391621" y="3734621"/>
            <a:ext cx="274338" cy="152088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6901035" y="4168905"/>
            <a:ext cx="574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?</a:t>
            </a:r>
          </a:p>
        </p:txBody>
      </p:sp>
      <p:sp>
        <p:nvSpPr>
          <p:cNvPr id="182" name="Дуга 181">
            <a:extLst>
              <a:ext uri="{FF2B5EF4-FFF2-40B4-BE49-F238E27FC236}">
                <a16:creationId xmlns:a16="http://schemas.microsoft.com/office/drawing/2014/main" xmlns="" id="{133064F1-3BD1-49C9-8D85-80F602AFA0F7}"/>
              </a:ext>
            </a:extLst>
          </p:cNvPr>
          <p:cNvSpPr/>
          <p:nvPr/>
        </p:nvSpPr>
        <p:spPr>
          <a:xfrm rot="10800000">
            <a:off x="8135198" y="3870956"/>
            <a:ext cx="3030371" cy="483152"/>
          </a:xfrm>
          <a:prstGeom prst="arc">
            <a:avLst>
              <a:gd name="adj1" fmla="val 10836319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84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8160776" y="4071878"/>
            <a:ext cx="1157044" cy="1970"/>
          </a:xfrm>
          <a:prstGeom prst="line">
            <a:avLst/>
          </a:prstGeom>
          <a:solidFill>
            <a:srgbClr val="FF0000"/>
          </a:solidFill>
          <a:ln w="76200">
            <a:solidFill>
              <a:srgbClr val="BA1C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10620237" y="3211311"/>
            <a:ext cx="33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3</a:t>
            </a:r>
          </a:p>
        </p:txBody>
      </p:sp>
      <p:cxnSp>
        <p:nvCxnSpPr>
          <p:cNvPr id="186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>
            <a:off x="9317808" y="4071458"/>
            <a:ext cx="1024296" cy="839"/>
          </a:xfrm>
          <a:prstGeom prst="line">
            <a:avLst/>
          </a:prstGeom>
          <a:solidFill>
            <a:srgbClr val="FF0000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8503672" y="3248527"/>
            <a:ext cx="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5</a:t>
            </a: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11110354" y="3984524"/>
            <a:ext cx="143435" cy="1563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91" name="Пряма сполучна лінія 22">
            <a:extLst>
              <a:ext uri="{FF2B5EF4-FFF2-40B4-BE49-F238E27FC236}">
                <a16:creationId xmlns:a16="http://schemas.microsoft.com/office/drawing/2014/main" xmlns="" id="{E34E62B7-13A0-40E7-83FC-FB5F36BDF5CC}"/>
              </a:ext>
            </a:extLst>
          </p:cNvPr>
          <p:cNvCxnSpPr>
            <a:cxnSpLocks/>
          </p:cNvCxnSpPr>
          <p:nvPr/>
        </p:nvCxnSpPr>
        <p:spPr>
          <a:xfrm flipV="1">
            <a:off x="10342104" y="4071458"/>
            <a:ext cx="826803" cy="6072"/>
          </a:xfrm>
          <a:prstGeom prst="lin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Овал 191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8034881" y="3961015"/>
            <a:ext cx="154138" cy="165667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3" name="Овал 192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10277288" y="3963079"/>
            <a:ext cx="177550" cy="1636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629752" y="3239924"/>
            <a:ext cx="42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9396403" y="4306487"/>
            <a:ext cx="65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?</a:t>
            </a: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xmlns="" id="{10D9A3A2-F0C4-4BC7-8875-FD43C5EAEB74}"/>
              </a:ext>
            </a:extLst>
          </p:cNvPr>
          <p:cNvSpPr/>
          <p:nvPr/>
        </p:nvSpPr>
        <p:spPr>
          <a:xfrm>
            <a:off x="9205074" y="3973134"/>
            <a:ext cx="143435" cy="156302"/>
          </a:xfrm>
          <a:prstGeom prst="ellipse">
            <a:avLst/>
          </a:prstGeom>
          <a:solidFill>
            <a:srgbClr val="BA1CBA"/>
          </a:solidFill>
          <a:ln>
            <a:solidFill>
              <a:srgbClr val="BA1C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BD85EC3-4294-4411-AC57-73A5FA5003B0}"/>
              </a:ext>
            </a:extLst>
          </p:cNvPr>
          <p:cNvSpPr txBox="1"/>
          <p:nvPr/>
        </p:nvSpPr>
        <p:spPr>
          <a:xfrm>
            <a:off x="4093016" y="5552053"/>
            <a:ext cx="7410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Р = 5 + 4 + 3 = 12 (см) </a:t>
            </a:r>
          </a:p>
        </p:txBody>
      </p:sp>
    </p:spTree>
    <p:extLst>
      <p:ext uri="{BB962C8B-B14F-4D97-AF65-F5344CB8AC3E}">
        <p14:creationId xmlns:p14="http://schemas.microsoft.com/office/powerpoint/2010/main" xmlns="" val="389568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80" grpId="0" animBg="1"/>
      <p:bldP spid="181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Знайди значення різниць, користуючись підказками.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00380" y="370077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12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6</a:t>
            </a:r>
            <a:r>
              <a:rPr lang="uk-UA" sz="6000" b="1" dirty="0"/>
              <a:t> =     , оскільки      + 6 = 12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236513" y="4709746"/>
            <a:ext cx="111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942601" y="366328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266554" y="3714500"/>
            <a:ext cx="1200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8096003" y="3667292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1079500" y="4649583"/>
            <a:ext cx="796920" cy="10376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4982" y="469506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6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790365" y="448662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553088" y="448662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913246" y="447131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15474" y="372271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6</a:t>
            </a:r>
            <a:endParaRPr lang="en-US" sz="6000" b="1" dirty="0"/>
          </a:p>
        </p:txBody>
      </p:sp>
      <p:sp>
        <p:nvSpPr>
          <p:cNvPr id="51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7" t="-2079" r="1057" b="38528"/>
          <a:stretch/>
        </p:blipFill>
        <p:spPr bwMode="auto">
          <a:xfrm>
            <a:off x="793911" y="1238093"/>
            <a:ext cx="5405470" cy="19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016"/>
          <a:stretch/>
        </p:blipFill>
        <p:spPr bwMode="auto">
          <a:xfrm>
            <a:off x="6199381" y="1943429"/>
            <a:ext cx="5405470" cy="12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137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3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Знайди значення різниць, користуючись підказками.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13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8</a:t>
            </a:r>
            <a:r>
              <a:rPr lang="uk-UA" sz="6000" b="1" dirty="0"/>
              <a:t> =     , оскільки      + 8 = 13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1143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121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6641" y="3532752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35511" y="4539015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8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6848" y="151402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14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6</a:t>
            </a:r>
            <a:r>
              <a:rPr lang="uk-UA" sz="6000" b="1" dirty="0"/>
              <a:t> =     , оскільки      + 6 = 14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2981" y="2522996"/>
            <a:ext cx="111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9069" y="147653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943022" y="1527750"/>
            <a:ext cx="1200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6641" y="1497304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35511" y="2484105"/>
            <a:ext cx="796920" cy="10376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1450" y="250831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6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466833" y="229987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29556" y="229987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589714" y="228456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91942" y="153596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51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48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2" grpId="0"/>
      <p:bldP spid="29" grpId="0"/>
      <p:bldP spid="43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Знайди значення різниць, користуючись підказками.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11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3</a:t>
            </a:r>
            <a:r>
              <a:rPr lang="uk-UA" sz="6000" b="1" dirty="0"/>
              <a:t> =     , оскільки      + 3 = 11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1143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121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6641" y="3544272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38201" y="4507320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6848" y="151402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13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5</a:t>
            </a:r>
            <a:r>
              <a:rPr lang="uk-UA" sz="6000" b="1" dirty="0"/>
              <a:t> =     , оскільки      + 5 = 13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2981" y="2522996"/>
            <a:ext cx="111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9069" y="147653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943022" y="1527750"/>
            <a:ext cx="1200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6641" y="1497304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35511" y="2484105"/>
            <a:ext cx="796920" cy="10376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1450" y="250831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466833" y="229987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29556" y="229987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589714" y="228456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91942" y="153596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8</a:t>
            </a:r>
            <a:endParaRPr lang="en-US" sz="6000" b="1" dirty="0"/>
          </a:p>
        </p:txBody>
      </p:sp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36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2" grpId="0"/>
      <p:bldP spid="29" grpId="0"/>
      <p:bldP spid="43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Знайди значення різниць, користуючись підказками.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16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r>
              <a:rPr lang="uk-UA" sz="6000" b="1" dirty="0"/>
              <a:t> =     , оскільки      + 9 = 16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1143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7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121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7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60942" y="3561550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16751" y="4507320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7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6848" y="151402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14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r>
              <a:rPr lang="uk-UA" sz="6000" b="1" dirty="0"/>
              <a:t> =     , оскільки      + 9 = 14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2981" y="2522996"/>
            <a:ext cx="111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9069" y="147653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943022" y="1527750"/>
            <a:ext cx="1200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99870" y="1483078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54742" y="2467745"/>
            <a:ext cx="796920" cy="10376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1450" y="250831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466833" y="229987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29556" y="229987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589714" y="228456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91942" y="153596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79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2" grpId="0"/>
      <p:bldP spid="29" grpId="0"/>
      <p:bldP spid="43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Знайди значення різниць, користуючись підказками.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15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8</a:t>
            </a:r>
            <a:r>
              <a:rPr lang="uk-UA" sz="6000" b="1" dirty="0"/>
              <a:t> =     , оскільки      + 8 = 15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1143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7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121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7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60942" y="3561550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16751" y="4507320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8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7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6848" y="151402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11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7</a:t>
            </a:r>
            <a:r>
              <a:rPr lang="uk-UA" sz="6000" b="1" dirty="0"/>
              <a:t> =     , оскільки      + 7 = 11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2981" y="2522996"/>
            <a:ext cx="111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4</a:t>
            </a:r>
            <a:endParaRPr lang="en-US" sz="6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9069" y="147653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943022" y="1527750"/>
            <a:ext cx="1200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4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7844" y="1505807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5907" y="2452032"/>
            <a:ext cx="796920" cy="10376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1450" y="250831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7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466833" y="229987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29556" y="229987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589714" y="228456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91942" y="153596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4</a:t>
            </a:r>
            <a:endParaRPr lang="en-US" sz="6000" b="1" dirty="0"/>
          </a:p>
        </p:txBody>
      </p:sp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49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2" grpId="0"/>
      <p:bldP spid="29" grpId="0"/>
      <p:bldP spid="43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31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Знайди значення різниць, користуючись підказками.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207" y="3574377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12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r>
              <a:rPr lang="uk-UA" sz="6000" b="1" dirty="0"/>
              <a:t> =     , оскільки      + 9 = 12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01340" y="4583353"/>
            <a:ext cx="1143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3</a:t>
            </a:r>
            <a:endParaRPr lang="en-US" sz="60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8582" y="3532752"/>
            <a:ext cx="796920" cy="10376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931381" y="3588107"/>
            <a:ext cx="121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3</a:t>
            </a:r>
            <a:endParaRPr lang="en-US" sz="60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87357" y="3563405"/>
            <a:ext cx="796920" cy="10376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36237" y="4486947"/>
            <a:ext cx="796920" cy="106924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79809" y="4568670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9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455192" y="4360234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217915" y="4360234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8073" y="4344923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80301" y="3574377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3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6848" y="1514020"/>
            <a:ext cx="1035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12</a:t>
            </a:r>
            <a:r>
              <a:rPr lang="en-US" sz="6000" b="1" dirty="0"/>
              <a:t> </a:t>
            </a:r>
            <a:r>
              <a:rPr lang="uk-UA" sz="6000" b="1" dirty="0"/>
              <a:t>–</a:t>
            </a:r>
            <a:r>
              <a:rPr lang="en-US" sz="6000" b="1" dirty="0"/>
              <a:t> </a:t>
            </a:r>
            <a:r>
              <a:rPr lang="uk-UA" sz="6000" b="1" dirty="0">
                <a:solidFill>
                  <a:srgbClr val="FF0000"/>
                </a:solidFill>
              </a:rPr>
              <a:t>7</a:t>
            </a:r>
            <a:r>
              <a:rPr lang="uk-UA" sz="6000" b="1" dirty="0"/>
              <a:t> =     , оскільки      + 7 = 12</a:t>
            </a:r>
            <a:endParaRPr lang="en-US" sz="6000" b="1" dirty="0"/>
          </a:p>
          <a:p>
            <a:endParaRPr lang="uk-UA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12981" y="2522996"/>
            <a:ext cx="111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3619069" y="1476532"/>
            <a:ext cx="796920" cy="10376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943022" y="1527750"/>
            <a:ext cx="1200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799870" y="1483078"/>
            <a:ext cx="796920" cy="103760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" t="88053" r="92885" b="2012"/>
          <a:stretch/>
        </p:blipFill>
        <p:spPr>
          <a:xfrm>
            <a:off x="754742" y="2467745"/>
            <a:ext cx="796920" cy="10376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1450" y="2508313"/>
            <a:ext cx="136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 + </a:t>
            </a:r>
            <a:r>
              <a:rPr lang="uk-UA" sz="6000" b="1" dirty="0">
                <a:solidFill>
                  <a:srgbClr val="FF0000"/>
                </a:solidFill>
              </a:rPr>
              <a:t>7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2466833" y="2299877"/>
            <a:ext cx="399384" cy="4126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29556" y="2299877"/>
            <a:ext cx="360158" cy="3728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589714" y="2284566"/>
            <a:ext cx="865478" cy="388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91942" y="1535963"/>
            <a:ext cx="779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</a:t>
            </a:r>
            <a:endParaRPr lang="en-US" sz="6000" b="1" dirty="0"/>
          </a:p>
        </p:txBody>
      </p:sp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25400" y="572540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uk-U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4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2" grpId="0"/>
      <p:bldP spid="29" grpId="0"/>
      <p:bldP spid="43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080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4282" y="1573874"/>
            <a:ext cx="4652681" cy="4561565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Домашні тренувальні вправи. 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Зошит «Працюю самостійно».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Сторінка 23,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№ 77</a:t>
            </a:r>
            <a:r>
              <a:rPr lang="ru-RU" sz="3200" b="1" dirty="0">
                <a:solidFill>
                  <a:schemeClr val="bg1"/>
                </a:solidFill>
              </a:rPr>
              <a:t>-79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(за </a:t>
            </a:r>
            <a:r>
              <a:rPr lang="uk-UA" sz="3200" b="1" dirty="0">
                <a:solidFill>
                  <a:schemeClr val="bg1"/>
                </a:solidFill>
              </a:rPr>
              <a:t>вибором учителя).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69"/>
          <a:stretch/>
        </p:blipFill>
        <p:spPr>
          <a:xfrm>
            <a:off x="5996065" y="810181"/>
            <a:ext cx="5957071" cy="56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27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Усне опитування.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21" y="1695575"/>
            <a:ext cx="2244941" cy="4446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705" y="1649976"/>
            <a:ext cx="8625233" cy="44923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46963" y="2185305"/>
            <a:ext cx="78936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Многокутник, який містить 6 вершин, 6 сторін, 6 кутів, є шестикутником.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Вершиною многокутника є точка.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Стороною многокутника є промінь.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Найменша кількість сторін многокутника — 3.</a:t>
            </a:r>
          </a:p>
        </p:txBody>
      </p:sp>
    </p:spTree>
    <p:extLst>
      <p:ext uri="{BB962C8B-B14F-4D97-AF65-F5344CB8AC3E}">
        <p14:creationId xmlns:p14="http://schemas.microsoft.com/office/powerpoint/2010/main" xmlns="" val="282789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uk-UA" sz="2000" b="1" dirty="0" err="1">
                <a:solidFill>
                  <a:schemeClr val="bg1"/>
                </a:solidFill>
              </a:rPr>
              <a:t>лего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38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Створимо пірамідку нашого настрою.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xmlns="" id="{32258A9F-8212-49B1-95DF-38C4E708E613}"/>
              </a:ext>
            </a:extLst>
          </p:cNvPr>
          <p:cNvGrpSpPr/>
          <p:nvPr/>
        </p:nvGrpSpPr>
        <p:grpSpPr>
          <a:xfrm>
            <a:off x="216770" y="2131040"/>
            <a:ext cx="11758460" cy="3266128"/>
            <a:chOff x="2233765" y="2416091"/>
            <a:chExt cx="7095632" cy="197094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CDC0D07-BCA4-43BA-943E-A61F5BC9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04685" y="3901258"/>
              <a:ext cx="1324712" cy="48577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7FD3DB48-8647-4217-B1DE-6D0B9870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42635" y="3901258"/>
              <a:ext cx="1324712" cy="48577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3CFCFC9C-D992-4D0F-97AF-CA4B6B78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93695" y="3901258"/>
              <a:ext cx="1324712" cy="4857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ECD47C33-D5B9-4E96-83DF-AEF1FE0C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31645" y="3901258"/>
              <a:ext cx="1324712" cy="4857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BF01A5CB-26BD-45DD-88D0-A1E9B453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82705" y="3901257"/>
              <a:ext cx="1324712" cy="485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F0C88430-E17B-4753-864B-FCDF9CDA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33765" y="3901256"/>
              <a:ext cx="1324712" cy="48577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062CD9BD-64E4-4776-83D0-02385D6A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98477" y="3596493"/>
              <a:ext cx="1324712" cy="48577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61CFA840-AB05-4EAD-9BF5-8BA20D03C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63009" y="3596493"/>
              <a:ext cx="1324712" cy="4857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0CAE8A8F-ED90-45B6-9BFE-936E2D4D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37000" y="3596492"/>
              <a:ext cx="1324712" cy="48577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2A56DD96-B1F7-4F1C-ADA8-96AA5C7F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65129" y="3602023"/>
              <a:ext cx="1324712" cy="4857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E11BBB4F-404C-4E5B-A942-0561BF9D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34391" y="3591422"/>
              <a:ext cx="1324712" cy="48577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0DCA355C-9011-4AA5-8EB6-B254531E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7892" y="3291728"/>
              <a:ext cx="1324712" cy="485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D78B8658-2E7D-457C-B7BF-AABF9F0E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67991" y="3283940"/>
              <a:ext cx="1324712" cy="4857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2C337BD8-1A07-4057-9340-4CF9529A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0971" y="3289471"/>
              <a:ext cx="1324712" cy="48577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35541D30-3110-49B0-B435-C9AA00F5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72031" y="3289471"/>
              <a:ext cx="1324712" cy="48577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7B18C06D-0181-41C6-A3E2-2C099413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91863" y="3003434"/>
              <a:ext cx="1324712" cy="48577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40088A84-4338-4DB1-AAF9-E9BA8FBA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9468" y="3003434"/>
              <a:ext cx="1324712" cy="48577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4681C890-2938-4826-8E65-94D2B61C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0428" y="3002428"/>
              <a:ext cx="1324712" cy="48577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D56E03B9-4415-403C-833B-8A9DEF3B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64895" y="2715447"/>
              <a:ext cx="1324712" cy="48577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DEF81BC7-2234-4250-B943-8CF44F2C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47392" y="2715385"/>
              <a:ext cx="1324712" cy="48577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36CA5EBA-688D-4105-BC6C-C57F519E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73877" y="2416091"/>
              <a:ext cx="1324712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8234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Усне опитування.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21" y="1695575"/>
            <a:ext cx="2244941" cy="4446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705" y="1649976"/>
            <a:ext cx="8625233" cy="44923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46963" y="1880193"/>
            <a:ext cx="78936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Ламана — це сукупність відрізків, поєднаних між собою.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У ламаній кінець попереднього відрізка є початком наступного відрізка.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Ламана може бути замкненою.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Ламана може бути незамкненою.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Замкнена ламана є межею многокутника.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51695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" r="52962" b="60197"/>
          <a:stretch/>
        </p:blipFill>
        <p:spPr>
          <a:xfrm>
            <a:off x="99044" y="1106413"/>
            <a:ext cx="11926492" cy="568202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каліграфії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20" t="41425" r="16950" b="31937"/>
          <a:stretch/>
        </p:blipFill>
        <p:spPr>
          <a:xfrm>
            <a:off x="3507938" y="1570642"/>
            <a:ext cx="5735982" cy="1762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2092" y="994737"/>
            <a:ext cx="2275570" cy="178498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1CDFE1CE-F35E-466C-A086-24278E5F49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161" y="1100851"/>
            <a:ext cx="3226535" cy="12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83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A8C1751C-CB12-44FF-885D-189166FA6A33}"/>
              </a:ext>
            </a:extLst>
          </p:cNvPr>
          <p:cNvSpPr/>
          <p:nvPr/>
        </p:nvSpPr>
        <p:spPr>
          <a:xfrm>
            <a:off x="321366" y="1592959"/>
            <a:ext cx="1154926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12-8+7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3D74329E-5CAA-490F-9A8E-9A7F5460A785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Обрахуй і запиши результат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A464A165-46CB-426D-8E34-F21AF9CC8530}"/>
              </a:ext>
            </a:extLst>
          </p:cNvPr>
          <p:cNvSpPr/>
          <p:nvPr/>
        </p:nvSpPr>
        <p:spPr>
          <a:xfrm>
            <a:off x="321366" y="2566570"/>
            <a:ext cx="1154926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7+5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6DAA749F-3C43-4126-BE9A-255B5C7171D2}"/>
              </a:ext>
            </a:extLst>
          </p:cNvPr>
          <p:cNvSpPr/>
          <p:nvPr/>
        </p:nvSpPr>
        <p:spPr>
          <a:xfrm>
            <a:off x="321366" y="3518453"/>
            <a:ext cx="1154926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4+9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1EBFB924-D6F4-456A-BD18-40C2F4435249}"/>
              </a:ext>
            </a:extLst>
          </p:cNvPr>
          <p:cNvSpPr/>
          <p:nvPr/>
        </p:nvSpPr>
        <p:spPr>
          <a:xfrm>
            <a:off x="321366" y="4470336"/>
            <a:ext cx="1154926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18-4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5187C475-46B6-44D7-B5B6-1DE6C89890A1}"/>
              </a:ext>
            </a:extLst>
          </p:cNvPr>
          <p:cNvSpPr/>
          <p:nvPr/>
        </p:nvSpPr>
        <p:spPr>
          <a:xfrm>
            <a:off x="321366" y="5422219"/>
            <a:ext cx="11549268" cy="81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accent6">
                    <a:lumMod val="50000"/>
                  </a:schemeClr>
                </a:solidFill>
              </a:rPr>
              <a:t>17-2</a:t>
            </a:r>
          </a:p>
        </p:txBody>
      </p:sp>
    </p:spTree>
    <p:extLst>
      <p:ext uri="{BB962C8B-B14F-4D97-AF65-F5344CB8AC3E}">
        <p14:creationId xmlns:p14="http://schemas.microsoft.com/office/powerpoint/2010/main" xmlns="" val="356143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" r="52962" b="60197"/>
          <a:stretch/>
        </p:blipFill>
        <p:spPr>
          <a:xfrm>
            <a:off x="99044" y="1106413"/>
            <a:ext cx="11926492" cy="568202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каліграфії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20" t="41425" r="16950" b="31937"/>
          <a:stretch/>
        </p:blipFill>
        <p:spPr>
          <a:xfrm>
            <a:off x="3507938" y="1570642"/>
            <a:ext cx="5735982" cy="1762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2092" y="994737"/>
            <a:ext cx="2275570" cy="178498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1CDFE1CE-F35E-466C-A086-24278E5F49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161" y="1100851"/>
            <a:ext cx="3226535" cy="120677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B843FB85-1A8E-4D03-9966-F4EE4FE128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673271" y="3068203"/>
            <a:ext cx="502978" cy="62749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827F85AC-2108-4636-B2AA-1677D74FF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1049024" y="3068202"/>
            <a:ext cx="502978" cy="62749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44D921A9-060A-41BC-9294-28D0F2C7F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1874740" y="3068202"/>
            <a:ext cx="502978" cy="627497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0DDF7AFB-B11E-4EF3-8A90-245545D5D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7" t="43000" r="76482" b="43158"/>
          <a:stretch/>
        </p:blipFill>
        <p:spPr>
          <a:xfrm>
            <a:off x="2170761" y="3068201"/>
            <a:ext cx="502978" cy="62749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E981C33E-6A61-46D0-94D6-7C6886804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3049924" y="3068201"/>
            <a:ext cx="502978" cy="627497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A70CDD98-E8F0-4F3A-B41D-87008DA0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6" t="43000" r="66693" b="43158"/>
          <a:stretch/>
        </p:blipFill>
        <p:spPr>
          <a:xfrm>
            <a:off x="3445812" y="3074814"/>
            <a:ext cx="497677" cy="62088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DE609304-D4B3-4B3B-955B-ED831835D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4240250" y="3074814"/>
            <a:ext cx="502978" cy="62749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5A139ED3-53B3-4820-B920-999C63712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0" t="43000" r="84929" b="43158"/>
          <a:stretch/>
        </p:blipFill>
        <p:spPr>
          <a:xfrm>
            <a:off x="5430576" y="3093862"/>
            <a:ext cx="502978" cy="62749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93541ED2-B47F-4BC9-9D3F-B3EBF2D555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3" t="43000" r="58246" b="43158"/>
          <a:stretch/>
        </p:blipFill>
        <p:spPr>
          <a:xfrm>
            <a:off x="4553865" y="3074813"/>
            <a:ext cx="502978" cy="62749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69CD3817-D98D-4B82-B35D-D2E4A25D7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5" t="43000" r="48694" b="43158"/>
          <a:stretch/>
        </p:blipFill>
        <p:spPr>
          <a:xfrm>
            <a:off x="5825011" y="3094680"/>
            <a:ext cx="465589" cy="5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17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16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14.10.2023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5675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Назви множину. Назви кожну підмножину.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Розкажи, що ти знаєш про ці фігури.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A0367B3C-BEF7-437E-9090-6FE0E67E4922}"/>
              </a:ext>
            </a:extLst>
          </p:cNvPr>
          <p:cNvSpPr/>
          <p:nvPr/>
        </p:nvSpPr>
        <p:spPr>
          <a:xfrm>
            <a:off x="11107" y="569841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46303"/>
          <a:stretch/>
        </p:blipFill>
        <p:spPr>
          <a:xfrm>
            <a:off x="4501496" y="1771650"/>
            <a:ext cx="7438636" cy="2329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53246"/>
          <a:stretch/>
        </p:blipFill>
        <p:spPr>
          <a:xfrm>
            <a:off x="4571925" y="4101013"/>
            <a:ext cx="6929986" cy="2492342"/>
          </a:xfrm>
          <a:prstGeom prst="rect">
            <a:avLst/>
          </a:prstGeom>
        </p:spPr>
      </p:pic>
      <p:pic>
        <p:nvPicPr>
          <p:cNvPr id="8" name="Picture 6" descr="ÐÐ°ÑÑÐ¸Ð½ÐºÐ¸ Ð¿Ð¾ Ð·Ð°Ð¿ÑÐ¾ÑÑ ÐºÐ»Ð¸Ð¿Ð°ÑÑ Ð´ÐµÑÐ¸ ÑÐºÐ¾Ð»ÑÐ½Ð¸ÐºÐ¸ ÑÐ¸ÑÑ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484"/>
          <a:stretch/>
        </p:blipFill>
        <p:spPr bwMode="auto">
          <a:xfrm>
            <a:off x="1316525" y="1550962"/>
            <a:ext cx="3004082" cy="47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426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6133</TotalTime>
  <Words>978</Words>
  <Application>Microsoft Office PowerPoint</Application>
  <PresentationFormat>Произвольный</PresentationFormat>
  <Paragraphs>334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Морозова Ірина</cp:lastModifiedBy>
  <cp:revision>894</cp:revision>
  <dcterms:created xsi:type="dcterms:W3CDTF">2018-01-05T16:38:53Z</dcterms:created>
  <dcterms:modified xsi:type="dcterms:W3CDTF">2023-10-14T13:08:44Z</dcterms:modified>
</cp:coreProperties>
</file>