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5" r:id="rId3"/>
    <p:sldId id="258" r:id="rId4"/>
    <p:sldId id="266" r:id="rId5"/>
    <p:sldId id="259" r:id="rId6"/>
    <p:sldId id="267" r:id="rId7"/>
    <p:sldId id="265" r:id="rId8"/>
    <p:sldId id="260" r:id="rId9"/>
    <p:sldId id="268" r:id="rId10"/>
    <p:sldId id="281" r:id="rId11"/>
    <p:sldId id="261" r:id="rId12"/>
    <p:sldId id="262" r:id="rId13"/>
    <p:sldId id="274" r:id="rId14"/>
    <p:sldId id="276" r:id="rId15"/>
    <p:sldId id="271" r:id="rId16"/>
    <p:sldId id="263" r:id="rId17"/>
    <p:sldId id="264" r:id="rId18"/>
    <p:sldId id="280" r:id="rId19"/>
    <p:sldId id="269" r:id="rId20"/>
    <p:sldId id="278" r:id="rId21"/>
    <p:sldId id="277" r:id="rId22"/>
    <p:sldId id="279" r:id="rId23"/>
    <p:sldId id="284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8500ED1-6614-4893-9488-BC0AB2F23B80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4CAE3F0-DB0B-4B74-8B3A-7C6A96E245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3.png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0567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Урок 15</a:t>
            </a:r>
          </a:p>
          <a:p>
            <a:endParaRPr lang="uk-UA" sz="3200" b="1" dirty="0" smtClean="0"/>
          </a:p>
          <a:p>
            <a:endParaRPr lang="uk-UA" sz="3200" b="1" dirty="0"/>
          </a:p>
          <a:p>
            <a:r>
              <a:rPr lang="uk-UA" sz="3200" b="1" dirty="0" smtClean="0">
                <a:solidFill>
                  <a:srgbClr val="C00000"/>
                </a:solidFill>
              </a:rPr>
              <a:t>Взаємозв’язок </a:t>
            </a:r>
            <a:r>
              <a:rPr lang="uk-UA" sz="3200" dirty="0" smtClean="0">
                <a:solidFill>
                  <a:srgbClr val="C00000"/>
                </a:solidFill>
              </a:rPr>
              <a:t>між будо­вою електронних оболонок </a:t>
            </a:r>
            <a:r>
              <a:rPr lang="uk-UA" sz="3200" b="1" dirty="0" smtClean="0">
                <a:solidFill>
                  <a:srgbClr val="C00000"/>
                </a:solidFill>
              </a:rPr>
              <a:t>та властивостями хімічних елементів, простих речовин, сполук з Гідрогеном та </a:t>
            </a:r>
            <a:r>
              <a:rPr lang="uk-UA" sz="3200" b="1" dirty="0" err="1" smtClean="0">
                <a:solidFill>
                  <a:srgbClr val="C00000"/>
                </a:solidFill>
              </a:rPr>
              <a:t>Оксигеном</a:t>
            </a:r>
            <a:r>
              <a:rPr lang="uk-UA" sz="3200" b="1" dirty="0" smtClean="0">
                <a:solidFill>
                  <a:srgbClr val="C00000"/>
                </a:solidFill>
              </a:rPr>
              <a:t>.</a:t>
            </a:r>
          </a:p>
          <a:p>
            <a:endParaRPr lang="uk-UA" sz="3200" b="1" dirty="0">
              <a:solidFill>
                <a:srgbClr val="C00000"/>
              </a:solidFill>
            </a:endParaRPr>
          </a:p>
          <a:p>
            <a:endParaRPr lang="uk-UA" sz="3200" b="1" dirty="0" smtClean="0">
              <a:solidFill>
                <a:srgbClr val="C00000"/>
              </a:solidFill>
            </a:endParaRPr>
          </a:p>
          <a:p>
            <a:r>
              <a:rPr lang="uk-UA" sz="3200" b="1" dirty="0">
                <a:solidFill>
                  <a:srgbClr val="C00000"/>
                </a:solidFill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                          </a:t>
            </a:r>
            <a:r>
              <a:rPr lang="uk-UA" sz="1600" b="1" dirty="0" smtClean="0">
                <a:solidFill>
                  <a:schemeClr val="bg2">
                    <a:lumMod val="10000"/>
                  </a:schemeClr>
                </a:solidFill>
              </a:rPr>
              <a:t>Вчитель хімії  Бабак Лідія Дмитрівна</a:t>
            </a:r>
          </a:p>
          <a:p>
            <a:r>
              <a:rPr lang="uk-UA" sz="16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м. Одеса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Загальна характеристика металів. Фізичні властивості металів на основі  їхньої будови - Хімія. Рівень стандарту. 11 клас. Савч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" y="692696"/>
            <a:ext cx="878655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3.Металічні та неметалічні властивості</a:t>
            </a:r>
            <a:endParaRPr lang="ru-RU" sz="24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1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/>
          </a:p>
          <a:p>
            <a:r>
              <a:rPr lang="uk-UA" sz="2400" b="1" dirty="0" smtClean="0"/>
              <a:t>Металічні </a:t>
            </a:r>
            <a:r>
              <a:rPr lang="uk-UA" sz="2400" b="1" dirty="0"/>
              <a:t>властивості</a:t>
            </a:r>
            <a:r>
              <a:rPr lang="uk-UA" sz="2400" dirty="0"/>
              <a:t> – це властивості атомів хімічних елементів віддавати електрони. Хімічні елементи, які виявляють металічні властивості, як правило, мають на зовнішньому рівні від одного до трьох </a:t>
            </a:r>
            <a:r>
              <a:rPr lang="uk-UA" sz="2400" dirty="0" smtClean="0"/>
              <a:t>електронів</a:t>
            </a:r>
            <a:endParaRPr lang="ru-RU" sz="2400" dirty="0"/>
          </a:p>
        </p:txBody>
      </p:sp>
      <p:pic>
        <p:nvPicPr>
          <p:cNvPr id="15362" name="Picture 2" descr="8. Властивості хімічних елементів та їх сполук залежно від розташування в  періодичній системі й будови атома. Сучасне формулювання періодичного  закону » Народна Осв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0"/>
          <a:stretch/>
        </p:blipFill>
        <p:spPr bwMode="auto">
          <a:xfrm>
            <a:off x="611560" y="1952599"/>
            <a:ext cx="8096228" cy="4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4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Неметалічні властивості</a:t>
            </a:r>
            <a:r>
              <a:rPr lang="uk-UA" sz="2400" dirty="0"/>
              <a:t> – це властивості атомів хімічних елементів приймати електрони. Хімічні елементи, які виявляють неметалічні властивості, як правило, мають на зовнішньому рівні від чотирьох до восьми </a:t>
            </a:r>
            <a:r>
              <a:rPr lang="uk-UA" sz="2400" dirty="0" smtClean="0"/>
              <a:t>електронів</a:t>
            </a:r>
            <a:endParaRPr lang="ru-RU" sz="2400" dirty="0"/>
          </a:p>
        </p:txBody>
      </p:sp>
      <p:pic>
        <p:nvPicPr>
          <p:cNvPr id="5124" name="Picture 4" descr="8. Властивості хімічних елементів та їх сполук залежно від розташування в  періодичній системі й будови атома. Сучасне формулювання періодичного  закону » Народна Осві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848872" cy="40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5733256"/>
            <a:ext cx="864096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8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еріодичність змін характеру хімічних елементів, властивостей простих і  складних речовин - Хімія. Рівень стандарту. 11 клас. Поп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08912" cy="441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2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Неметали - Wikiw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/>
          <a:stretch/>
        </p:blipFill>
        <p:spPr bwMode="auto">
          <a:xfrm>
            <a:off x="1115616" y="404664"/>
            <a:ext cx="6912768" cy="63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0"/>
            <a:ext cx="2868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95000"/>
                  </a:schemeClr>
                </a:solidFill>
              </a:rPr>
              <a:t>Неметали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8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удова електронних оболонок і характер хімічних елементів | Тест на 10  запитань. Хім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72358" cy="47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03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31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Na</a:t>
            </a:r>
            <a:r>
              <a:rPr lang="uk-UA" dirty="0"/>
              <a:t>, </a:t>
            </a:r>
            <a:r>
              <a:rPr lang="uk-UA" dirty="0" err="1"/>
              <a:t>Mg</a:t>
            </a:r>
            <a:r>
              <a:rPr lang="uk-UA" dirty="0"/>
              <a:t>, </a:t>
            </a:r>
            <a:r>
              <a:rPr lang="uk-UA" dirty="0" err="1"/>
              <a:t>Al</a:t>
            </a:r>
            <a:r>
              <a:rPr lang="uk-UA" dirty="0"/>
              <a:t>, </a:t>
            </a:r>
            <a:r>
              <a:rPr lang="uk-UA" dirty="0" err="1"/>
              <a:t>Si</a:t>
            </a:r>
            <a:r>
              <a:rPr lang="uk-UA" dirty="0"/>
              <a:t>, P, S, </a:t>
            </a:r>
            <a:r>
              <a:rPr lang="uk-UA" dirty="0" err="1"/>
              <a:t>Cl</a:t>
            </a:r>
            <a:r>
              <a:rPr lang="uk-UA" dirty="0"/>
              <a:t>, </a:t>
            </a:r>
            <a:r>
              <a:rPr lang="uk-UA" dirty="0" err="1"/>
              <a:t>Ar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Ці елементи утворюють вищі оксиди наступного складу (інертний хімічний елемент Аргон оксид не утворює): Na</a:t>
            </a:r>
            <a:r>
              <a:rPr lang="uk-UA" baseline="-25000" dirty="0"/>
              <a:t>2</a:t>
            </a:r>
            <a:r>
              <a:rPr lang="uk-UA" dirty="0"/>
              <a:t>O, </a:t>
            </a:r>
            <a:r>
              <a:rPr lang="uk-UA" dirty="0" err="1"/>
              <a:t>MgO</a:t>
            </a:r>
            <a:r>
              <a:rPr lang="uk-UA" dirty="0"/>
              <a:t>, Al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3</a:t>
            </a:r>
            <a:r>
              <a:rPr lang="uk-UA" dirty="0"/>
              <a:t>, SiO</a:t>
            </a:r>
            <a:r>
              <a:rPr lang="uk-UA" baseline="-25000" dirty="0"/>
              <a:t>2</a:t>
            </a:r>
            <a:r>
              <a:rPr lang="uk-UA" dirty="0"/>
              <a:t>, P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5</a:t>
            </a:r>
            <a:r>
              <a:rPr lang="uk-UA" dirty="0"/>
              <a:t>, SO</a:t>
            </a:r>
            <a:r>
              <a:rPr lang="uk-UA" baseline="-25000" dirty="0"/>
              <a:t>3</a:t>
            </a:r>
            <a:r>
              <a:rPr lang="uk-UA" dirty="0"/>
              <a:t>, Cl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7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Натрій оксид і магній оксид виявляють властивості основних оксидів, алюміній оксид є амфотерним оксидом, усі інші оксиди (силіцій (IV) оксид, фосфор (V) оксид, </a:t>
            </a:r>
            <a:r>
              <a:rPr lang="uk-UA" dirty="0" err="1"/>
              <a:t>сульфур</a:t>
            </a:r>
            <a:r>
              <a:rPr lang="uk-UA" dirty="0"/>
              <a:t> (VI) оксид, хлор (VII) оксид) виявляють властивості кислотних оксидів. Крім того, в ряді Na</a:t>
            </a:r>
            <a:r>
              <a:rPr lang="uk-UA" baseline="-25000" dirty="0"/>
              <a:t>2</a:t>
            </a:r>
            <a:r>
              <a:rPr lang="uk-UA" dirty="0"/>
              <a:t>O – </a:t>
            </a:r>
            <a:r>
              <a:rPr lang="uk-UA" dirty="0" err="1"/>
              <a:t>MgO</a:t>
            </a:r>
            <a:r>
              <a:rPr lang="uk-UA" dirty="0"/>
              <a:t> основні властивості послаблюються, а в ряді SiO</a:t>
            </a:r>
            <a:r>
              <a:rPr lang="uk-UA" baseline="-25000" dirty="0"/>
              <a:t>2</a:t>
            </a:r>
            <a:r>
              <a:rPr lang="uk-UA" dirty="0"/>
              <a:t> – P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5</a:t>
            </a:r>
            <a:r>
              <a:rPr lang="uk-UA" dirty="0"/>
              <a:t> – SO</a:t>
            </a:r>
            <a:r>
              <a:rPr lang="uk-UA" baseline="-25000" dirty="0"/>
              <a:t>3</a:t>
            </a:r>
            <a:r>
              <a:rPr lang="uk-UA" dirty="0"/>
              <a:t> – Cl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7</a:t>
            </a:r>
            <a:r>
              <a:rPr lang="uk-UA" dirty="0"/>
              <a:t> кислотні властивості посилюються</a:t>
            </a:r>
            <a:r>
              <a:rPr lang="uk-UA" dirty="0" smtClean="0"/>
              <a:t>.</a:t>
            </a:r>
            <a:r>
              <a:rPr lang="uk-UA" dirty="0"/>
              <a:t> Крім того, в ряді </a:t>
            </a:r>
            <a:r>
              <a:rPr lang="uk-UA" dirty="0" err="1"/>
              <a:t>NaOH</a:t>
            </a:r>
            <a:r>
              <a:rPr lang="uk-UA" dirty="0"/>
              <a:t> – </a:t>
            </a:r>
            <a:r>
              <a:rPr lang="uk-UA" dirty="0" err="1"/>
              <a:t>Mg</a:t>
            </a:r>
            <a:r>
              <a:rPr lang="uk-UA" dirty="0"/>
              <a:t>(OH)</a:t>
            </a:r>
            <a:r>
              <a:rPr lang="uk-UA" baseline="-25000" dirty="0"/>
              <a:t>2</a:t>
            </a:r>
            <a:r>
              <a:rPr lang="uk-UA" dirty="0"/>
              <a:t> основні властивості послаблюються, а в ряді H</a:t>
            </a:r>
            <a:r>
              <a:rPr lang="uk-UA" baseline="-25000" dirty="0"/>
              <a:t>2</a:t>
            </a:r>
            <a:r>
              <a:rPr lang="uk-UA" dirty="0"/>
              <a:t>SiO</a:t>
            </a:r>
            <a:r>
              <a:rPr lang="uk-UA" baseline="-25000" dirty="0"/>
              <a:t>3</a:t>
            </a:r>
            <a:r>
              <a:rPr lang="uk-UA" dirty="0"/>
              <a:t> – H</a:t>
            </a:r>
            <a:r>
              <a:rPr lang="uk-UA" baseline="-25000" dirty="0"/>
              <a:t>3</a:t>
            </a:r>
            <a:r>
              <a:rPr lang="uk-UA" dirty="0"/>
              <a:t>PO</a:t>
            </a:r>
            <a:r>
              <a:rPr lang="uk-UA" baseline="-25000" dirty="0"/>
              <a:t>4</a:t>
            </a:r>
            <a:r>
              <a:rPr lang="uk-UA" dirty="0"/>
              <a:t> – H</a:t>
            </a:r>
            <a:r>
              <a:rPr lang="uk-UA" baseline="-25000" dirty="0"/>
              <a:t>2</a:t>
            </a:r>
            <a:r>
              <a:rPr lang="uk-UA" dirty="0"/>
              <a:t>SO</a:t>
            </a:r>
            <a:r>
              <a:rPr lang="uk-UA" baseline="-25000" dirty="0"/>
              <a:t>4</a:t>
            </a:r>
            <a:r>
              <a:rPr lang="uk-UA" dirty="0"/>
              <a:t> – HClO</a:t>
            </a:r>
            <a:r>
              <a:rPr lang="uk-UA" baseline="-25000" dirty="0"/>
              <a:t>4</a:t>
            </a:r>
            <a:r>
              <a:rPr lang="uk-UA" dirty="0"/>
              <a:t> кислотні властивості посилюються.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7" y="0"/>
            <a:ext cx="343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В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ищі    оксиди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86" name="Picture 2" descr="Залежність властивостей елементів та їх сполук від електронної будови  атомів - Хімія. 8 клас. Савчи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1"/>
          <a:stretch/>
        </p:blipFill>
        <p:spPr bwMode="auto">
          <a:xfrm>
            <a:off x="107504" y="1196752"/>
            <a:ext cx="8944451" cy="43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алежність властивостей елементів і їхніх сполук від електронної будови  атомів - Хімія. 8 клас. Ярошенк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0"/>
          <a:stretch/>
        </p:blipFill>
        <p:spPr bwMode="auto">
          <a:xfrm>
            <a:off x="295253" y="5641776"/>
            <a:ext cx="8568952" cy="8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7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Неметалічні </a:t>
            </a:r>
            <a:r>
              <a:rPr lang="uk-UA" dirty="0"/>
              <a:t>елементи утворюють із Гідрогеном бінарні сполуки, вони ще мають назву леткі водневі сполуки. Більшість таких сполук утворюються при взаємодії неметалів з воднем. Загальні формули летких водневих сполук неметалічних елементів наведені в короткому варіанті періодичній системі.</a:t>
            </a:r>
            <a:endParaRPr lang="ru-RU" dirty="0"/>
          </a:p>
          <a:p>
            <a:r>
              <a:rPr lang="uk-UA" dirty="0"/>
              <a:t>Елементи перших трьох груп – метали, вони летких сполук з Гідрогеном не утворюють, вони утворюють тверді гідриди, які за властивостями та будовою нагадують солі. А сполуки типових неметалічних елементів з Гідрогеном складаються з молекул, це переважно газуваті речовини.</a:t>
            </a:r>
            <a:endParaRPr lang="ru-RU" dirty="0"/>
          </a:p>
          <a:p>
            <a:r>
              <a:rPr lang="uk-UA" dirty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5" y="0"/>
            <a:ext cx="6120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5.Сполуки з Гідрогеном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Сполуки неметалічних елементів з Гідрогеном - Хімія. Рівень стандарту. 11  клас. Савч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9" y="2780928"/>
            <a:ext cx="855804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6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резентація по темі: &quot;Сполуки неметалічних елементів з Гідрогеном.  Особливості водних розчинів цих сполук, їх застосування.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20418" r="5080" b="1775"/>
          <a:stretch/>
        </p:blipFill>
        <p:spPr bwMode="auto">
          <a:xfrm>
            <a:off x="539552" y="1511393"/>
            <a:ext cx="8157665" cy="415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332656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Склад і назви сполук неметалічних елементів з Гідрогеном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638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ластивості хімічних елементів та їхніх сполук на основі уявлень про  електронну будову атомів » uabooks.t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443162"/>
            <a:ext cx="7848872" cy="64148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683568" y="6525344"/>
            <a:ext cx="864096" cy="33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7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еріодична система хімічних елементів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1772816"/>
            <a:ext cx="9424825" cy="31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4868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1.Що таке період?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589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r>
              <a:rPr lang="uk-UA" sz="3200" b="1" dirty="0" smtClean="0">
                <a:solidFill>
                  <a:srgbClr val="C00000"/>
                </a:solidFill>
              </a:rPr>
              <a:t>Узагальнення та закріплення вивченого матеріалу.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uk-UA" sz="2400" b="1" dirty="0" smtClean="0"/>
              <a:t>1.Що таке атомний радіус?</a:t>
            </a:r>
          </a:p>
          <a:p>
            <a:r>
              <a:rPr lang="uk-UA" sz="2400" dirty="0" smtClean="0"/>
              <a:t> (це відстань від центу ядра до сферичної поверхні електронної оболонки, на якій ймовірність перебування електронів найбільша)</a:t>
            </a:r>
            <a:endParaRPr lang="ru-RU" sz="2400" dirty="0" smtClean="0"/>
          </a:p>
          <a:p>
            <a:r>
              <a:rPr lang="uk-UA" sz="2400" b="1" dirty="0" smtClean="0"/>
              <a:t>2.Як змінюється атомний радіус:</a:t>
            </a:r>
            <a:endParaRPr lang="ru-RU" sz="2400" b="1" dirty="0" smtClean="0"/>
          </a:p>
          <a:p>
            <a:r>
              <a:rPr lang="uk-UA" sz="2400" dirty="0" smtClean="0"/>
              <a:t>	а) </a:t>
            </a:r>
            <a:r>
              <a:rPr lang="uk-UA" sz="2400" dirty="0" smtClean="0">
                <a:solidFill>
                  <a:srgbClr val="FF0000"/>
                </a:solidFill>
              </a:rPr>
              <a:t>у групах </a:t>
            </a:r>
            <a:r>
              <a:rPr lang="uk-UA" sz="2400" dirty="0" smtClean="0"/>
              <a:t>(у головних підгрупах зі збільшенням заряду ядра атома відбувається збільшення числа електронних рівнів, тому атомний радіус зі збільшенням порядкового номера в головних підгрупах </a:t>
            </a:r>
            <a:r>
              <a:rPr lang="uk-UA" sz="2400" u="sng" dirty="0" smtClean="0"/>
              <a:t>збільшується</a:t>
            </a:r>
            <a:r>
              <a:rPr lang="uk-UA" sz="2400" dirty="0" smtClean="0"/>
              <a:t>)</a:t>
            </a:r>
            <a:endParaRPr lang="ru-RU" sz="2400" dirty="0" smtClean="0"/>
          </a:p>
          <a:p>
            <a:r>
              <a:rPr lang="uk-UA" sz="2400" dirty="0" smtClean="0"/>
              <a:t>	б) </a:t>
            </a:r>
            <a:r>
              <a:rPr lang="uk-UA" sz="2400" dirty="0" smtClean="0">
                <a:solidFill>
                  <a:srgbClr val="FF0000"/>
                </a:solidFill>
              </a:rPr>
              <a:t>у періодах </a:t>
            </a:r>
            <a:r>
              <a:rPr lang="uk-UA" sz="2400" dirty="0" smtClean="0"/>
              <a:t>(у періодах зі збільшенням заряду ядра збільшується число електронів на зовнішньому рівні, це призводять до </a:t>
            </a:r>
            <a:r>
              <a:rPr lang="uk-UA" sz="2400" dirty="0" err="1" smtClean="0"/>
              <a:t>зжаття</a:t>
            </a:r>
            <a:r>
              <a:rPr lang="uk-UA" sz="2400" dirty="0" smtClean="0"/>
              <a:t> електронної оболонки навколо ядра, тому атомний радіус зі збільшенням порядкового номеру в періодах </a:t>
            </a:r>
            <a:r>
              <a:rPr lang="uk-UA" sz="2400" u="sng" dirty="0" smtClean="0"/>
              <a:t>зменшується</a:t>
            </a:r>
            <a:r>
              <a:rPr lang="uk-UA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0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819138"/>
            <a:ext cx="9252520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3200" b="1" dirty="0" smtClean="0"/>
              <a:t>3.Що </a:t>
            </a:r>
            <a:r>
              <a:rPr lang="uk-UA" sz="3200" b="1" dirty="0"/>
              <a:t>таке </a:t>
            </a:r>
            <a:r>
              <a:rPr lang="uk-UA" sz="3200" b="1" dirty="0" err="1"/>
              <a:t>електронегативність</a:t>
            </a:r>
            <a:r>
              <a:rPr lang="uk-UA" sz="3200" b="1" dirty="0"/>
              <a:t> елементів</a:t>
            </a:r>
            <a:r>
              <a:rPr lang="uk-UA" sz="3200" b="1" dirty="0" smtClean="0"/>
              <a:t>?</a:t>
            </a:r>
          </a:p>
          <a:p>
            <a:r>
              <a:rPr lang="uk-UA" sz="3200" b="1" dirty="0" smtClean="0"/>
              <a:t> </a:t>
            </a:r>
            <a:r>
              <a:rPr lang="uk-UA" sz="3200" dirty="0"/>
              <a:t>(це здатність атома в сполуках притягувати до себе валентні електрони, тобто ті електрони, за допомогою яких утворюються хімічні зв’язки між атомами)</a:t>
            </a:r>
            <a:endParaRPr lang="ru-RU" sz="3200" dirty="0"/>
          </a:p>
          <a:p>
            <a:r>
              <a:rPr lang="uk-UA" sz="3200" b="1" dirty="0"/>
              <a:t>4.Як змінюється </a:t>
            </a:r>
            <a:r>
              <a:rPr lang="uk-UA" sz="3200" b="1" dirty="0" err="1"/>
              <a:t>електронегативність</a:t>
            </a:r>
            <a:r>
              <a:rPr lang="uk-UA" sz="3200" b="1" dirty="0"/>
              <a:t> елементів:</a:t>
            </a:r>
            <a:endParaRPr lang="ru-RU" sz="3200" b="1" dirty="0"/>
          </a:p>
          <a:p>
            <a:r>
              <a:rPr lang="uk-UA" sz="3200" dirty="0"/>
              <a:t>а) </a:t>
            </a:r>
            <a:r>
              <a:rPr lang="uk-UA" sz="3200" dirty="0">
                <a:solidFill>
                  <a:srgbClr val="FF0000"/>
                </a:solidFill>
              </a:rPr>
              <a:t>у групах </a:t>
            </a:r>
            <a:r>
              <a:rPr lang="uk-UA" sz="3200" dirty="0"/>
              <a:t>(в головних підгрупах </a:t>
            </a:r>
            <a:r>
              <a:rPr lang="uk-UA" sz="3200" dirty="0" err="1"/>
              <a:t>електронегативність</a:t>
            </a:r>
            <a:r>
              <a:rPr lang="uk-UA" sz="3200" dirty="0"/>
              <a:t> зі збільшенням порядкового номеру зменшується)</a:t>
            </a:r>
            <a:endParaRPr lang="ru-RU" sz="3200" dirty="0"/>
          </a:p>
          <a:p>
            <a:r>
              <a:rPr lang="uk-UA" sz="3200" dirty="0"/>
              <a:t>б) </a:t>
            </a:r>
            <a:r>
              <a:rPr lang="uk-UA" sz="3200" dirty="0">
                <a:solidFill>
                  <a:srgbClr val="FF0000"/>
                </a:solidFill>
              </a:rPr>
              <a:t>у періодах </a:t>
            </a:r>
            <a:r>
              <a:rPr lang="uk-UA" sz="3200" dirty="0"/>
              <a:t>(у періодах зі збільшенням порядкового номеру </a:t>
            </a:r>
            <a:r>
              <a:rPr lang="uk-UA" sz="3200" dirty="0" err="1"/>
              <a:t>електронегативність</a:t>
            </a:r>
            <a:r>
              <a:rPr lang="uk-UA" sz="3200" dirty="0"/>
              <a:t> збільшується</a:t>
            </a:r>
            <a:r>
              <a:rPr lang="uk-UA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872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7"/>
            <a:ext cx="81369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5.Що ви знаєте про металічні та неметалічні властивості елементів та утворених ними сполук? </a:t>
            </a:r>
            <a:endParaRPr lang="uk-UA" sz="2800" b="1" dirty="0" smtClean="0"/>
          </a:p>
          <a:p>
            <a:r>
              <a:rPr lang="uk-UA" sz="2800" dirty="0" smtClean="0"/>
              <a:t>(</a:t>
            </a:r>
            <a:r>
              <a:rPr lang="uk-UA" sz="2800" dirty="0">
                <a:solidFill>
                  <a:srgbClr val="FF0000"/>
                </a:solidFill>
              </a:rPr>
              <a:t>Металічні властивості </a:t>
            </a:r>
            <a:r>
              <a:rPr lang="uk-UA" sz="2800" dirty="0"/>
              <a:t>– це властивості атомів хімічних елементів віддавати електрони, на зовнішньому рівні мають від одного до трьох електронів. </a:t>
            </a:r>
            <a:endParaRPr lang="uk-UA" sz="2800" dirty="0" smtClean="0"/>
          </a:p>
          <a:p>
            <a:r>
              <a:rPr lang="uk-UA" sz="2800" dirty="0" smtClean="0">
                <a:solidFill>
                  <a:srgbClr val="FF0000"/>
                </a:solidFill>
              </a:rPr>
              <a:t>Неметалічні </a:t>
            </a:r>
            <a:r>
              <a:rPr lang="uk-UA" sz="2800" dirty="0">
                <a:solidFill>
                  <a:srgbClr val="FF0000"/>
                </a:solidFill>
              </a:rPr>
              <a:t>властивості </a:t>
            </a:r>
            <a:r>
              <a:rPr lang="uk-UA" sz="2800" dirty="0"/>
              <a:t>– це властивості атомів хімічних елементів приймати електрони, мають на зовнішньому рівні від чотирьох до восьми електронів) </a:t>
            </a:r>
            <a:endParaRPr lang="uk-UA" sz="2800" dirty="0" smtClean="0"/>
          </a:p>
          <a:p>
            <a:r>
              <a:rPr lang="uk-UA" sz="2400" dirty="0" smtClean="0"/>
              <a:t>У </a:t>
            </a:r>
            <a:r>
              <a:rPr lang="uk-UA" sz="2400" dirty="0"/>
              <a:t>періодах властивості основних оксидів та відповідних їм гідроксидів </a:t>
            </a:r>
            <a:r>
              <a:rPr lang="uk-UA" sz="2400" dirty="0" smtClean="0"/>
              <a:t>елементів послаблюються</a:t>
            </a:r>
            <a:r>
              <a:rPr lang="uk-UA" sz="2400" dirty="0"/>
              <a:t>, а кислотні посилюються. </a:t>
            </a:r>
            <a:endParaRPr lang="uk-UA" sz="2400" dirty="0" smtClean="0"/>
          </a:p>
          <a:p>
            <a:r>
              <a:rPr lang="uk-UA" sz="2400" dirty="0" smtClean="0"/>
              <a:t>Цей </a:t>
            </a:r>
            <a:r>
              <a:rPr lang="uk-UA" sz="2400" dirty="0"/>
              <a:t>перехід здійснюється через амфотерні </a:t>
            </a:r>
            <a:r>
              <a:rPr lang="uk-UA" sz="2400" dirty="0" smtClean="0"/>
              <a:t>елементи.</a:t>
            </a:r>
            <a:endParaRPr lang="ru-RU" sz="2400" dirty="0"/>
          </a:p>
          <a:p>
            <a:r>
              <a:rPr lang="uk-UA" sz="2800" b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5276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Задача    Масова </a:t>
            </a:r>
            <a:r>
              <a:rPr lang="uk-UA" sz="2800" dirty="0"/>
              <a:t>частка елемента ІІ групи у вищому оксиді становить 60%. Визначте </a:t>
            </a:r>
            <a:r>
              <a:rPr lang="uk-UA" sz="2800" dirty="0" smtClean="0"/>
              <a:t>елемент.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             </a:t>
            </a:r>
            <a:r>
              <a:rPr lang="uk-UA" sz="2800" dirty="0" err="1" smtClean="0"/>
              <a:t>Розв»язок</a:t>
            </a:r>
            <a:endParaRPr lang="uk-UA" sz="2800" dirty="0" smtClean="0"/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64728"/>
              </p:ext>
            </p:extLst>
          </p:nvPr>
        </p:nvGraphicFramePr>
        <p:xfrm>
          <a:off x="395536" y="2132856"/>
          <a:ext cx="7992887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309"/>
                <a:gridCol w="6363578"/>
              </a:tblGrid>
              <a:tr h="43924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Дано: 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</a:t>
                      </a:r>
                      <a:r>
                        <a:rPr lang="uk-UA" sz="2800" dirty="0">
                          <a:effectLst/>
                        </a:rPr>
                        <a:t>(Е) = </a:t>
                      </a:r>
                      <a:r>
                        <a:rPr lang="uk-UA" sz="2800" dirty="0" smtClean="0">
                          <a:effectLst/>
                        </a:rPr>
                        <a:t>60%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Е</a:t>
                      </a:r>
                      <a:r>
                        <a:rPr lang="uk-UA" sz="1800" dirty="0" smtClean="0">
                          <a:effectLst/>
                        </a:rPr>
                        <a:t>1</a:t>
                      </a:r>
                      <a:r>
                        <a:rPr lang="uk-UA" sz="2800" dirty="0" smtClean="0">
                          <a:effectLst/>
                        </a:rPr>
                        <a:t>О</a:t>
                      </a:r>
                      <a:r>
                        <a:rPr lang="uk-UA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  Е </a:t>
                      </a:r>
                      <a:r>
                        <a:rPr lang="uk-UA" sz="2800" dirty="0">
                          <a:effectLst/>
                        </a:rPr>
                        <a:t>- ?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               </a:t>
                      </a:r>
                      <a:r>
                        <a:rPr lang="en-US" sz="2800" dirty="0" err="1">
                          <a:effectLst/>
                        </a:rPr>
                        <a:t>nAr</a:t>
                      </a:r>
                      <a:r>
                        <a:rPr lang="en-US" sz="2800" dirty="0">
                          <a:effectLst/>
                        </a:rPr>
                        <a:t>(E)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</a:t>
                      </a:r>
                      <a:r>
                        <a:rPr lang="uk-UA" sz="2800" dirty="0">
                          <a:effectLst/>
                        </a:rPr>
                        <a:t>(Е) </a:t>
                      </a:r>
                      <a:r>
                        <a:rPr lang="uk-UA" sz="2800" dirty="0" smtClean="0">
                          <a:effectLst/>
                        </a:rPr>
                        <a:t>=</a:t>
                      </a:r>
                      <a:r>
                        <a:rPr lang="uk-UA" sz="2800" baseline="0" dirty="0" smtClean="0">
                          <a:effectLst/>
                        </a:rPr>
                        <a:t>  </a:t>
                      </a:r>
                      <a:r>
                        <a:rPr lang="en-US" sz="2800" dirty="0" smtClean="0">
                          <a:effectLst/>
                        </a:rPr>
                        <a:t>  </a:t>
                      </a:r>
                      <a:r>
                        <a:rPr lang="en-US" sz="2800" dirty="0" err="1">
                          <a:effectLst/>
                        </a:rPr>
                        <a:t>Mr</a:t>
                      </a:r>
                      <a:r>
                        <a:rPr lang="uk-UA" sz="2800" dirty="0">
                          <a:effectLst/>
                        </a:rPr>
                        <a:t> (</a:t>
                      </a:r>
                      <a:r>
                        <a:rPr lang="uk-UA" sz="2800" dirty="0" smtClean="0">
                          <a:effectLst/>
                        </a:rPr>
                        <a:t>Е1О1)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                 х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0,6 = </a:t>
                      </a:r>
                      <a:r>
                        <a:rPr lang="ru-RU" sz="2800" baseline="0" dirty="0" smtClean="0">
                          <a:effectLst/>
                        </a:rPr>
                        <a:t>      </a:t>
                      </a:r>
                      <a:r>
                        <a:rPr lang="uk-UA" sz="2800" dirty="0" smtClean="0">
                          <a:effectLst/>
                        </a:rPr>
                        <a:t>х </a:t>
                      </a:r>
                      <a:r>
                        <a:rPr lang="uk-UA" sz="2800" dirty="0">
                          <a:effectLst/>
                        </a:rPr>
                        <a:t>+16 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0,6х </a:t>
                      </a:r>
                      <a:r>
                        <a:rPr lang="uk-UA" sz="2800" dirty="0">
                          <a:effectLst/>
                        </a:rPr>
                        <a:t>+ 9,6 =  х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     х = 24       </a:t>
                      </a:r>
                      <a:endParaRPr lang="uk-UA" sz="2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</a:rPr>
                        <a:t>Ar</a:t>
                      </a:r>
                      <a:r>
                        <a:rPr lang="uk-UA" sz="2800" dirty="0" smtClean="0">
                          <a:effectLst/>
                        </a:rPr>
                        <a:t> </a:t>
                      </a:r>
                      <a:r>
                        <a:rPr lang="uk-UA" sz="2800" dirty="0">
                          <a:effectLst/>
                        </a:rPr>
                        <a:t>(</a:t>
                      </a:r>
                      <a:r>
                        <a:rPr lang="en-US" sz="2800" dirty="0">
                          <a:effectLst/>
                        </a:rPr>
                        <a:t>Mg</a:t>
                      </a:r>
                      <a:r>
                        <a:rPr lang="uk-UA" sz="2800" dirty="0">
                          <a:effectLst/>
                        </a:rPr>
                        <a:t>) = 2</a:t>
                      </a:r>
                      <a:r>
                        <a:rPr lang="ru-RU" sz="2800" dirty="0">
                          <a:effectLst/>
                        </a:rPr>
                        <a:t>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                                   Відповідь:</a:t>
                      </a:r>
                      <a:r>
                        <a:rPr lang="en-US" sz="2800" dirty="0">
                          <a:effectLst/>
                        </a:rPr>
                        <a:t>Mg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491880" y="2537828"/>
            <a:ext cx="1546845" cy="9525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979712" y="2835529"/>
            <a:ext cx="0" cy="80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1560" y="4005064"/>
            <a:ext cx="923925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03848" y="3861048"/>
            <a:ext cx="1546845" cy="9525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3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6606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Домашнє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завдання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/>
              <a:t>1.Установіть </a:t>
            </a:r>
            <a:r>
              <a:rPr lang="ru-RU" sz="3200" dirty="0" err="1" smtClean="0"/>
              <a:t>послідовність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зростання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неметалічних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властивостей</a:t>
            </a:r>
            <a:r>
              <a:rPr lang="ru-RU" sz="3200" dirty="0" smtClean="0"/>
              <a:t> </a:t>
            </a:r>
            <a:r>
              <a:rPr lang="ru-RU" sz="3200" dirty="0" err="1" smtClean="0"/>
              <a:t>атомів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елементів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а) </a:t>
            </a:r>
            <a:r>
              <a:rPr lang="uk-UA" sz="3200" dirty="0" smtClean="0"/>
              <a:t>І</a:t>
            </a:r>
            <a:r>
              <a:rPr lang="ru-RU" sz="3200" dirty="0" smtClean="0"/>
              <a:t>;    в) </a:t>
            </a:r>
            <a:r>
              <a:rPr lang="en-US" sz="3200" dirty="0" smtClean="0"/>
              <a:t>P</a:t>
            </a:r>
            <a:r>
              <a:rPr lang="ru-RU" sz="3200" dirty="0" smtClean="0"/>
              <a:t>;      б) </a:t>
            </a:r>
            <a:r>
              <a:rPr lang="uk-UA" sz="3200" dirty="0" smtClean="0"/>
              <a:t>В</a:t>
            </a:r>
            <a:r>
              <a:rPr lang="ru-RU" sz="3200" dirty="0" smtClean="0"/>
              <a:t>;     г) </a:t>
            </a:r>
            <a:r>
              <a:rPr lang="en-US" sz="3200" dirty="0" smtClean="0"/>
              <a:t>Bi</a:t>
            </a:r>
            <a:endParaRPr lang="uk-UA" sz="3200" dirty="0" smtClean="0"/>
          </a:p>
          <a:p>
            <a:endParaRPr lang="uk-UA" sz="3200" dirty="0" smtClean="0"/>
          </a:p>
          <a:p>
            <a:r>
              <a:rPr lang="ru-RU" sz="3200" dirty="0" smtClean="0"/>
              <a:t>2. </a:t>
            </a:r>
            <a:r>
              <a:rPr lang="ru-RU" sz="3200" dirty="0" err="1" smtClean="0"/>
              <a:t>Масова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хімічного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елемента</a:t>
            </a:r>
            <a:r>
              <a:rPr lang="ru-RU" sz="3200" b="1" dirty="0" smtClean="0"/>
              <a:t> IV </a:t>
            </a:r>
            <a:r>
              <a:rPr lang="ru-RU" sz="3200" b="1" dirty="0" err="1" smtClean="0"/>
              <a:t>групи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вищому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оксиді</a:t>
            </a:r>
            <a:r>
              <a:rPr lang="ru-RU" sz="3200" b="1" dirty="0" smtClean="0"/>
              <a:t> </a:t>
            </a:r>
            <a:r>
              <a:rPr lang="ru-RU" sz="3200" dirty="0" err="1" smtClean="0"/>
              <a:t>Періодичної</a:t>
            </a:r>
            <a:r>
              <a:rPr lang="ru-RU" sz="3200" dirty="0" smtClean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err="1"/>
              <a:t>хімічних</a:t>
            </a:r>
            <a:r>
              <a:rPr lang="ru-RU" sz="3200" dirty="0"/>
              <a:t> </a:t>
            </a:r>
            <a:r>
              <a:rPr lang="ru-RU" sz="3200" dirty="0" err="1"/>
              <a:t>елементів</a:t>
            </a:r>
            <a:r>
              <a:rPr lang="ru-RU" sz="3200" dirty="0"/>
              <a:t> </a:t>
            </a:r>
            <a:r>
              <a:rPr lang="ru-RU" sz="3200" dirty="0" err="1"/>
              <a:t>дорівнює</a:t>
            </a:r>
            <a:r>
              <a:rPr lang="ru-RU" sz="3200" dirty="0"/>
              <a:t> </a:t>
            </a:r>
            <a:r>
              <a:rPr lang="ru-RU" sz="3200" dirty="0" smtClean="0"/>
              <a:t>46,67%.Що </a:t>
            </a:r>
            <a:r>
              <a:rPr lang="ru-RU" sz="3200" dirty="0" err="1" smtClean="0"/>
              <a:t>це</a:t>
            </a:r>
            <a:r>
              <a:rPr lang="ru-RU" sz="3200" dirty="0" smtClean="0"/>
              <a:t> за </a:t>
            </a:r>
            <a:r>
              <a:rPr lang="ru-RU" sz="3200" dirty="0" err="1" smtClean="0"/>
              <a:t>елемент</a:t>
            </a:r>
            <a:r>
              <a:rPr lang="ru-RU" sz="3200" dirty="0" smtClean="0"/>
              <a:t>?</a:t>
            </a:r>
            <a:endParaRPr lang="ru-RU" sz="3200" b="1" dirty="0"/>
          </a:p>
          <a:p>
            <a:endParaRPr lang="uk-UA" sz="3200" dirty="0"/>
          </a:p>
        </p:txBody>
      </p:sp>
      <p:pic>
        <p:nvPicPr>
          <p:cNvPr id="3" name="Picture 2" descr="smaylik-s-vopro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2238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05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ія на тему &quot;Буква &quot;ща&quot;, позначення нею звукосполучення [шч].  Читання складів, слів. Опрацювання віршів К. Перелісної &quot;Дощик&quot;,  &quot;Різнокольоровий дощик&quot; (за В. Полинок)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Презентація на тему &quot;Буква &quot;ща&quot;, позначення нею звукосполучення [шч].  Читання складів, слів. Опрацювання віршів К. Перелісної &quot;Дощик&quot;,  &quot;Різнокольоровий дощик&quot; (за В. Полинок)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4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2.Які </a:t>
            </a:r>
            <a:r>
              <a:rPr lang="uk-UA" sz="2800" dirty="0"/>
              <a:t>бувають періоди? (малі та великі)</a:t>
            </a:r>
            <a:endParaRPr lang="ru-RU" sz="2800" dirty="0"/>
          </a:p>
          <a:p>
            <a:r>
              <a:rPr lang="uk-UA" sz="2800" dirty="0"/>
              <a:t>3.Як змінюються властивості у періодах? (зі зростанням відносних атомних мас елементів спостерігається поступове послаблення металічних і наростання неметалічних властивостей)</a:t>
            </a:r>
            <a:endParaRPr lang="ru-RU" sz="2800" dirty="0"/>
          </a:p>
          <a:p>
            <a:r>
              <a:rPr lang="uk-UA" sz="2800" dirty="0"/>
              <a:t>4.Що таке група? ( це вертикальний стовпчик, в якому один під одним розміщені подібні за властивостями хімічні елементи)</a:t>
            </a:r>
            <a:endParaRPr lang="ru-RU" sz="2800" dirty="0"/>
          </a:p>
          <a:p>
            <a:r>
              <a:rPr lang="uk-UA" sz="2800" dirty="0"/>
              <a:t>5.Як поділяють групи? (А і Б – головна і побічна)</a:t>
            </a:r>
            <a:endParaRPr lang="ru-RU" sz="2800" dirty="0"/>
          </a:p>
          <a:p>
            <a:r>
              <a:rPr lang="uk-UA" sz="2800" dirty="0"/>
              <a:t>6.Як змінюються властивості у групах? (у міру зростання відносних атомних мас елементів їхні металічні властивості посилюються, а неметалічні послаблюються)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641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92509" y="731363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595367" y="730077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592509" y="1137938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448098" y="1137938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2304235" y="1137938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3163590" y="1137938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4021336" y="1137444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4874270" y="1134639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5736828" y="1137345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6595367" y="1137345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2" action="ppaction://hlinksldjump"/>
          </p:cNvPr>
          <p:cNvSpPr/>
          <p:nvPr/>
        </p:nvSpPr>
        <p:spPr>
          <a:xfrm>
            <a:off x="592559" y="1544301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3" action="ppaction://hlinksldjump"/>
          </p:cNvPr>
          <p:cNvSpPr/>
          <p:nvPr/>
        </p:nvSpPr>
        <p:spPr>
          <a:xfrm>
            <a:off x="1448098" y="1547476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4" action="ppaction://hlinksldjump"/>
          </p:cNvPr>
          <p:cNvSpPr/>
          <p:nvPr/>
        </p:nvSpPr>
        <p:spPr>
          <a:xfrm>
            <a:off x="2305965" y="1544092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5" action="ppaction://hlinksldjump"/>
          </p:cNvPr>
          <p:cNvSpPr/>
          <p:nvPr/>
        </p:nvSpPr>
        <p:spPr>
          <a:xfrm>
            <a:off x="3163590" y="1547267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4018161" y="1545182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4947984" y="1515345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Прямоугольник 18">
            <a:hlinkClick r:id="rId17" action="ppaction://hlinksldjump"/>
          </p:cNvPr>
          <p:cNvSpPr/>
          <p:nvPr/>
        </p:nvSpPr>
        <p:spPr>
          <a:xfrm>
            <a:off x="5736828" y="1545309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ямоугольник 19">
            <a:hlinkClick r:id="" action="ppaction://noaction"/>
          </p:cNvPr>
          <p:cNvSpPr/>
          <p:nvPr/>
        </p:nvSpPr>
        <p:spPr>
          <a:xfrm>
            <a:off x="6595367" y="1546958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Прямоугольник 20">
            <a:hlinkClick r:id="" action="ppaction://noaction"/>
          </p:cNvPr>
          <p:cNvSpPr/>
          <p:nvPr/>
        </p:nvSpPr>
        <p:spPr>
          <a:xfrm>
            <a:off x="590697" y="1951830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" action="ppaction://noaction"/>
          </p:cNvPr>
          <p:cNvSpPr/>
          <p:nvPr/>
        </p:nvSpPr>
        <p:spPr>
          <a:xfrm>
            <a:off x="1448098" y="1953915"/>
            <a:ext cx="810000" cy="37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Стенд Періодична система хімічних елементів Менделєєва (270323) |  Пластикові стенди зі знижкою 50%! STEND.IN.UA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1" b="22341"/>
          <a:stretch/>
        </p:blipFill>
        <p:spPr bwMode="auto">
          <a:xfrm>
            <a:off x="57659" y="332656"/>
            <a:ext cx="907839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8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3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1.Атомний радіус</a:t>
            </a:r>
            <a:endParaRPr lang="ru-RU" sz="3200" dirty="0"/>
          </a:p>
          <a:p>
            <a:r>
              <a:rPr lang="uk-UA" sz="3200" b="1" dirty="0"/>
              <a:t>Атомний радіус</a:t>
            </a:r>
            <a:r>
              <a:rPr lang="uk-UA" sz="3200" dirty="0"/>
              <a:t> – це відстань від центу ядра до сферичної поверхні електронної оболонки, на якій ймовірність перебування електронів найбільша.</a:t>
            </a:r>
            <a:endParaRPr lang="ru-RU" sz="3200" dirty="0"/>
          </a:p>
          <a:p>
            <a:r>
              <a:rPr lang="uk-UA" sz="3200" dirty="0"/>
              <a:t>Атомний радіус є величиною, яка показує розмір електронної оболонки атома. Це дуже важлива величина, від якої залежать властивості атомів хімічних елементів.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214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 «Будова електронних оболонок і характер хімічних елементів» 8 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8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²Ð»Ð°ÑÑÐ¸Ð²Ð¾ÑÑÑ ÑÑÐ¼ÑÑÐ½Ð¸Ñ ÐµÐ»ÐµÐ¼ÐµÐ½ÑÑÐ² ÐµÐ»ÐµÐºÑÑÐ¾Ð½ÐµÐ³Ð°ÑÐ¸Ð²Ð½Ñ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2867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5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2.Електронегативність</a:t>
            </a:r>
            <a:endParaRPr lang="ru-RU" sz="4000" dirty="0"/>
          </a:p>
          <a:p>
            <a:r>
              <a:rPr lang="uk-UA" sz="3600" dirty="0" smtClean="0"/>
              <a:t>– </a:t>
            </a:r>
            <a:r>
              <a:rPr lang="uk-UA" sz="3600" dirty="0"/>
              <a:t>це здатність атома в сполуках притягувати до себе валентні електрони, тобто ті електрони, за допомогою яких утворюються хімічні зв’язки між атомами. </a:t>
            </a:r>
            <a:endParaRPr lang="ru-RU" sz="3600" dirty="0"/>
          </a:p>
          <a:p>
            <a:r>
              <a:rPr lang="uk-UA" sz="3600" dirty="0" err="1"/>
              <a:t>Електронегативність</a:t>
            </a:r>
            <a:r>
              <a:rPr lang="uk-UA" sz="3600" dirty="0"/>
              <a:t> залежить від здатності атомного ядра притягувати електрони зовнішнього енергетичного рівня. Чим це притягання є сильнішим, тим </a:t>
            </a:r>
            <a:r>
              <a:rPr lang="uk-UA" sz="3600" dirty="0" err="1"/>
              <a:t>електронегативність</a:t>
            </a:r>
            <a:r>
              <a:rPr lang="uk-UA" sz="3600" dirty="0"/>
              <a:t> більша.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40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Хімія - як наука - Електронегатив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21"/>
            <a:ext cx="83248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051720" y="1340768"/>
            <a:ext cx="571059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8672244" y="1484784"/>
            <a:ext cx="0" cy="38164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88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162</TotalTime>
  <Words>800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38098</dc:creator>
  <cp:lastModifiedBy>38098</cp:lastModifiedBy>
  <cp:revision>16</cp:revision>
  <dcterms:created xsi:type="dcterms:W3CDTF">2022-10-10T19:37:55Z</dcterms:created>
  <dcterms:modified xsi:type="dcterms:W3CDTF">2022-10-16T16:19:58Z</dcterms:modified>
</cp:coreProperties>
</file>