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  <p:sldMasterId id="2147483719" r:id="rId2"/>
    <p:sldMasterId id="2147483731" r:id="rId3"/>
  </p:sldMasterIdLst>
  <p:sldIdLst>
    <p:sldId id="279" r:id="rId4"/>
    <p:sldId id="281" r:id="rId5"/>
    <p:sldId id="298" r:id="rId6"/>
    <p:sldId id="282" r:id="rId7"/>
    <p:sldId id="256" r:id="rId8"/>
    <p:sldId id="257" r:id="rId9"/>
    <p:sldId id="258" r:id="rId10"/>
    <p:sldId id="259" r:id="rId11"/>
    <p:sldId id="260" r:id="rId12"/>
    <p:sldId id="261" r:id="rId13"/>
    <p:sldId id="265" r:id="rId14"/>
    <p:sldId id="264" r:id="rId15"/>
    <p:sldId id="267" r:id="rId16"/>
    <p:sldId id="268" r:id="rId17"/>
    <p:sldId id="280" r:id="rId18"/>
    <p:sldId id="271" r:id="rId19"/>
    <p:sldId id="283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9" r:id="rId29"/>
    <p:sldId id="285" r:id="rId30"/>
    <p:sldId id="295" r:id="rId31"/>
    <p:sldId id="294" r:id="rId32"/>
    <p:sldId id="296" r:id="rId33"/>
    <p:sldId id="300" r:id="rId34"/>
    <p:sldId id="297" r:id="rId35"/>
    <p:sldId id="27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/>
    <p:restoredTop sz="94681"/>
  </p:normalViewPr>
  <p:slideViewPr>
    <p:cSldViewPr snapToGrid="0" snapToObjects="1">
      <p:cViewPr varScale="1">
        <p:scale>
          <a:sx n="77" d="100"/>
          <a:sy n="77" d="100"/>
        </p:scale>
        <p:origin x="92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7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642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45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034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5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8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E7FB3-FEE9-4B62-8EBB-91EE7FE069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287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FB642-6611-4D95-B7B1-4FB35330BD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322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D1338-7AA1-4928-A547-88F6DB813D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469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97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7A2E3-BDEB-44F1-9082-7486E41489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9333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831EC-D872-4763-AB80-C91D9E8A35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997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E364D-2909-4EA1-90BE-7B0E0E29ED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6503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1BACD-FFF4-473E-8EC4-879DDEA0E1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626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0B37D-FCE1-43EA-82CE-B07CD79592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880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2EAC7-4497-48AC-B78C-CB098A9E49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197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9575B-E35F-44F8-B223-464A9368E3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5392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641E2-547D-4991-8620-E2ED80CA19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2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Friday, October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0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4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6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8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CCE73F-31E9-4965-92EC-B1ABF14547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319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Friday, October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B%D0%BE%D0%B2%D0%BE" TargetMode="External"/><Relationship Id="rId7" Type="http://schemas.openxmlformats.org/officeDocument/2006/relationships/hyperlink" Target="https://uk.wikipedia.org/wiki/%D0%97%D0%B0%D0%BA%D1%96%D0%BD%D1%87%D0%B5%D0%BD%D0%BD%D1%8F" TargetMode="External"/><Relationship Id="rId2" Type="http://schemas.openxmlformats.org/officeDocument/2006/relationships/hyperlink" Target="https://uk.wikipedia.org/wiki/%D0%94%D0%B0%D0%B2%D0%BD%D1%8C%D0%BE%D0%B3%D1%80%D0%B5%D1%86%D1%8C%D0%BA%D0%B0_%D0%BC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F%D1%80%D0%B5%D1%84%D1%96%D0%BA%D1%81_(%D0%BC%D0%BE%D0%B2%D0%BE%D0%B7%D0%BD%D0%B0%D0%B2%D1%81%D1%82%D0%B2%D0%BE)" TargetMode="External"/><Relationship Id="rId5" Type="http://schemas.openxmlformats.org/officeDocument/2006/relationships/hyperlink" Target="https://uk.wikipedia.org/wiki/%D0%A1%D1%83%D1%84%D1%96%D0%BA%D1%81_(%D0%BC%D0%BE%D0%B2%D0%BE%D0%B7%D0%BD%D0%B0%D0%B2%D1%81%D1%82%D0%B2%D0%BE)" TargetMode="External"/><Relationship Id="rId4" Type="http://schemas.openxmlformats.org/officeDocument/2006/relationships/hyperlink" Target="https://uk.wikipedia.org/wiki/%D0%9A%D0%BE%D1%80%D1%96%D0%BD%D1%8C_(%D0%BC%D0%BE%D0%B2%D0%BE%D0%B7%D0%BD%D0%B0%D0%B2%D1%81%D1%82%D0%B2%D0%BE)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B%D0%BE%D0%B2%D0%BE" TargetMode="External"/><Relationship Id="rId2" Type="http://schemas.openxmlformats.org/officeDocument/2006/relationships/hyperlink" Target="https://uk.wikipedia.org/wiki/%D0%94%D0%B0%D0%B2%D0%BD%D1%8C%D0%BE%D0%B3%D1%80%D0%B5%D1%86%D1%8C%D0%BA%D0%B0_%D0%BC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A1%D0%B5%D0%BC%D0%B0%D0%BD%D1%82%D0%B8%D0%BA%D0%B0" TargetMode="External"/><Relationship Id="rId5" Type="http://schemas.openxmlformats.org/officeDocument/2006/relationships/hyperlink" Target="https://uk.wikipedia.org/wiki/%D0%9F%D0%B8%D1%81%D1%8C%D0%BC%D0%BE" TargetMode="External"/><Relationship Id="rId4" Type="http://schemas.openxmlformats.org/officeDocument/2006/relationships/hyperlink" Target="https://uk.wikipedia.org/wiki/%D0%97%D0%B2%D1%83%D0%B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71438"/>
            <a:ext cx="13011150" cy="7000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06" y="231371"/>
            <a:ext cx="12973412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179" y="624110"/>
            <a:ext cx="9521433" cy="1280890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Лексичне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знчення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омонімів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можна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встановити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тільки</a:t>
            </a:r>
            <a:r>
              <a:rPr lang="ru-RU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в  </a:t>
            </a:r>
            <a:r>
              <a:rPr lang="ru-RU" sz="44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контексті</a:t>
            </a:r>
            <a:endParaRPr lang="ru-RU" sz="4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421" y="2133600"/>
            <a:ext cx="9830191" cy="377762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Недалеко стояла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баба.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Пустила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баба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внука, то </a:t>
            </a:r>
            <a:r>
              <a:rPr lang="ru-RU" sz="4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він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побіг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ru-RU" sz="4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Важко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грюкнула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сталева</a:t>
            </a:r>
            <a:r>
              <a:rPr lang="ru-RU" sz="4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баба.</a:t>
            </a:r>
            <a:endParaRPr lang="ru-RU" sz="4800" b="1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657" y="2133600"/>
            <a:ext cx="10328955" cy="37776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- Галю, </a:t>
            </a:r>
            <a:r>
              <a:rPr lang="ru-RU" sz="4000" b="1" dirty="0" err="1" smtClean="0">
                <a:latin typeface="Times New Roman" charset="0"/>
                <a:ea typeface="Times New Roman" charset="0"/>
                <a:cs typeface="Times New Roman" charset="0"/>
              </a:rPr>
              <a:t>ти</a:t>
            </a:r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 козу </a:t>
            </a:r>
            <a:r>
              <a:rPr lang="ru-RU" sz="40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доїла</a:t>
            </a:r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  <a:p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ru-RU" sz="4000" b="1" dirty="0" err="1" smtClean="0">
                <a:latin typeface="Times New Roman" charset="0"/>
                <a:ea typeface="Times New Roman" charset="0"/>
                <a:cs typeface="Times New Roman" charset="0"/>
              </a:rPr>
              <a:t>Якраз</a:t>
            </a:r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0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доїдаю</a:t>
            </a:r>
            <a:r>
              <a:rPr lang="mr-IN" sz="4000" b="1" dirty="0" smtClean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ru-RU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6" name="Picture 2" descr="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1264555"/>
            <a:ext cx="4697681" cy="41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8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165" y="1175656"/>
            <a:ext cx="5415148" cy="473556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- І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навіть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якщо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ти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впав </a:t>
            </a:r>
            <a:r>
              <a:rPr lang="mr-IN" sz="3600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вставай! Та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іди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6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до мети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- Та зараз </a:t>
            </a:r>
            <a:r>
              <a:rPr lang="ru-RU" sz="36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домету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мамо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що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ви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600" dirty="0" err="1" smtClean="0">
                <a:latin typeface="Times New Roman" charset="0"/>
                <a:ea typeface="Times New Roman" charset="0"/>
                <a:cs typeface="Times New Roman" charset="0"/>
              </a:rPr>
              <a:t>вчепилися</a:t>
            </a:r>
            <a:r>
              <a:rPr lang="ru-RU" sz="3600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ru-RU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4" name="Picture 6" descr="артинки по запросу сме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152004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6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85008"/>
            <a:ext cx="7243558" cy="117565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Міжмовні</a:t>
            </a:r>
            <a:r>
              <a:rPr lang="ru-RU" sz="48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омоніми</a:t>
            </a:r>
            <a:endParaRPr lang="ru-RU" sz="4800" b="1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98" name="Picture 2" descr="артинки по запросу кове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9" y="1163782"/>
            <a:ext cx="2614185" cy="14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ртинки по запросу див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16" y="1033154"/>
            <a:ext cx="2814452" cy="16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артинки по запросу неве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9" y="2859893"/>
            <a:ext cx="2614185" cy="16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ртинки по запросу бул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88" y="2859894"/>
            <a:ext cx="2808280" cy="16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артинки по запросу книг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9" y="4853046"/>
            <a:ext cx="2610933" cy="16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артинки по запросу бу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09" y="4465121"/>
            <a:ext cx="1834503" cy="20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0738" y="1888177"/>
            <a:ext cx="176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у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wan</a:t>
            </a:r>
            <a:endParaRPr lang="uk-UA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польскою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 килим)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5740" y="5985164"/>
            <a:ext cx="1301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Book</a:t>
            </a:r>
            <a:endParaRPr lang="uk-UA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англ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к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нига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2771" y="1959429"/>
            <a:ext cx="219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Диван </a:t>
            </a: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укр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р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ід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меблів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8862" y="3740727"/>
            <a:ext cx="1580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Булка</a:t>
            </a: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болг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н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аречена)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51523" y="3752603"/>
            <a:ext cx="189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Булка</a:t>
            </a: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укр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хліб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 з 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білого</a:t>
            </a:r>
            <a:endParaRPr lang="ru-RU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борошна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2770" y="6092042"/>
            <a:ext cx="245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Бук</a:t>
            </a: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укр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р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ід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 дерев)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артинки по запросу до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20" y="637309"/>
            <a:ext cx="2980707" cy="22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ртинки по запросу сум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68" y="637308"/>
            <a:ext cx="2996788" cy="22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артинки по запросу каб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82" y="637309"/>
            <a:ext cx="3325091" cy="22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055" y="3063834"/>
            <a:ext cx="222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Cabane</a:t>
            </a:r>
            <a:endParaRPr lang="uk-UA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франц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х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атина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0784" y="3158836"/>
            <a:ext cx="174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Kaban</a:t>
            </a:r>
            <a:endParaRPr lang="uk-UA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япон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умка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91501" y="3087584"/>
            <a:ext cx="194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Кабан</a:t>
            </a:r>
          </a:p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укр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с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виня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самець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128" name="Picture 8" descr="артинки по запросу спис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03" y="3743611"/>
            <a:ext cx="2959924" cy="19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артинки по запросу письм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81" y="3817747"/>
            <a:ext cx="3325091" cy="19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5055" y="6056416"/>
            <a:ext cx="23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List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uk-UA" sz="1600" dirty="0" err="1" smtClean="0">
                <a:latin typeface="Times New Roman" charset="0"/>
                <a:ea typeface="Times New Roman" charset="0"/>
                <a:cs typeface="Times New Roman" charset="0"/>
              </a:rPr>
              <a:t>англ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с</a:t>
            </a:r>
            <a:r>
              <a:rPr lang="uk-UA" sz="1600" dirty="0" smtClean="0">
                <a:latin typeface="Times New Roman" charset="0"/>
                <a:ea typeface="Times New Roman" charset="0"/>
                <a:cs typeface="Times New Roman" charset="0"/>
              </a:rPr>
              <a:t>писок)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2400" y="6120000"/>
            <a:ext cx="24225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Лист (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укр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п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оштова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к</a:t>
            </a:r>
            <a:r>
              <a:rPr lang="ru-RU" sz="1600" dirty="0" err="1" smtClean="0">
                <a:latin typeface="Times New Roman" charset="0"/>
                <a:ea typeface="Times New Roman" charset="0"/>
                <a:cs typeface="Times New Roman" charset="0"/>
              </a:rPr>
              <a:t>ореспонденція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65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1299" y="486888"/>
            <a:ext cx="9273553" cy="4275117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80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8000" b="1" i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Пароніми</a:t>
            </a:r>
            <a:r>
              <a:rPr lang="ru-RU" sz="80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ru-RU" sz="8000" b="1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83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85008"/>
            <a:ext cx="8911687" cy="89064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ПАРОНІМИ</a:t>
            </a:r>
            <a:endParaRPr lang="ru-RU" sz="4800" b="1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3797" y="1175657"/>
            <a:ext cx="10022774" cy="5094514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Паро́німи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2" tooltip="Давньогрецька мова"/>
              </a:rPr>
              <a:t>дав.-гр.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πα</a:t>
            </a:r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ρώνυμος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— «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близька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назва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») —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3" tooltip="Слово"/>
              </a:rPr>
              <a:t>слова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досить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близькі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звуковим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складом і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звучанням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але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різні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значенням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2400" b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Наприклад</a:t>
            </a:r>
            <a:r>
              <a:rPr lang="ru-RU" sz="24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білити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і </a:t>
            </a:r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біліти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сильний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і </a:t>
            </a:r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силовий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громадський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і </a:t>
            </a:r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громадянський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дружний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і </a:t>
            </a:r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дружній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Часто 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вони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мають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спільний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4" tooltip="Корінь (мовознавство)"/>
              </a:rPr>
              <a:t>корінь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а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різняться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лише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5" tooltip="Суфікс (мовознавство)"/>
              </a:rPr>
              <a:t>суфіксом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6" tooltip="Префікс (мовознавство)"/>
              </a:rPr>
              <a:t>префіксом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hlinkClick r:id="rId7" tooltip="Закінчення"/>
              </a:rPr>
              <a:t>закінченням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Незначна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відмінність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вимові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призводить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помилок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тому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варто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приділяти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увагу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вживанню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малознайомих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слів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додатково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перевіряючи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їхнє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тлумачення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51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575" y="333375"/>
            <a:ext cx="8229600" cy="55054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4400" b="1" dirty="0" err="1">
                <a:solidFill>
                  <a:srgbClr val="FF0000"/>
                </a:solidFill>
              </a:rPr>
              <a:t>Пароніми</a:t>
            </a:r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4400" dirty="0"/>
              <a:t>– </a:t>
            </a:r>
            <a:r>
              <a:rPr lang="ru-RU" sz="4400" dirty="0" err="1"/>
              <a:t>це</a:t>
            </a:r>
            <a:r>
              <a:rPr lang="ru-RU" sz="4400" dirty="0"/>
              <a:t> слова </a:t>
            </a:r>
            <a:r>
              <a:rPr lang="ru-RU" sz="4400" dirty="0" err="1"/>
              <a:t>подібні</a:t>
            </a:r>
            <a:r>
              <a:rPr lang="ru-RU" sz="4400" dirty="0"/>
              <a:t> за </a:t>
            </a:r>
            <a:r>
              <a:rPr lang="ru-RU" sz="4400" dirty="0" err="1"/>
              <a:t>вимовою</a:t>
            </a:r>
            <a:r>
              <a:rPr lang="ru-RU" sz="4400" dirty="0"/>
              <a:t>, але </a:t>
            </a:r>
            <a:r>
              <a:rPr lang="ru-RU" sz="4400" dirty="0" err="1"/>
              <a:t>зовсім</a:t>
            </a:r>
            <a:r>
              <a:rPr lang="ru-RU" sz="4400" dirty="0"/>
              <a:t> РІЗНІ за </a:t>
            </a:r>
            <a:r>
              <a:rPr lang="ru-RU" sz="4400" dirty="0" err="1"/>
              <a:t>лексичним</a:t>
            </a:r>
            <a:r>
              <a:rPr lang="ru-RU" sz="4400" dirty="0"/>
              <a:t> </a:t>
            </a:r>
            <a:r>
              <a:rPr lang="ru-RU" sz="4400" dirty="0" err="1"/>
              <a:t>значенням</a:t>
            </a:r>
            <a:r>
              <a:rPr lang="ru-RU" sz="4400" dirty="0"/>
              <a:t>.</a:t>
            </a:r>
          </a:p>
          <a:p>
            <a:pPr marL="0" indent="0" algn="ctr">
              <a:buNone/>
              <a:defRPr/>
            </a:pPr>
            <a:endParaRPr lang="ru-RU" sz="4000" dirty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586039"/>
            <a:ext cx="42989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04063" y="5445125"/>
            <a:ext cx="2514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rgbClr val="002060"/>
                </a:solidFill>
              </a:rPr>
              <a:t>Білуга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576514"/>
            <a:ext cx="37179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51089" y="5445125"/>
            <a:ext cx="28082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rgbClr val="002060"/>
                </a:solidFill>
              </a:rPr>
              <a:t>Білуха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888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9625" y="471489"/>
            <a:ext cx="8229600" cy="1012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smtClean="0">
                <a:solidFill>
                  <a:srgbClr val="7030A0"/>
                </a:solidFill>
              </a:rPr>
              <a:t>Чим відрізняються пароніми?</a:t>
            </a:r>
            <a:br>
              <a:rPr lang="ru-RU" altLang="ru-RU" b="1" smtClean="0">
                <a:solidFill>
                  <a:srgbClr val="7030A0"/>
                </a:solidFill>
              </a:rPr>
            </a:br>
            <a:endParaRPr lang="ru-RU" altLang="ru-RU" b="1" smtClean="0">
              <a:solidFill>
                <a:srgbClr val="7030A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2608264"/>
            <a:ext cx="25114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1" y="2608263"/>
            <a:ext cx="2359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1" y="4119563"/>
            <a:ext cx="2352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4106863"/>
            <a:ext cx="26209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 rot="1614596">
            <a:off x="3563939" y="1638300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20118071">
            <a:off x="8477250" y="154146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500128">
            <a:off x="4983164" y="3084513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933666">
            <a:off x="6880225" y="30845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25539"/>
            <a:ext cx="217805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88913"/>
            <a:ext cx="65516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6" y="3413125"/>
            <a:ext cx="421957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874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2"/>
          <p:cNvSpPr>
            <a:spLocks noGrp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4000" b="1">
                <a:solidFill>
                  <a:srgbClr val="FF0000"/>
                </a:solidFill>
              </a:rPr>
              <a:t>Синоніми</a:t>
            </a:r>
            <a:r>
              <a:rPr lang="uk-UA" altLang="ru-RU" sz="4000"/>
              <a:t> – це слова, різні за звучанням і написанням, але однакові або близькі за лексичним значенням. </a:t>
            </a:r>
            <a:endParaRPr lang="ru-RU" altLang="ru-RU" sz="400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55826"/>
            <a:ext cx="864235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26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6423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4810126"/>
            <a:ext cx="268922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4770439"/>
            <a:ext cx="26685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9567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60350"/>
            <a:ext cx="8008938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194175"/>
            <a:ext cx="316865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745039"/>
            <a:ext cx="37099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85738"/>
            <a:ext cx="87582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4440238"/>
            <a:ext cx="3132138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4440238"/>
            <a:ext cx="33480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116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188913"/>
            <a:ext cx="66198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9" y="231775"/>
            <a:ext cx="29876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6" y="4373564"/>
            <a:ext cx="244792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2420938"/>
            <a:ext cx="26733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529138"/>
            <a:ext cx="305435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548188"/>
            <a:ext cx="272097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639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1"/>
            <a:ext cx="864235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43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6423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1985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14861-5072-41F6-ADD6-0B030326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8" b="1011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1DCC3-2BDD-4E1E-9A64-D889FCAA1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07" y="670971"/>
            <a:ext cx="3342869" cy="5820309"/>
          </a:xfrm>
        </p:spPr>
        <p:txBody>
          <a:bodyPr anchor="t">
            <a:normAutofit/>
          </a:bodyPr>
          <a:lstStyle/>
          <a:p>
            <a:pPr algn="r"/>
            <a:r>
              <a:rPr lang="uk-UA" sz="3200" dirty="0">
                <a:solidFill>
                  <a:schemeClr val="bg1"/>
                </a:solidFill>
              </a:rPr>
              <a:t>Більше паронімів </a:t>
            </a:r>
            <a:br>
              <a:rPr lang="uk-UA" sz="3200" dirty="0">
                <a:solidFill>
                  <a:schemeClr val="bg1"/>
                </a:solidFill>
              </a:rPr>
            </a:br>
            <a:r>
              <a:rPr lang="uk-UA" sz="3200" dirty="0">
                <a:solidFill>
                  <a:schemeClr val="bg1"/>
                </a:solidFill>
              </a:rPr>
              <a:t>від лепетунів-</a:t>
            </a:r>
            <a:br>
              <a:rPr lang="uk-UA" sz="3200" dirty="0">
                <a:solidFill>
                  <a:schemeClr val="bg1"/>
                </a:solidFill>
              </a:rPr>
            </a:br>
            <a:r>
              <a:rPr lang="uk-UA" sz="3200" dirty="0">
                <a:solidFill>
                  <a:schemeClr val="bg1"/>
                </a:solidFill>
              </a:rPr>
              <a:t>за кодом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F993B5-DDCC-4D06-A92A-25D82D54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00" y="1551228"/>
            <a:ext cx="3237284" cy="3237284"/>
          </a:xfrm>
          <a:prstGeom prst="rect">
            <a:avLst/>
          </a:prstGeom>
        </p:spPr>
      </p:pic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C40D6C15-AEC4-4DAA-9B93-976BDBC6C5CA}"/>
              </a:ext>
            </a:extLst>
          </p:cNvPr>
          <p:cNvSpPr/>
          <p:nvPr/>
        </p:nvSpPr>
        <p:spPr>
          <a:xfrm>
            <a:off x="3599234" y="2743200"/>
            <a:ext cx="336267" cy="3210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963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sz="4400" b="1"/>
              <a:t>Пароніми не слід сплутувати з омонімами.</a:t>
            </a:r>
          </a:p>
          <a:p>
            <a:pPr marL="0" indent="0" algn="ctr">
              <a:buNone/>
            </a:pPr>
            <a:r>
              <a:rPr lang="uk-UA" altLang="ru-RU" sz="4400" b="1">
                <a:solidFill>
                  <a:srgbClr val="FF0000"/>
                </a:solidFill>
              </a:rPr>
              <a:t>Пароніми</a:t>
            </a:r>
            <a:r>
              <a:rPr lang="uk-UA" altLang="ru-RU" sz="4400"/>
              <a:t> – слова подібні за звучанням, різняться зазвичай одним або кількома звуками, тоді як </a:t>
            </a:r>
            <a:r>
              <a:rPr lang="uk-UA" altLang="ru-RU" sz="4400" b="1">
                <a:solidFill>
                  <a:srgbClr val="FF0000"/>
                </a:solidFill>
              </a:rPr>
              <a:t>омоніми</a:t>
            </a:r>
            <a:r>
              <a:rPr lang="uk-UA" altLang="ru-RU" sz="4400"/>
              <a:t> – слова повністю співзвучні.</a:t>
            </a:r>
            <a:endParaRPr lang="ru-RU" altLang="ru-RU" sz="440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25" y="4992756"/>
            <a:ext cx="203676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075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err="1" smtClean="0">
                <a:solidFill>
                  <a:srgbClr val="002060"/>
                </a:solidFill>
              </a:rPr>
              <a:t>Гра</a:t>
            </a:r>
            <a:r>
              <a:rPr lang="ru-RU" altLang="ru-RU" b="1" dirty="0" smtClean="0">
                <a:solidFill>
                  <a:srgbClr val="002060"/>
                </a:solidFill>
              </a:rPr>
              <a:t> «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Вгадай</a:t>
            </a:r>
            <a:r>
              <a:rPr lang="ru-RU" altLang="ru-RU" b="1" dirty="0" smtClean="0">
                <a:solidFill>
                  <a:srgbClr val="002060"/>
                </a:solidFill>
              </a:rPr>
              <a:t> слова-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пароніми</a:t>
            </a:r>
            <a:r>
              <a:rPr lang="ru-RU" altLang="ru-RU" b="1" dirty="0" smtClean="0">
                <a:solidFill>
                  <a:srgbClr val="002060"/>
                </a:solidFill>
              </a:rPr>
              <a:t>» (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усно</a:t>
            </a:r>
            <a:r>
              <a:rPr lang="ru-RU" altLang="ru-RU" b="1" dirty="0" smtClean="0">
                <a:solidFill>
                  <a:srgbClr val="002060"/>
                </a:solidFill>
              </a:rPr>
              <a:t>)</a:t>
            </a:r>
            <a:r>
              <a:rPr lang="ru-RU" altLang="ru-RU" b="1" dirty="0" smtClean="0">
                <a:solidFill>
                  <a:srgbClr val="002060"/>
                </a:solidFill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endParaRPr lang="ru-RU" altLang="ru-RU" b="1" dirty="0" smtClean="0">
              <a:solidFill>
                <a:srgbClr val="002060"/>
              </a:solidFill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981200" y="981075"/>
            <a:ext cx="8229600" cy="5145088"/>
          </a:xfrm>
        </p:spPr>
        <p:txBody>
          <a:bodyPr/>
          <a:lstStyle/>
          <a:p>
            <a:pPr eaLnBrk="1" hangingPunct="1"/>
            <a:r>
              <a:rPr lang="ru-RU" altLang="ru-RU" dirty="0" err="1" smtClean="0"/>
              <a:t>Письмове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привітання</a:t>
            </a:r>
            <a:r>
              <a:rPr lang="ru-RU" altLang="ru-RU" dirty="0" smtClean="0"/>
              <a:t> (</a:t>
            </a:r>
            <a:r>
              <a:rPr lang="ru-RU" altLang="ru-RU" dirty="0" err="1" smtClean="0"/>
              <a:t>переважно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ювілейне</a:t>
            </a:r>
            <a:r>
              <a:rPr lang="ru-RU" altLang="ru-RU" dirty="0" smtClean="0"/>
              <a:t>); </a:t>
            </a:r>
            <a:r>
              <a:rPr lang="ru-RU" altLang="ru-RU" dirty="0" err="1" smtClean="0"/>
              <a:t>місце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проживання</a:t>
            </a:r>
            <a:r>
              <a:rPr lang="ru-RU" altLang="ru-RU" dirty="0" smtClean="0"/>
              <a:t> особи </a:t>
            </a:r>
            <a:r>
              <a:rPr lang="ru-RU" altLang="ru-RU" dirty="0" err="1" smtClean="0"/>
              <a:t>чи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знаходження</a:t>
            </a:r>
            <a:r>
              <a:rPr lang="ru-RU" altLang="ru-RU" dirty="0" smtClean="0"/>
              <a:t> установи, а </a:t>
            </a:r>
            <a:r>
              <a:rPr lang="ru-RU" altLang="ru-RU" dirty="0" err="1" smtClean="0"/>
              <a:t>також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відповідний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напис</a:t>
            </a:r>
            <a:r>
              <a:rPr lang="ru-RU" altLang="ru-RU" dirty="0" smtClean="0"/>
              <a:t> на </a:t>
            </a:r>
            <a:r>
              <a:rPr lang="ru-RU" altLang="ru-RU" dirty="0" err="1" smtClean="0"/>
              <a:t>конверті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або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посилці</a:t>
            </a:r>
            <a:r>
              <a:rPr lang="ru-RU" altLang="ru-RU" b="1" dirty="0" smtClean="0"/>
              <a:t>.(адрес - адреса)</a:t>
            </a:r>
            <a:endParaRPr lang="ru-RU" altLang="ru-RU" dirty="0" smtClean="0"/>
          </a:p>
          <a:p>
            <a:pPr eaLnBrk="1" hangingPunct="1"/>
            <a:r>
              <a:rPr lang="ru-RU" altLang="ru-RU" dirty="0" err="1" smtClean="0"/>
              <a:t>Урядова</a:t>
            </a:r>
            <a:r>
              <a:rPr lang="ru-RU" altLang="ru-RU" dirty="0" smtClean="0"/>
              <a:t> особа, </a:t>
            </a:r>
            <a:r>
              <a:rPr lang="ru-RU" altLang="ru-RU" dirty="0" err="1" smtClean="0"/>
              <a:t>уповноважена</a:t>
            </a:r>
            <a:r>
              <a:rPr lang="ru-RU" altLang="ru-RU" dirty="0" smtClean="0"/>
              <a:t> для </a:t>
            </a:r>
            <a:r>
              <a:rPr lang="ru-RU" altLang="ru-RU" dirty="0" err="1" smtClean="0"/>
              <a:t>зносин</a:t>
            </a:r>
            <a:r>
              <a:rPr lang="ru-RU" altLang="ru-RU" dirty="0" smtClean="0"/>
              <a:t> з </a:t>
            </a:r>
            <a:r>
              <a:rPr lang="ru-RU" altLang="ru-RU" dirty="0" err="1" smtClean="0"/>
              <a:t>іншими</a:t>
            </a:r>
            <a:r>
              <a:rPr lang="ru-RU" altLang="ru-RU" dirty="0" smtClean="0"/>
              <a:t> державами; </a:t>
            </a:r>
            <a:r>
              <a:rPr lang="ru-RU" altLang="ru-RU" dirty="0" err="1" smtClean="0"/>
              <a:t>синоніми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іменника</a:t>
            </a:r>
            <a:r>
              <a:rPr lang="ru-RU" altLang="ru-RU" dirty="0" smtClean="0"/>
              <a:t> «дипломник» (студент, </a:t>
            </a:r>
            <a:r>
              <a:rPr lang="ru-RU" altLang="ru-RU" dirty="0" err="1" smtClean="0"/>
              <a:t>який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готує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дипломну</a:t>
            </a:r>
            <a:r>
              <a:rPr lang="ru-RU" altLang="ru-RU" dirty="0" smtClean="0"/>
              <a:t> роботу). </a:t>
            </a:r>
            <a:r>
              <a:rPr lang="ru-RU" altLang="ru-RU" b="1" dirty="0" smtClean="0"/>
              <a:t>(дипломат - дипломант)</a:t>
            </a:r>
            <a:r>
              <a:rPr lang="ru-RU" altLang="ru-RU" dirty="0" smtClean="0"/>
              <a:t> 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3283286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/>
            <a:r>
              <a:rPr lang="ru-RU" altLang="ru-RU" smtClean="0"/>
              <a:t>Синонім слова «грамотний»; антонім слова «усний».  </a:t>
            </a:r>
            <a:r>
              <a:rPr lang="ru-RU" altLang="ru-RU" b="1" smtClean="0"/>
              <a:t>(письменний - писемний)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 Те, що має відношення до тактики (зокрема ведення бою); той, хто володіє почуттям міри, синонім слів «правильний», «делікатний» (у поведінці, наприклад). </a:t>
            </a:r>
            <a:r>
              <a:rPr lang="ru-RU" altLang="ru-RU" b="1" smtClean="0"/>
              <a:t>(тактичний - тактовний)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193901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E11C41-0620-44AC-9A3E-E693D0F1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397" y="517263"/>
            <a:ext cx="5802296" cy="5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1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err="1" smtClean="0">
                <a:solidFill>
                  <a:srgbClr val="002060"/>
                </a:solidFill>
              </a:rPr>
              <a:t>Знайди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</a:rPr>
              <a:t>слово (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письмово</a:t>
            </a:r>
            <a:r>
              <a:rPr lang="ru-RU" altLang="ru-RU" b="1" dirty="0" smtClean="0">
                <a:solidFill>
                  <a:srgbClr val="002060"/>
                </a:solidFill>
              </a:rPr>
              <a:t>)</a:t>
            </a:r>
            <a:r>
              <a:rPr lang="ru-RU" altLang="ru-RU" b="1" dirty="0" smtClean="0">
                <a:solidFill>
                  <a:srgbClr val="002060"/>
                </a:solidFill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endParaRPr lang="ru-RU" altLang="ru-RU" b="1" dirty="0" smtClean="0">
              <a:solidFill>
                <a:srgbClr val="002060"/>
              </a:solidFill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1. Водний, водянистий, водяний (чорнило, шлях, жук).</a:t>
            </a:r>
          </a:p>
          <a:p>
            <a:pPr eaLnBrk="1" hangingPunct="1"/>
            <a:r>
              <a:rPr lang="ru-RU" altLang="ru-RU" smtClean="0"/>
              <a:t>2. Особливий, особовий, особистий (присутність, займенник, випадок).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954002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EED16-3A14-4D25-85B3-2DA51D30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898" y="1262716"/>
            <a:ext cx="3131093" cy="3507474"/>
          </a:xfrm>
        </p:spPr>
        <p:txBody>
          <a:bodyPr vert="horz" lIns="0" tIns="0" rIns="0" bIns="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2500" b="1" spc="700" dirty="0" err="1">
                <a:solidFill>
                  <a:srgbClr val="C00000"/>
                </a:solidFill>
              </a:rPr>
              <a:t>Чи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правильно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вжиті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виділені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слова</a:t>
            </a:r>
            <a:r>
              <a:rPr lang="en-US" sz="2500" b="1" spc="700" dirty="0">
                <a:solidFill>
                  <a:srgbClr val="C00000"/>
                </a:solidFill>
              </a:rPr>
              <a:t>? </a:t>
            </a:r>
            <a:br>
              <a:rPr lang="en-US" sz="2500" b="1" spc="700" dirty="0">
                <a:solidFill>
                  <a:srgbClr val="C00000"/>
                </a:solidFill>
              </a:rPr>
            </a:br>
            <a:r>
              <a:rPr lang="en-US" sz="2500" b="1" spc="700" dirty="0" err="1">
                <a:solidFill>
                  <a:srgbClr val="C00000"/>
                </a:solidFill>
              </a:rPr>
              <a:t>Якими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іншими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словами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можна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їх</a:t>
            </a:r>
            <a:r>
              <a:rPr lang="en-US" sz="2500" b="1" spc="700" dirty="0">
                <a:solidFill>
                  <a:srgbClr val="C00000"/>
                </a:solidFill>
              </a:rPr>
              <a:t> </a:t>
            </a:r>
            <a:r>
              <a:rPr lang="en-US" sz="2500" b="1" spc="700" dirty="0" err="1">
                <a:solidFill>
                  <a:srgbClr val="C00000"/>
                </a:solidFill>
              </a:rPr>
              <a:t>замінити</a:t>
            </a:r>
            <a:r>
              <a:rPr lang="en-US" sz="2500" b="1" spc="700" dirty="0" smtClean="0">
                <a:solidFill>
                  <a:srgbClr val="C00000"/>
                </a:solidFill>
              </a:rPr>
              <a:t>?</a:t>
            </a:r>
            <a:r>
              <a:rPr lang="uk-UA" sz="2500" b="1" spc="700" dirty="0" smtClean="0">
                <a:solidFill>
                  <a:srgbClr val="C00000"/>
                </a:solidFill>
              </a:rPr>
              <a:t/>
            </a:r>
            <a:br>
              <a:rPr lang="uk-UA" sz="2500" b="1" spc="700" dirty="0" smtClean="0">
                <a:solidFill>
                  <a:srgbClr val="C00000"/>
                </a:solidFill>
              </a:rPr>
            </a:br>
            <a:r>
              <a:rPr lang="uk-UA" sz="2500" b="1" spc="700" dirty="0" smtClean="0">
                <a:solidFill>
                  <a:srgbClr val="C00000"/>
                </a:solidFill>
              </a:rPr>
              <a:t>З’ясуй за тлумачним словником</a:t>
            </a:r>
            <a:r>
              <a:rPr lang="uk-UA" sz="2500" b="1" spc="700" dirty="0" smtClean="0">
                <a:solidFill>
                  <a:srgbClr val="7030A0"/>
                </a:solidFill>
              </a:rPr>
              <a:t>.</a:t>
            </a:r>
            <a:endParaRPr lang="en-US" sz="2500" b="1" spc="7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CB95-CAD3-4A7C-B8DB-761E8D95EE7C}"/>
              </a:ext>
            </a:extLst>
          </p:cNvPr>
          <p:cNvSpPr txBox="1"/>
          <p:nvPr/>
        </p:nvSpPr>
        <p:spPr>
          <a:xfrm>
            <a:off x="4478695" y="833535"/>
            <a:ext cx="3948868" cy="536199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114300" defTabSz="9144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 err="1">
                <a:latin typeface="Georgia" panose="02040502050405020303" pitchFamily="18" charset="0"/>
              </a:rPr>
              <a:t>На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вустах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тремтіла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глузлива</a:t>
            </a:r>
            <a:r>
              <a:rPr lang="en-US" sz="2000" b="1" dirty="0">
                <a:latin typeface="Georgia" panose="02040502050405020303" pitchFamily="18" charset="0"/>
              </a:rPr>
              <a:t>  </a:t>
            </a:r>
            <a:r>
              <a:rPr lang="en-US" sz="20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усмішка</a:t>
            </a:r>
            <a:r>
              <a:rPr lang="en-US" sz="2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2000" b="1" i="1" dirty="0">
                <a:latin typeface="Georgia" panose="02040502050405020303" pitchFamily="18" charset="0"/>
              </a:rPr>
              <a:t>.</a:t>
            </a:r>
          </a:p>
          <a:p>
            <a:pPr marL="114300" defTabSz="914400">
              <a:lnSpc>
                <a:spcPct val="110000"/>
              </a:lnSpc>
              <a:spcAft>
                <a:spcPts val="600"/>
              </a:spcAft>
            </a:pPr>
            <a:endParaRPr lang="en-US" sz="2000" b="1" dirty="0">
              <a:latin typeface="Georgia" panose="02040502050405020303" pitchFamily="18" charset="0"/>
            </a:endParaRPr>
          </a:p>
          <a:p>
            <a:pPr marL="114300" defTabSz="914400">
              <a:lnSpc>
                <a:spcPct val="110000"/>
              </a:lnSpc>
              <a:spcAft>
                <a:spcPts val="600"/>
              </a:spcAft>
            </a:pPr>
            <a:endParaRPr lang="en-US" sz="2000" b="1" dirty="0">
              <a:latin typeface="Georgia" panose="02040502050405020303" pitchFamily="18" charset="0"/>
            </a:endParaRPr>
          </a:p>
          <a:p>
            <a:pPr marL="114300" defTabSz="9144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 err="1">
                <a:latin typeface="Georgia" panose="02040502050405020303" pitchFamily="18" charset="0"/>
              </a:rPr>
              <a:t>Серце</a:t>
            </a:r>
            <a:r>
              <a:rPr lang="en-US" sz="2000" b="1" dirty="0">
                <a:latin typeface="Georgia" panose="02040502050405020303" pitchFamily="18" charset="0"/>
              </a:rPr>
              <a:t> у </a:t>
            </a:r>
            <a:r>
              <a:rPr lang="en-US" sz="2000" b="1" dirty="0" err="1">
                <a:latin typeface="Georgia" panose="02040502050405020303" pitchFamily="18" charset="0"/>
              </a:rPr>
              <a:t>мами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велике</a:t>
            </a:r>
            <a:r>
              <a:rPr lang="en-US" sz="2000" b="1" dirty="0">
                <a:latin typeface="Georgia" panose="02040502050405020303" pitchFamily="18" charset="0"/>
              </a:rPr>
              <a:t> й  </a:t>
            </a:r>
            <a:r>
              <a:rPr lang="en-US" sz="20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людське</a:t>
            </a:r>
            <a:r>
              <a:rPr lang="en-US" sz="2000" b="1" i="1" dirty="0">
                <a:latin typeface="Georgia" panose="02040502050405020303" pitchFamily="18" charset="0"/>
              </a:rPr>
              <a:t> </a:t>
            </a:r>
            <a:r>
              <a:rPr lang="en-US" sz="2000" b="1" dirty="0">
                <a:latin typeface="Georgia" panose="02040502050405020303" pitchFamily="18" charset="0"/>
              </a:rPr>
              <a:t>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endParaRPr lang="en-US" sz="2000" b="1" dirty="0">
              <a:latin typeface="Georgia" panose="02040502050405020303" pitchFamily="18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latin typeface="Georgia" panose="02040502050405020303" pitchFamily="18" charset="0"/>
              </a:rPr>
              <a:t>3. </a:t>
            </a:r>
            <a:r>
              <a:rPr lang="en-US" sz="2000" b="1" dirty="0" err="1">
                <a:latin typeface="Georgia" panose="02040502050405020303" pitchFamily="18" charset="0"/>
              </a:rPr>
              <a:t>Авто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не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їде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без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палива</a:t>
            </a:r>
            <a:r>
              <a:rPr lang="en-US" sz="2000" b="1" dirty="0">
                <a:latin typeface="Georgia" panose="02040502050405020303" pitchFamily="18" charset="0"/>
              </a:rPr>
              <a:t>.</a:t>
            </a:r>
          </a:p>
          <a:p>
            <a:pPr marL="114300" defTabSz="914400">
              <a:lnSpc>
                <a:spcPct val="110000"/>
              </a:lnSpc>
              <a:spcAft>
                <a:spcPts val="600"/>
              </a:spcAft>
            </a:pPr>
            <a:endParaRPr lang="en-US" sz="2000" b="1" dirty="0">
              <a:latin typeface="Georgia" panose="02040502050405020303" pitchFamily="18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latin typeface="Georgia" panose="02040502050405020303" pitchFamily="18" charset="0"/>
              </a:rPr>
              <a:t>4. В </a:t>
            </a:r>
            <a:r>
              <a:rPr lang="en-US" sz="2000" b="1" dirty="0" err="1">
                <a:latin typeface="Georgia" panose="02040502050405020303" pitchFamily="18" charset="0"/>
              </a:rPr>
              <a:t>альбомі</a:t>
            </a:r>
            <a:r>
              <a:rPr lang="en-US" sz="2000" b="1" dirty="0">
                <a:latin typeface="Georgia" panose="02040502050405020303" pitchFamily="18" charset="0"/>
              </a:rPr>
              <a:t> я </a:t>
            </a:r>
            <a:r>
              <a:rPr lang="en-US" sz="2000" b="1" dirty="0" err="1">
                <a:latin typeface="Georgia" panose="02040502050405020303" pitchFamily="18" charset="0"/>
              </a:rPr>
              <a:t>малюю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різними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барвами</a:t>
            </a:r>
            <a:r>
              <a:rPr lang="en-US" sz="2000" b="1" i="1" dirty="0">
                <a:latin typeface="Georgia" panose="02040502050405020303" pitchFamily="18" charset="0"/>
              </a:rPr>
              <a:t>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endParaRPr lang="en-US" sz="2000" b="1" dirty="0">
              <a:latin typeface="Georgia" panose="02040502050405020303" pitchFamily="18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latin typeface="Georgia" panose="02040502050405020303" pitchFamily="18" charset="0"/>
              </a:rPr>
              <a:t>5. Я </a:t>
            </a:r>
            <a:r>
              <a:rPr lang="en-US" sz="2000" b="1" dirty="0" err="1">
                <a:latin typeface="Georgia" panose="02040502050405020303" pitchFamily="18" charset="0"/>
              </a:rPr>
              <a:t>забув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написати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на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latin typeface="Georgia" panose="02040502050405020303" pitchFamily="18" charset="0"/>
              </a:rPr>
              <a:t>листі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адрес</a:t>
            </a:r>
            <a:r>
              <a:rPr lang="en-US" sz="2000" b="1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малювання&#10;&#10;Автоматично згенерований опис">
            <a:extLst>
              <a:ext uri="{FF2B5EF4-FFF2-40B4-BE49-F238E27FC236}">
                <a16:creationId xmlns:a16="http://schemas.microsoft.com/office/drawing/2014/main" id="{CAF700CF-2B16-445E-B261-49BF1370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1563278"/>
            <a:ext cx="3619500" cy="37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0689"/>
            <a:ext cx="39878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4043363" y="220663"/>
            <a:ext cx="3529012" cy="15113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</a:rPr>
              <a:t>Сьогодні на </a:t>
            </a:r>
            <a:r>
              <a:rPr lang="uk-UA" sz="2800" b="1" dirty="0" err="1">
                <a:solidFill>
                  <a:srgbClr val="002060"/>
                </a:solidFill>
              </a:rPr>
              <a:t>уроці</a:t>
            </a:r>
            <a:r>
              <a:rPr lang="uk-UA" sz="2800" b="1" dirty="0">
                <a:solidFill>
                  <a:srgbClr val="002060"/>
                </a:solidFill>
              </a:rPr>
              <a:t> Я…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515225" y="1314450"/>
            <a:ext cx="28130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</a:rPr>
              <a:t>Дізнався…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21414" y="3441700"/>
            <a:ext cx="410368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</a:rPr>
              <a:t>Потренувався…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026151" y="4652963"/>
            <a:ext cx="352901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 err="1">
                <a:solidFill>
                  <a:srgbClr val="002060"/>
                </a:solidFill>
              </a:rPr>
              <a:t>Запам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ятав</a:t>
            </a:r>
            <a:r>
              <a:rPr lang="uk-UA" sz="2800" b="1" dirty="0">
                <a:solidFill>
                  <a:srgbClr val="002060"/>
                </a:solidFill>
              </a:rPr>
              <a:t>…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0238" y="2349500"/>
            <a:ext cx="30591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</a:rPr>
              <a:t>Навчився…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8958374">
            <a:off x="7689851" y="763588"/>
            <a:ext cx="485775" cy="698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913466">
            <a:off x="6705600" y="1568450"/>
            <a:ext cx="484188" cy="922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571113">
            <a:off x="6038850" y="2505075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524064">
            <a:off x="5899150" y="378936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644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278" y="1603168"/>
            <a:ext cx="10996551" cy="4308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ДЯКУЮ ЗА УВАГУ!</a:t>
            </a:r>
            <a:endParaRPr lang="ru-RU" sz="8800" b="1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243" r="272" b="9763"/>
          <a:stretch/>
        </p:blipFill>
        <p:spPr bwMode="auto">
          <a:xfrm>
            <a:off x="1644237" y="559352"/>
            <a:ext cx="9128125" cy="554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9705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764" y="1629888"/>
            <a:ext cx="9273553" cy="4275117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Омоніми</a:t>
            </a:r>
            <a:r>
              <a:rPr lang="ru-RU" sz="80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br>
              <a:rPr lang="ru-RU" sz="80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8000" b="1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6" name="Picture 2" descr="ойшванштайн - сказочный замок баварского короля Людвига I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5" y="153282"/>
            <a:ext cx="4795618" cy="26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пить Оптом Дверной Замок Общежития Гараж Склад Дверной Замок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80" y="4013859"/>
            <a:ext cx="2347356" cy="23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70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951" y="222628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Омо́німи</a:t>
            </a:r>
            <a:r>
              <a:rPr lang="ru-RU" dirty="0"/>
              <a:t> (</a:t>
            </a:r>
            <a:r>
              <a:rPr lang="ru-RU" dirty="0" err="1"/>
              <a:t>від</a:t>
            </a:r>
            <a:r>
              <a:rPr lang="ru-RU" dirty="0"/>
              <a:t> </a:t>
            </a:r>
            <a:r>
              <a:rPr lang="ru-RU" dirty="0">
                <a:hlinkClick r:id="rId2" tooltip="Давньогрецька мова"/>
              </a:rPr>
              <a:t>дав.-гр.</a:t>
            </a:r>
            <a:r>
              <a:rPr lang="ru-RU" dirty="0"/>
              <a:t> </a:t>
            </a:r>
            <a:r>
              <a:rPr lang="ru-RU" i="1" dirty="0" err="1"/>
              <a:t>ὁμός</a:t>
            </a:r>
            <a:r>
              <a:rPr lang="ru-RU" dirty="0"/>
              <a:t> — «</a:t>
            </a:r>
            <a:r>
              <a:rPr lang="ru-RU" dirty="0" err="1"/>
              <a:t>однаковий</a:t>
            </a:r>
            <a:r>
              <a:rPr lang="ru-RU" dirty="0"/>
              <a:t>» + </a:t>
            </a:r>
            <a:r>
              <a:rPr lang="ru-RU" i="1" dirty="0" err="1"/>
              <a:t>ὄνομ</a:t>
            </a:r>
            <a:r>
              <a:rPr lang="ru-RU" i="1" dirty="0"/>
              <a:t>α</a:t>
            </a:r>
            <a:r>
              <a:rPr lang="ru-RU" dirty="0"/>
              <a:t> — «</a:t>
            </a:r>
            <a:r>
              <a:rPr lang="ru-RU" dirty="0" err="1"/>
              <a:t>ім'я</a:t>
            </a:r>
            <a:r>
              <a:rPr lang="ru-RU" dirty="0"/>
              <a:t>») — </a:t>
            </a:r>
            <a:r>
              <a:rPr lang="ru-RU" dirty="0" err="1"/>
              <a:t>це</a:t>
            </a:r>
            <a:r>
              <a:rPr lang="ru-RU" dirty="0"/>
              <a:t> </a:t>
            </a:r>
            <a:r>
              <a:rPr lang="ru-RU" dirty="0">
                <a:hlinkClick r:id="rId3" tooltip="Слово"/>
              </a:rPr>
              <a:t>слова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однаково</a:t>
            </a:r>
            <a:r>
              <a:rPr lang="ru-RU" dirty="0"/>
              <a:t> </a:t>
            </a:r>
            <a:r>
              <a:rPr lang="ru-RU" dirty="0">
                <a:hlinkClick r:id="rId4" tooltip="Звук"/>
              </a:rPr>
              <a:t>звучать</a:t>
            </a:r>
            <a:r>
              <a:rPr lang="ru-RU" dirty="0"/>
              <a:t> та </a:t>
            </a:r>
            <a:r>
              <a:rPr lang="ru-RU" dirty="0">
                <a:hlinkClick r:id="rId5" tooltip="Письмо"/>
              </a:rPr>
              <a:t>пишуться</a:t>
            </a:r>
            <a:r>
              <a:rPr lang="ru-RU" dirty="0"/>
              <a:t>, але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різне</a:t>
            </a:r>
            <a:r>
              <a:rPr lang="ru-RU" dirty="0"/>
              <a:t> </a:t>
            </a:r>
            <a:r>
              <a:rPr lang="ru-RU" dirty="0">
                <a:hlinkClick r:id="rId6" tooltip="Семантика"/>
              </a:rPr>
              <a:t>значення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434442"/>
            <a:ext cx="8915400" cy="3476780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балка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(яр з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положистими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схилами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балка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дерев’яний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металевий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брус для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перекриття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стелі</a:t>
            </a:r>
            <a:r>
              <a:rPr lang="ru-RU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графік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(план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роботи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 і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графік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(художник</a:t>
            </a:r>
            <a:r>
              <a:rPr lang="ru-RU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ru-RU" sz="24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планувати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(плавно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знижуватися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 і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sz="2400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планувати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складати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плани</a:t>
            </a:r>
            <a:r>
              <a:rPr lang="ru-RU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ru-RU" sz="24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чайка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(птах) і </a:t>
            </a:r>
            <a:endParaRPr lang="ru-RU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чайка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 (</a:t>
            </a:r>
            <a:r>
              <a:rPr lang="ru-RU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човен</a:t>
            </a:r>
            <a:r>
              <a:rPr lang="ru-RU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463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523" y="624110"/>
            <a:ext cx="9999022" cy="1280890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latin typeface="Times New Roman" charset="0"/>
                <a:ea typeface="Times New Roman" charset="0"/>
                <a:cs typeface="Times New Roman" charset="0"/>
              </a:rPr>
              <a:t>КОСА</a:t>
            </a:r>
            <a:endParaRPr lang="ru-RU" sz="48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8" name="Picture 4" descr="артинки по запросу кос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13" y="2194662"/>
            <a:ext cx="28336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ртинки по запросу ко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36" y="2249343"/>
            <a:ext cx="3343558" cy="37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артинки по запросу коса морская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94" y="2169227"/>
            <a:ext cx="3570514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8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5035" y="1235034"/>
            <a:ext cx="10269578" cy="4676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Думи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мої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думи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мої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Квіти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мої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3200" b="1" i="1" dirty="0" err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діти</a:t>
            </a:r>
            <a:r>
              <a:rPr lang="ru-RU" sz="32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pPr marL="0" indent="0">
              <a:buNone/>
            </a:pP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Виростав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вас,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доглядав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вас —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Де ж </a:t>
            </a:r>
            <a:r>
              <a:rPr lang="ru-RU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мені</a:t>
            </a:r>
            <a:r>
              <a:rPr lang="ru-RU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вас </a:t>
            </a:r>
            <a:r>
              <a:rPr lang="ru-RU" sz="3200" b="1" i="1" dirty="0" err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діти</a:t>
            </a:r>
            <a:r>
              <a:rPr lang="ru-RU" sz="32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.. (</a:t>
            </a:r>
            <a:r>
              <a:rPr lang="ru-RU" sz="3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Т.Шевченко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0" indent="0">
              <a:buNone/>
            </a:pPr>
            <a:endParaRPr lang="ru-RU" sz="3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Погана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та </a:t>
            </a:r>
            <a:r>
              <a:rPr lang="ru-RU" sz="32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мати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sz="3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що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не </a:t>
            </a:r>
            <a:r>
              <a:rPr lang="ru-RU" sz="3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хоче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дитя </a:t>
            </a:r>
            <a:r>
              <a:rPr lang="ru-RU" sz="3200" b="1" dirty="0" err="1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мати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 (народна </a:t>
            </a:r>
            <a:r>
              <a:rPr lang="ru-RU" sz="3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творчість</a:t>
            </a:r>
            <a:r>
              <a:rPr lang="ru-RU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3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5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295" y="154379"/>
            <a:ext cx="9663937" cy="1691245"/>
          </a:xfrm>
        </p:spPr>
        <p:txBody>
          <a:bodyPr/>
          <a:lstStyle/>
          <a:p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Омоніми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                                 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Багатозначність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                                                    (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полісемія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0" name="Picture 2" descr="охожее 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87" y="1244473"/>
            <a:ext cx="3218213" cy="19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403" y="1335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4400" y="2592000"/>
            <a:ext cx="1480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Баба </a:t>
            </a:r>
          </a:p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(стара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жінка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6800" y="2484000"/>
            <a:ext cx="149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Баба </a:t>
            </a:r>
          </a:p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(стара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жінка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4" name="Picture 6" descr="артинки по запросу Подвесной молот ба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67" y="3472509"/>
            <a:ext cx="1686295" cy="271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ртинки по запросу ромовая ба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66" y="3693226"/>
            <a:ext cx="2882895" cy="24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артинки по запросу ворожка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артинки по запросу ворожка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77" y="4306601"/>
            <a:ext cx="2027870" cy="19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00" y="3588574"/>
            <a:ext cx="2007169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артинки по запросу каменная баб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986" y="4483924"/>
            <a:ext cx="2155013" cy="18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6329548"/>
            <a:ext cx="1939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Підвісний</a:t>
            </a:r>
            <a:r>
              <a:rPr lang="ru-RU" sz="1400" dirty="0" smtClean="0">
                <a:latin typeface="Times New Roman" charset="0"/>
                <a:ea typeface="Times New Roman" charset="0"/>
                <a:cs typeface="Times New Roman" charset="0"/>
              </a:rPr>
              <a:t> молот - баба</a:t>
            </a:r>
            <a:endParaRPr lang="ru-RU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5398" y="6316691"/>
            <a:ext cx="178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Ромова</a:t>
            </a:r>
            <a:r>
              <a:rPr lang="ru-RU" sz="1400" dirty="0" smtClean="0">
                <a:latin typeface="Times New Roman" charset="0"/>
                <a:ea typeface="Times New Roman" charset="0"/>
                <a:cs typeface="Times New Roman" charset="0"/>
              </a:rPr>
              <a:t> баба</a:t>
            </a:r>
            <a:endParaRPr lang="ru-RU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7505" y="6282047"/>
            <a:ext cx="202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charset="0"/>
                <a:ea typeface="Times New Roman" charset="0"/>
                <a:cs typeface="Times New Roman" charset="0"/>
              </a:rPr>
              <a:t>          Ворожка, шептуха</a:t>
            </a:r>
            <a:endParaRPr lang="ru-RU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84508" y="5560888"/>
            <a:ext cx="121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Слабкий</a:t>
            </a:r>
            <a:endParaRPr lang="ru-RU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чоловік</a:t>
            </a:r>
            <a:endParaRPr lang="ru-RU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4099" y="6352317"/>
            <a:ext cx="21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Кам’яний</a:t>
            </a:r>
            <a:r>
              <a:rPr lang="ru-RU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400" dirty="0" err="1" smtClean="0">
                <a:latin typeface="Times New Roman" charset="0"/>
                <a:ea typeface="Times New Roman" charset="0"/>
                <a:cs typeface="Times New Roman" charset="0"/>
              </a:rPr>
              <a:t>бовван</a:t>
            </a:r>
            <a:endParaRPr lang="ru-RU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260</TotalTime>
  <Words>744</Words>
  <Application>Microsoft Office PowerPoint</Application>
  <PresentationFormat>Широкоэкранный</PresentationFormat>
  <Paragraphs>101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Avenir Next LT Pro</vt:lpstr>
      <vt:lpstr>Calibri</vt:lpstr>
      <vt:lpstr>Century Gothic</vt:lpstr>
      <vt:lpstr>Georgia</vt:lpstr>
      <vt:lpstr>Times New Roman</vt:lpstr>
      <vt:lpstr>Wingdings 3</vt:lpstr>
      <vt:lpstr>Легкий дым</vt:lpstr>
      <vt:lpstr>День Победы_06</vt:lpstr>
      <vt:lpstr>GradientRiseVTI</vt:lpstr>
      <vt:lpstr>Презентация PowerPoint</vt:lpstr>
      <vt:lpstr>Презентация PowerPoint</vt:lpstr>
      <vt:lpstr>Презентация PowerPoint</vt:lpstr>
      <vt:lpstr>Презентация PowerPoint</vt:lpstr>
      <vt:lpstr>Омоніми.  </vt:lpstr>
      <vt:lpstr>Омо́німи (від дав.-гр. ὁμός — «однаковий» + ὄνομα — «ім'я») — це слова, які однаково звучать та пишуться, але мають різне значення.</vt:lpstr>
      <vt:lpstr>КОСА</vt:lpstr>
      <vt:lpstr>Презентация PowerPoint</vt:lpstr>
      <vt:lpstr>Омоніми                                   Багатозначність                                                       (полісемія)</vt:lpstr>
      <vt:lpstr>Лексичне знчення омонімів можна встановити  тільки в  контексті</vt:lpstr>
      <vt:lpstr>Презентация PowerPoint</vt:lpstr>
      <vt:lpstr>Презентация PowerPoint</vt:lpstr>
      <vt:lpstr>Міжмовні омоніми</vt:lpstr>
      <vt:lpstr>Презентация PowerPoint</vt:lpstr>
      <vt:lpstr> Пароніми.</vt:lpstr>
      <vt:lpstr>ПАРОНІМИ</vt:lpstr>
      <vt:lpstr>Презентация PowerPoint</vt:lpstr>
      <vt:lpstr>Чим відрізняються пароніми?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Більше паронімів  від лепетунів- за кодом</vt:lpstr>
      <vt:lpstr>Презентация PowerPoint</vt:lpstr>
      <vt:lpstr>Гра «Вгадай слова-пароніми» (усно) </vt:lpstr>
      <vt:lpstr>Презентация PowerPoint</vt:lpstr>
      <vt:lpstr>Знайди слово (письмово) </vt:lpstr>
      <vt:lpstr>Чи правильно вжиті виділені слова?  Якими іншими словами можна їх замінити? З’ясуй за тлумачним словником.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Омоніми. Види омонімів. Пароніми.</dc:title>
  <dc:creator>Карпатська Джерельна</dc:creator>
  <cp:lastModifiedBy>Карпатська Джерельна</cp:lastModifiedBy>
  <cp:revision>26</cp:revision>
  <dcterms:created xsi:type="dcterms:W3CDTF">2019-12-08T14:42:20Z</dcterms:created>
  <dcterms:modified xsi:type="dcterms:W3CDTF">2023-10-12T21:22:18Z</dcterms:modified>
</cp:coreProperties>
</file>