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BEE"/>
    <a:srgbClr val="F8A148"/>
    <a:srgbClr val="A50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74050-9B3E-42A4-B9D7-A03378A8F3D5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2447627-0D21-48F2-9E59-1B95C3E5E75D}">
      <dgm:prSet phldrT="[Текст]" custT="1"/>
      <dgm:spPr/>
      <dgm:t>
        <a:bodyPr/>
        <a:lstStyle/>
        <a:p>
          <a:pPr algn="ctr"/>
          <a:r>
            <a:rPr lang="uk-UA" sz="2400" dirty="0" smtClean="0">
              <a:solidFill>
                <a:srgbClr val="C00000"/>
              </a:solidFill>
            </a:rPr>
            <a:t>Пасивний транспорт:</a:t>
          </a:r>
        </a:p>
        <a:p>
          <a:pPr algn="ctr"/>
          <a:r>
            <a:rPr lang="uk-UA" sz="2000" dirty="0" smtClean="0">
              <a:solidFill>
                <a:schemeClr val="tx1"/>
              </a:solidFill>
            </a:rPr>
            <a:t>Відбувається без затрат енергії</a:t>
          </a:r>
          <a:endParaRPr lang="ru-RU" sz="2000" dirty="0">
            <a:solidFill>
              <a:schemeClr val="tx1"/>
            </a:solidFill>
          </a:endParaRPr>
        </a:p>
      </dgm:t>
    </dgm:pt>
    <dgm:pt modelId="{96A54DD6-7766-49DC-8E97-A9CD7B7215F2}" type="parTrans" cxnId="{F1BE8AA0-C4E3-4EB6-BEBF-AC58D65CCD23}">
      <dgm:prSet/>
      <dgm:spPr/>
      <dgm:t>
        <a:bodyPr/>
        <a:lstStyle/>
        <a:p>
          <a:endParaRPr lang="ru-RU" sz="2400"/>
        </a:p>
      </dgm:t>
    </dgm:pt>
    <dgm:pt modelId="{A6435E2A-84D2-4BD6-8F48-1EB2C827BF83}" type="sibTrans" cxnId="{F1BE8AA0-C4E3-4EB6-BEBF-AC58D65CCD23}">
      <dgm:prSet/>
      <dgm:spPr/>
      <dgm:t>
        <a:bodyPr/>
        <a:lstStyle/>
        <a:p>
          <a:endParaRPr lang="ru-RU" sz="2400"/>
        </a:p>
      </dgm:t>
    </dgm:pt>
    <dgm:pt modelId="{23D5C33E-5217-4CAD-9962-2AC4CC05CF4F}">
      <dgm:prSet custT="1"/>
      <dgm:spPr/>
      <dgm:t>
        <a:bodyPr/>
        <a:lstStyle/>
        <a:p>
          <a:r>
            <a:rPr lang="uk-UA" sz="2400" dirty="0" smtClean="0"/>
            <a:t>Полегшена дифузія</a:t>
          </a:r>
        </a:p>
      </dgm:t>
    </dgm:pt>
    <dgm:pt modelId="{18CD4EF5-F214-47C6-A907-BEDE6BF2E6CB}" type="parTrans" cxnId="{E7402AA7-4BFB-4421-9E28-C63F6CC11AB7}">
      <dgm:prSet/>
      <dgm:spPr/>
      <dgm:t>
        <a:bodyPr/>
        <a:lstStyle/>
        <a:p>
          <a:endParaRPr lang="ru-RU" sz="2400"/>
        </a:p>
      </dgm:t>
    </dgm:pt>
    <dgm:pt modelId="{FD93220C-9E0F-401D-8AD5-39DF770915C1}" type="sibTrans" cxnId="{E7402AA7-4BFB-4421-9E28-C63F6CC11AB7}">
      <dgm:prSet/>
      <dgm:spPr/>
      <dgm:t>
        <a:bodyPr/>
        <a:lstStyle/>
        <a:p>
          <a:endParaRPr lang="ru-RU" sz="2400"/>
        </a:p>
      </dgm:t>
    </dgm:pt>
    <dgm:pt modelId="{E2BCEBF9-A258-4F38-B391-13C812277ADC}">
      <dgm:prSet phldrT="[Текст]" custT="1"/>
      <dgm:spPr/>
      <dgm:t>
        <a:bodyPr/>
        <a:lstStyle/>
        <a:p>
          <a:r>
            <a:rPr lang="uk-UA" sz="2400" dirty="0" smtClean="0"/>
            <a:t>Дифузія</a:t>
          </a:r>
          <a:endParaRPr lang="ru-RU" sz="2400" dirty="0"/>
        </a:p>
      </dgm:t>
    </dgm:pt>
    <dgm:pt modelId="{BE820BE7-CC22-4167-AAA5-D16AA32FC249}" type="parTrans" cxnId="{EF602E8F-EA41-495B-ADDA-DD90CBB25971}">
      <dgm:prSet/>
      <dgm:spPr/>
      <dgm:t>
        <a:bodyPr/>
        <a:lstStyle/>
        <a:p>
          <a:endParaRPr lang="ru-RU"/>
        </a:p>
      </dgm:t>
    </dgm:pt>
    <dgm:pt modelId="{17797160-8798-4495-8ABB-77B7E4657E46}" type="sibTrans" cxnId="{EF602E8F-EA41-495B-ADDA-DD90CBB25971}">
      <dgm:prSet/>
      <dgm:spPr/>
      <dgm:t>
        <a:bodyPr/>
        <a:lstStyle/>
        <a:p>
          <a:endParaRPr lang="ru-RU"/>
        </a:p>
      </dgm:t>
    </dgm:pt>
    <dgm:pt modelId="{6A2964C6-266C-40CF-98F7-CFAFEB84E4CC}">
      <dgm:prSet phldrT="[Текст]" custT="1"/>
      <dgm:spPr/>
      <dgm:t>
        <a:bodyPr/>
        <a:lstStyle/>
        <a:p>
          <a:endParaRPr lang="ru-RU" sz="2400" dirty="0"/>
        </a:p>
      </dgm:t>
    </dgm:pt>
    <dgm:pt modelId="{06BBC187-14D1-40C6-806B-236934B67D61}" type="parTrans" cxnId="{4BA0D4AF-0C0C-4998-8CB9-A93045F2FED3}">
      <dgm:prSet/>
      <dgm:spPr/>
      <dgm:t>
        <a:bodyPr/>
        <a:lstStyle/>
        <a:p>
          <a:endParaRPr lang="ru-RU"/>
        </a:p>
      </dgm:t>
    </dgm:pt>
    <dgm:pt modelId="{37C0CEDA-769D-4C2A-8E6C-CFEC088F83AC}" type="sibTrans" cxnId="{4BA0D4AF-0C0C-4998-8CB9-A93045F2FED3}">
      <dgm:prSet/>
      <dgm:spPr/>
      <dgm:t>
        <a:bodyPr/>
        <a:lstStyle/>
        <a:p>
          <a:endParaRPr lang="ru-RU"/>
        </a:p>
      </dgm:t>
    </dgm:pt>
    <dgm:pt modelId="{444DFB01-9082-4D15-9705-15C8CA63A263}">
      <dgm:prSet phldrT="[Текст]" custT="1"/>
      <dgm:spPr/>
      <dgm:t>
        <a:bodyPr/>
        <a:lstStyle/>
        <a:p>
          <a:endParaRPr lang="ru-RU" sz="2400" dirty="0"/>
        </a:p>
      </dgm:t>
    </dgm:pt>
    <dgm:pt modelId="{83B7F3AD-20E8-43B9-A760-EF1F6414C7CD}" type="parTrans" cxnId="{7404D66F-82D9-4093-870E-CA1ED45BC70A}">
      <dgm:prSet/>
      <dgm:spPr/>
      <dgm:t>
        <a:bodyPr/>
        <a:lstStyle/>
        <a:p>
          <a:endParaRPr lang="ru-RU"/>
        </a:p>
      </dgm:t>
    </dgm:pt>
    <dgm:pt modelId="{905EA69D-5853-47AE-8864-3617D2826A4F}" type="sibTrans" cxnId="{7404D66F-82D9-4093-870E-CA1ED45BC70A}">
      <dgm:prSet/>
      <dgm:spPr/>
      <dgm:t>
        <a:bodyPr/>
        <a:lstStyle/>
        <a:p>
          <a:endParaRPr lang="ru-RU"/>
        </a:p>
      </dgm:t>
    </dgm:pt>
    <dgm:pt modelId="{A7D5191D-2DFC-4D00-9DDD-918837680A61}">
      <dgm:prSet phldrT="[Текст]" custT="1"/>
      <dgm:spPr/>
      <dgm:t>
        <a:bodyPr/>
        <a:lstStyle/>
        <a:p>
          <a:endParaRPr lang="ru-RU" sz="2400" dirty="0"/>
        </a:p>
      </dgm:t>
    </dgm:pt>
    <dgm:pt modelId="{06D5E997-9949-42B0-9ECC-0EB09984A471}" type="parTrans" cxnId="{4261B1E4-2537-4F4E-8F8E-310393535C7A}">
      <dgm:prSet/>
      <dgm:spPr/>
      <dgm:t>
        <a:bodyPr/>
        <a:lstStyle/>
        <a:p>
          <a:endParaRPr lang="ru-RU"/>
        </a:p>
      </dgm:t>
    </dgm:pt>
    <dgm:pt modelId="{3970CEC6-214D-4887-BF9A-1B98AD27F45A}" type="sibTrans" cxnId="{4261B1E4-2537-4F4E-8F8E-310393535C7A}">
      <dgm:prSet/>
      <dgm:spPr/>
      <dgm:t>
        <a:bodyPr/>
        <a:lstStyle/>
        <a:p>
          <a:endParaRPr lang="ru-RU"/>
        </a:p>
      </dgm:t>
    </dgm:pt>
    <dgm:pt modelId="{164EDB9E-41D9-43F1-84A6-DDA00EAD036B}">
      <dgm:prSet phldrT="[Текст]" custT="1"/>
      <dgm:spPr/>
      <dgm:t>
        <a:bodyPr/>
        <a:lstStyle/>
        <a:p>
          <a:endParaRPr lang="ru-RU" sz="2400" dirty="0"/>
        </a:p>
      </dgm:t>
    </dgm:pt>
    <dgm:pt modelId="{177B6850-EABE-4DA8-9444-8CC5F8950A7F}" type="parTrans" cxnId="{EA0F8388-788F-4896-8FA0-FD03666DC329}">
      <dgm:prSet/>
      <dgm:spPr/>
      <dgm:t>
        <a:bodyPr/>
        <a:lstStyle/>
        <a:p>
          <a:endParaRPr lang="ru-RU"/>
        </a:p>
      </dgm:t>
    </dgm:pt>
    <dgm:pt modelId="{39625811-D495-46CA-9EB3-43F2243BB05F}" type="sibTrans" cxnId="{EA0F8388-788F-4896-8FA0-FD03666DC329}">
      <dgm:prSet/>
      <dgm:spPr/>
      <dgm:t>
        <a:bodyPr/>
        <a:lstStyle/>
        <a:p>
          <a:endParaRPr lang="ru-RU"/>
        </a:p>
      </dgm:t>
    </dgm:pt>
    <dgm:pt modelId="{70B89811-6062-43D3-A6D2-81644008A799}" type="pres">
      <dgm:prSet presAssocID="{E2574050-9B3E-42A4-B9D7-A03378A8F3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73A27A-D62D-43F3-8DC8-C7502F6D8974}" type="pres">
      <dgm:prSet presAssocID="{B2447627-0D21-48F2-9E59-1B95C3E5E75D}" presName="parentText" presStyleLbl="node1" presStyleIdx="0" presStyleCnt="1" custScaleX="100000" custScaleY="88150" custLinFactNeighborX="2990" custLinFactNeighborY="89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70478-7CC0-47D4-91C4-CA6E118499A8}" type="pres">
      <dgm:prSet presAssocID="{B2447627-0D21-48F2-9E59-1B95C3E5E75D}" presName="childText" presStyleLbl="revTx" presStyleIdx="0" presStyleCnt="1" custScaleY="143981" custLinFactNeighborY="-42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402AA7-4BFB-4421-9E28-C63F6CC11AB7}" srcId="{B2447627-0D21-48F2-9E59-1B95C3E5E75D}" destId="{23D5C33E-5217-4CAD-9962-2AC4CC05CF4F}" srcOrd="5" destOrd="0" parTransId="{18CD4EF5-F214-47C6-A907-BEDE6BF2E6CB}" sibTransId="{FD93220C-9E0F-401D-8AD5-39DF770915C1}"/>
    <dgm:cxn modelId="{3F227EE7-8E7B-4793-9202-D98447EB348D}" type="presOf" srcId="{444DFB01-9082-4D15-9705-15C8CA63A263}" destId="{82870478-7CC0-47D4-91C4-CA6E118499A8}" srcOrd="0" destOrd="1" presId="urn:microsoft.com/office/officeart/2005/8/layout/vList2"/>
    <dgm:cxn modelId="{D5D05274-6CB3-46FD-9F83-8FFD1447913A}" type="presOf" srcId="{E2574050-9B3E-42A4-B9D7-A03378A8F3D5}" destId="{70B89811-6062-43D3-A6D2-81644008A799}" srcOrd="0" destOrd="0" presId="urn:microsoft.com/office/officeart/2005/8/layout/vList2"/>
    <dgm:cxn modelId="{B4FC0258-CA39-4AAA-971C-FF74D6BEAC98}" type="presOf" srcId="{6A2964C6-266C-40CF-98F7-CFAFEB84E4CC}" destId="{82870478-7CC0-47D4-91C4-CA6E118499A8}" srcOrd="0" destOrd="0" presId="urn:microsoft.com/office/officeart/2005/8/layout/vList2"/>
    <dgm:cxn modelId="{4BA0D4AF-0C0C-4998-8CB9-A93045F2FED3}" srcId="{B2447627-0D21-48F2-9E59-1B95C3E5E75D}" destId="{6A2964C6-266C-40CF-98F7-CFAFEB84E4CC}" srcOrd="0" destOrd="0" parTransId="{06BBC187-14D1-40C6-806B-236934B67D61}" sibTransId="{37C0CEDA-769D-4C2A-8E6C-CFEC088F83AC}"/>
    <dgm:cxn modelId="{7404D66F-82D9-4093-870E-CA1ED45BC70A}" srcId="{B2447627-0D21-48F2-9E59-1B95C3E5E75D}" destId="{444DFB01-9082-4D15-9705-15C8CA63A263}" srcOrd="1" destOrd="0" parTransId="{83B7F3AD-20E8-43B9-A760-EF1F6414C7CD}" sibTransId="{905EA69D-5853-47AE-8864-3617D2826A4F}"/>
    <dgm:cxn modelId="{8DF90D33-685B-4378-8FB6-739DF627E13D}" type="presOf" srcId="{E2BCEBF9-A258-4F38-B391-13C812277ADC}" destId="{82870478-7CC0-47D4-91C4-CA6E118499A8}" srcOrd="0" destOrd="3" presId="urn:microsoft.com/office/officeart/2005/8/layout/vList2"/>
    <dgm:cxn modelId="{EA0F8388-788F-4896-8FA0-FD03666DC329}" srcId="{B2447627-0D21-48F2-9E59-1B95C3E5E75D}" destId="{164EDB9E-41D9-43F1-84A6-DDA00EAD036B}" srcOrd="4" destOrd="0" parTransId="{177B6850-EABE-4DA8-9444-8CC5F8950A7F}" sibTransId="{39625811-D495-46CA-9EB3-43F2243BB05F}"/>
    <dgm:cxn modelId="{4261B1E4-2537-4F4E-8F8E-310393535C7A}" srcId="{B2447627-0D21-48F2-9E59-1B95C3E5E75D}" destId="{A7D5191D-2DFC-4D00-9DDD-918837680A61}" srcOrd="2" destOrd="0" parTransId="{06D5E997-9949-42B0-9ECC-0EB09984A471}" sibTransId="{3970CEC6-214D-4887-BF9A-1B98AD27F45A}"/>
    <dgm:cxn modelId="{BBDF7A63-D54B-48CF-8349-380BE92168DF}" type="presOf" srcId="{B2447627-0D21-48F2-9E59-1B95C3E5E75D}" destId="{3773A27A-D62D-43F3-8DC8-C7502F6D8974}" srcOrd="0" destOrd="0" presId="urn:microsoft.com/office/officeart/2005/8/layout/vList2"/>
    <dgm:cxn modelId="{EF602E8F-EA41-495B-ADDA-DD90CBB25971}" srcId="{B2447627-0D21-48F2-9E59-1B95C3E5E75D}" destId="{E2BCEBF9-A258-4F38-B391-13C812277ADC}" srcOrd="3" destOrd="0" parTransId="{BE820BE7-CC22-4167-AAA5-D16AA32FC249}" sibTransId="{17797160-8798-4495-8ABB-77B7E4657E46}"/>
    <dgm:cxn modelId="{5C02D353-E549-44BC-AB87-D620EA3A79DA}" type="presOf" srcId="{A7D5191D-2DFC-4D00-9DDD-918837680A61}" destId="{82870478-7CC0-47D4-91C4-CA6E118499A8}" srcOrd="0" destOrd="2" presId="urn:microsoft.com/office/officeart/2005/8/layout/vList2"/>
    <dgm:cxn modelId="{F1BE8AA0-C4E3-4EB6-BEBF-AC58D65CCD23}" srcId="{E2574050-9B3E-42A4-B9D7-A03378A8F3D5}" destId="{B2447627-0D21-48F2-9E59-1B95C3E5E75D}" srcOrd="0" destOrd="0" parTransId="{96A54DD6-7766-49DC-8E97-A9CD7B7215F2}" sibTransId="{A6435E2A-84D2-4BD6-8F48-1EB2C827BF83}"/>
    <dgm:cxn modelId="{C9151821-5B61-4352-B982-589D5731EBD6}" type="presOf" srcId="{164EDB9E-41D9-43F1-84A6-DDA00EAD036B}" destId="{82870478-7CC0-47D4-91C4-CA6E118499A8}" srcOrd="0" destOrd="4" presId="urn:microsoft.com/office/officeart/2005/8/layout/vList2"/>
    <dgm:cxn modelId="{C65BBFC8-F4F6-4FE2-8A24-4B0C9A3937B3}" type="presOf" srcId="{23D5C33E-5217-4CAD-9962-2AC4CC05CF4F}" destId="{82870478-7CC0-47D4-91C4-CA6E118499A8}" srcOrd="0" destOrd="5" presId="urn:microsoft.com/office/officeart/2005/8/layout/vList2"/>
    <dgm:cxn modelId="{398E745F-A962-46B0-86D9-6F1C139D58C1}" type="presParOf" srcId="{70B89811-6062-43D3-A6D2-81644008A799}" destId="{3773A27A-D62D-43F3-8DC8-C7502F6D8974}" srcOrd="0" destOrd="0" presId="urn:microsoft.com/office/officeart/2005/8/layout/vList2"/>
    <dgm:cxn modelId="{5F974BF1-02FF-4855-8A7F-0E316B1A19DE}" type="presParOf" srcId="{70B89811-6062-43D3-A6D2-81644008A799}" destId="{82870478-7CC0-47D4-91C4-CA6E118499A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770DA4-289F-4CC3-AEE5-8B57D46470E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817CE57-3D2E-49B1-8263-D5A39D56F922}">
      <dgm:prSet phldrT="[Текст]"/>
      <dgm:spPr/>
      <dgm:t>
        <a:bodyPr/>
        <a:lstStyle/>
        <a:p>
          <a:pPr algn="ctr"/>
          <a:r>
            <a:rPr lang="uk-UA" dirty="0" smtClean="0">
              <a:solidFill>
                <a:srgbClr val="C00000"/>
              </a:solidFill>
            </a:rPr>
            <a:t>Активний транспорт</a:t>
          </a:r>
        </a:p>
        <a:p>
          <a:pPr algn="ctr"/>
          <a:r>
            <a:rPr lang="uk-UA" dirty="0" smtClean="0">
              <a:solidFill>
                <a:schemeClr val="tx1"/>
              </a:solidFill>
            </a:rPr>
            <a:t>Відбувається за рахунок втрати енергії</a:t>
          </a:r>
          <a:endParaRPr lang="ru-RU" dirty="0">
            <a:solidFill>
              <a:schemeClr val="tx1"/>
            </a:solidFill>
          </a:endParaRPr>
        </a:p>
      </dgm:t>
    </dgm:pt>
    <dgm:pt modelId="{A3ED2433-9597-44D8-AA82-0BC4537D1238}" type="parTrans" cxnId="{D209C66E-2EBD-4A10-B2B5-B9E29EDC17C4}">
      <dgm:prSet/>
      <dgm:spPr/>
      <dgm:t>
        <a:bodyPr/>
        <a:lstStyle/>
        <a:p>
          <a:endParaRPr lang="ru-RU"/>
        </a:p>
      </dgm:t>
    </dgm:pt>
    <dgm:pt modelId="{EB2709A1-4704-40CD-86CC-D74F3F6E34E0}" type="sibTrans" cxnId="{D209C66E-2EBD-4A10-B2B5-B9E29EDC17C4}">
      <dgm:prSet/>
      <dgm:spPr/>
      <dgm:t>
        <a:bodyPr/>
        <a:lstStyle/>
        <a:p>
          <a:endParaRPr lang="ru-RU"/>
        </a:p>
      </dgm:t>
    </dgm:pt>
    <dgm:pt modelId="{5DC22A03-4E37-4EDF-8890-ACA140712C56}">
      <dgm:prSet phldrT="[Текст]" custT="1"/>
      <dgm:spPr/>
      <dgm:t>
        <a:bodyPr/>
        <a:lstStyle/>
        <a:p>
          <a:r>
            <a:rPr lang="uk-UA" sz="2400" dirty="0" smtClean="0"/>
            <a:t>Фагоцитоз</a:t>
          </a:r>
          <a:endParaRPr lang="ru-RU" sz="2400" dirty="0"/>
        </a:p>
      </dgm:t>
    </dgm:pt>
    <dgm:pt modelId="{7059E7AC-06F5-484A-8A0E-A8FB447C2350}" type="parTrans" cxnId="{B3F3FE8F-1748-424A-A95B-0EBAF4C7ACEC}">
      <dgm:prSet/>
      <dgm:spPr/>
      <dgm:t>
        <a:bodyPr/>
        <a:lstStyle/>
        <a:p>
          <a:endParaRPr lang="ru-RU"/>
        </a:p>
      </dgm:t>
    </dgm:pt>
    <dgm:pt modelId="{EB99A92A-9C31-4322-BB10-3A1841F56C48}" type="sibTrans" cxnId="{B3F3FE8F-1748-424A-A95B-0EBAF4C7ACEC}">
      <dgm:prSet/>
      <dgm:spPr/>
      <dgm:t>
        <a:bodyPr/>
        <a:lstStyle/>
        <a:p>
          <a:endParaRPr lang="ru-RU"/>
        </a:p>
      </dgm:t>
    </dgm:pt>
    <dgm:pt modelId="{422F8ED1-E124-4D29-9F14-4A1D0AAA08D2}">
      <dgm:prSet custT="1"/>
      <dgm:spPr/>
      <dgm:t>
        <a:bodyPr/>
        <a:lstStyle/>
        <a:p>
          <a:endParaRPr lang="ru-RU" sz="2400" dirty="0"/>
        </a:p>
      </dgm:t>
    </dgm:pt>
    <dgm:pt modelId="{CA456063-FA8D-4ABB-B8DD-3F8AD2F7BF73}" type="parTrans" cxnId="{0128A4D3-3898-4B91-899D-A0A37645B8C0}">
      <dgm:prSet/>
      <dgm:spPr/>
      <dgm:t>
        <a:bodyPr/>
        <a:lstStyle/>
        <a:p>
          <a:endParaRPr lang="ru-RU"/>
        </a:p>
      </dgm:t>
    </dgm:pt>
    <dgm:pt modelId="{F87ABEAB-D40B-4FFE-90E7-5728F4295DF6}" type="sibTrans" cxnId="{0128A4D3-3898-4B91-899D-A0A37645B8C0}">
      <dgm:prSet/>
      <dgm:spPr/>
      <dgm:t>
        <a:bodyPr/>
        <a:lstStyle/>
        <a:p>
          <a:endParaRPr lang="ru-RU"/>
        </a:p>
      </dgm:t>
    </dgm:pt>
    <dgm:pt modelId="{3A499ED9-6B3F-4F96-BE3F-7F982B285D25}">
      <dgm:prSet custT="1"/>
      <dgm:spPr/>
      <dgm:t>
        <a:bodyPr/>
        <a:lstStyle/>
        <a:p>
          <a:r>
            <a:rPr lang="uk-UA" sz="2400" dirty="0" err="1" smtClean="0"/>
            <a:t>Піноцитоз</a:t>
          </a:r>
          <a:endParaRPr lang="ru-RU" sz="2400" dirty="0"/>
        </a:p>
      </dgm:t>
    </dgm:pt>
    <dgm:pt modelId="{2B82130A-781E-4934-8907-CE7CCA4BDEA3}" type="parTrans" cxnId="{309D54A6-5EA0-454B-A192-9C784C989D0C}">
      <dgm:prSet/>
      <dgm:spPr/>
      <dgm:t>
        <a:bodyPr/>
        <a:lstStyle/>
        <a:p>
          <a:endParaRPr lang="ru-RU"/>
        </a:p>
      </dgm:t>
    </dgm:pt>
    <dgm:pt modelId="{58E94999-2158-43DC-BD97-8BD4C096E9DE}" type="sibTrans" cxnId="{309D54A6-5EA0-454B-A192-9C784C989D0C}">
      <dgm:prSet/>
      <dgm:spPr/>
      <dgm:t>
        <a:bodyPr/>
        <a:lstStyle/>
        <a:p>
          <a:endParaRPr lang="ru-RU"/>
        </a:p>
      </dgm:t>
    </dgm:pt>
    <dgm:pt modelId="{FA9294A8-6960-4EAF-A21A-D53BF84A95B4}">
      <dgm:prSet/>
      <dgm:spPr/>
      <dgm:t>
        <a:bodyPr/>
        <a:lstStyle/>
        <a:p>
          <a:endParaRPr lang="ru-RU" sz="1800" dirty="0"/>
        </a:p>
      </dgm:t>
    </dgm:pt>
    <dgm:pt modelId="{21DC65E6-47D8-4AB3-B4A8-70237A2D554F}" type="parTrans" cxnId="{202F32FC-FAD3-4583-A783-7F0446620451}">
      <dgm:prSet/>
      <dgm:spPr/>
      <dgm:t>
        <a:bodyPr/>
        <a:lstStyle/>
        <a:p>
          <a:endParaRPr lang="ru-RU"/>
        </a:p>
      </dgm:t>
    </dgm:pt>
    <dgm:pt modelId="{1E4A1BAA-4DEF-4543-A355-E55AEED81CB8}" type="sibTrans" cxnId="{202F32FC-FAD3-4583-A783-7F0446620451}">
      <dgm:prSet/>
      <dgm:spPr/>
      <dgm:t>
        <a:bodyPr/>
        <a:lstStyle/>
        <a:p>
          <a:endParaRPr lang="ru-RU"/>
        </a:p>
      </dgm:t>
    </dgm:pt>
    <dgm:pt modelId="{0BED26BD-D7BF-438A-9425-98F6D91FAD4F}">
      <dgm:prSet phldrT="[Текст]" custT="1"/>
      <dgm:spPr/>
      <dgm:t>
        <a:bodyPr/>
        <a:lstStyle/>
        <a:p>
          <a:r>
            <a:rPr lang="uk-UA" sz="2400" dirty="0" smtClean="0"/>
            <a:t>Калій-натрієвий насос</a:t>
          </a:r>
          <a:endParaRPr lang="ru-RU" sz="2400" dirty="0"/>
        </a:p>
      </dgm:t>
    </dgm:pt>
    <dgm:pt modelId="{A0CAC911-64F5-4ABE-8511-B783112D8ED6}" type="parTrans" cxnId="{BF66C5C4-F1D8-4997-9904-30A96BE7E52D}">
      <dgm:prSet/>
      <dgm:spPr/>
      <dgm:t>
        <a:bodyPr/>
        <a:lstStyle/>
        <a:p>
          <a:endParaRPr lang="ru-RU"/>
        </a:p>
      </dgm:t>
    </dgm:pt>
    <dgm:pt modelId="{870AF188-86C5-4825-8E2B-CFFFA9E337DC}" type="sibTrans" cxnId="{BF66C5C4-F1D8-4997-9904-30A96BE7E52D}">
      <dgm:prSet/>
      <dgm:spPr/>
      <dgm:t>
        <a:bodyPr/>
        <a:lstStyle/>
        <a:p>
          <a:endParaRPr lang="ru-RU"/>
        </a:p>
      </dgm:t>
    </dgm:pt>
    <dgm:pt modelId="{9B784456-19D8-40B6-9769-94C13B1672D4}">
      <dgm:prSet phldrT="[Текст]" custT="1"/>
      <dgm:spPr/>
      <dgm:t>
        <a:bodyPr/>
        <a:lstStyle/>
        <a:p>
          <a:endParaRPr lang="ru-RU" sz="2400" dirty="0"/>
        </a:p>
      </dgm:t>
    </dgm:pt>
    <dgm:pt modelId="{05370B89-8380-47C9-8E38-63A03282FF03}" type="parTrans" cxnId="{F729B0CB-E9A8-44BF-8F6E-A53922A77331}">
      <dgm:prSet/>
      <dgm:spPr/>
      <dgm:t>
        <a:bodyPr/>
        <a:lstStyle/>
        <a:p>
          <a:endParaRPr lang="ru-RU"/>
        </a:p>
      </dgm:t>
    </dgm:pt>
    <dgm:pt modelId="{FAA9BCD5-0F64-4D4F-8125-D4BC109A2671}" type="sibTrans" cxnId="{F729B0CB-E9A8-44BF-8F6E-A53922A77331}">
      <dgm:prSet/>
      <dgm:spPr/>
      <dgm:t>
        <a:bodyPr/>
        <a:lstStyle/>
        <a:p>
          <a:endParaRPr lang="ru-RU"/>
        </a:p>
      </dgm:t>
    </dgm:pt>
    <dgm:pt modelId="{924FAF8C-BC2C-4F40-B6FC-CD91D8AE8880}">
      <dgm:prSet phldrT="[Текст]" custT="1"/>
      <dgm:spPr/>
      <dgm:t>
        <a:bodyPr/>
        <a:lstStyle/>
        <a:p>
          <a:endParaRPr lang="ru-RU" sz="2400" dirty="0"/>
        </a:p>
      </dgm:t>
    </dgm:pt>
    <dgm:pt modelId="{E87B825B-BF5C-4B85-B561-4D2E6C3E8010}" type="parTrans" cxnId="{020E3E6F-2ABE-423B-A7BA-2980FA9306CF}">
      <dgm:prSet/>
      <dgm:spPr/>
      <dgm:t>
        <a:bodyPr/>
        <a:lstStyle/>
        <a:p>
          <a:endParaRPr lang="ru-RU"/>
        </a:p>
      </dgm:t>
    </dgm:pt>
    <dgm:pt modelId="{46E0F830-E094-4313-AD87-D53625F585F3}" type="sibTrans" cxnId="{020E3E6F-2ABE-423B-A7BA-2980FA9306CF}">
      <dgm:prSet/>
      <dgm:spPr/>
      <dgm:t>
        <a:bodyPr/>
        <a:lstStyle/>
        <a:p>
          <a:endParaRPr lang="ru-RU"/>
        </a:p>
      </dgm:t>
    </dgm:pt>
    <dgm:pt modelId="{E3F7EF63-F63A-434B-8A53-00B694ADAB87}" type="pres">
      <dgm:prSet presAssocID="{8F770DA4-289F-4CC3-AEE5-8B57D46470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9FCF85-01C6-401B-98EF-ECD90B97E153}" type="pres">
      <dgm:prSet presAssocID="{6817CE57-3D2E-49B1-8263-D5A39D56F92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A611B-6EAF-439A-B328-4084C1E52BE8}" type="pres">
      <dgm:prSet presAssocID="{6817CE57-3D2E-49B1-8263-D5A39D56F92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5C3159-B98C-47CE-8D3A-AE2586BF54DC}" type="presOf" srcId="{3A499ED9-6B3F-4F96-BE3F-7F982B285D25}" destId="{8C4A611B-6EAF-439A-B328-4084C1E52BE8}" srcOrd="0" destOrd="5" presId="urn:microsoft.com/office/officeart/2005/8/layout/vList2"/>
    <dgm:cxn modelId="{D209C66E-2EBD-4A10-B2B5-B9E29EDC17C4}" srcId="{8F770DA4-289F-4CC3-AEE5-8B57D46470EB}" destId="{6817CE57-3D2E-49B1-8263-D5A39D56F922}" srcOrd="0" destOrd="0" parTransId="{A3ED2433-9597-44D8-AA82-0BC4537D1238}" sibTransId="{EB2709A1-4704-40CD-86CC-D74F3F6E34E0}"/>
    <dgm:cxn modelId="{2846CE9C-6773-433B-8548-9EBCF7D94271}" type="presOf" srcId="{924FAF8C-BC2C-4F40-B6FC-CD91D8AE8880}" destId="{8C4A611B-6EAF-439A-B328-4084C1E52BE8}" srcOrd="0" destOrd="0" presId="urn:microsoft.com/office/officeart/2005/8/layout/vList2"/>
    <dgm:cxn modelId="{317DE289-53E9-4308-ADDC-F36479D7585F}" type="presOf" srcId="{0BED26BD-D7BF-438A-9425-98F6D91FAD4F}" destId="{8C4A611B-6EAF-439A-B328-4084C1E52BE8}" srcOrd="0" destOrd="1" presId="urn:microsoft.com/office/officeart/2005/8/layout/vList2"/>
    <dgm:cxn modelId="{B49290FA-8FC0-4C26-91AE-A5ADDD17A838}" type="presOf" srcId="{FA9294A8-6960-4EAF-A21A-D53BF84A95B4}" destId="{8C4A611B-6EAF-439A-B328-4084C1E52BE8}" srcOrd="0" destOrd="6" presId="urn:microsoft.com/office/officeart/2005/8/layout/vList2"/>
    <dgm:cxn modelId="{BF66C5C4-F1D8-4997-9904-30A96BE7E52D}" srcId="{6817CE57-3D2E-49B1-8263-D5A39D56F922}" destId="{0BED26BD-D7BF-438A-9425-98F6D91FAD4F}" srcOrd="1" destOrd="0" parTransId="{A0CAC911-64F5-4ABE-8511-B783112D8ED6}" sibTransId="{870AF188-86C5-4825-8E2B-CFFFA9E337DC}"/>
    <dgm:cxn modelId="{F729B0CB-E9A8-44BF-8F6E-A53922A77331}" srcId="{6817CE57-3D2E-49B1-8263-D5A39D56F922}" destId="{9B784456-19D8-40B6-9769-94C13B1672D4}" srcOrd="2" destOrd="0" parTransId="{05370B89-8380-47C9-8E38-63A03282FF03}" sibTransId="{FAA9BCD5-0F64-4D4F-8125-D4BC109A2671}"/>
    <dgm:cxn modelId="{C3E1679E-1C3C-4BD9-8DA9-ED7526739234}" type="presOf" srcId="{6817CE57-3D2E-49B1-8263-D5A39D56F922}" destId="{069FCF85-01C6-401B-98EF-ECD90B97E153}" srcOrd="0" destOrd="0" presId="urn:microsoft.com/office/officeart/2005/8/layout/vList2"/>
    <dgm:cxn modelId="{0ECD5F6C-376C-41B4-B6C5-32FBF09B80E5}" type="presOf" srcId="{422F8ED1-E124-4D29-9F14-4A1D0AAA08D2}" destId="{8C4A611B-6EAF-439A-B328-4084C1E52BE8}" srcOrd="0" destOrd="4" presId="urn:microsoft.com/office/officeart/2005/8/layout/vList2"/>
    <dgm:cxn modelId="{020E3E6F-2ABE-423B-A7BA-2980FA9306CF}" srcId="{6817CE57-3D2E-49B1-8263-D5A39D56F922}" destId="{924FAF8C-BC2C-4F40-B6FC-CD91D8AE8880}" srcOrd="0" destOrd="0" parTransId="{E87B825B-BF5C-4B85-B561-4D2E6C3E8010}" sibTransId="{46E0F830-E094-4313-AD87-D53625F585F3}"/>
    <dgm:cxn modelId="{309D54A6-5EA0-454B-A192-9C784C989D0C}" srcId="{6817CE57-3D2E-49B1-8263-D5A39D56F922}" destId="{3A499ED9-6B3F-4F96-BE3F-7F982B285D25}" srcOrd="5" destOrd="0" parTransId="{2B82130A-781E-4934-8907-CE7CCA4BDEA3}" sibTransId="{58E94999-2158-43DC-BD97-8BD4C096E9DE}"/>
    <dgm:cxn modelId="{F54F0307-4709-4670-9574-0BEDE7BE4B84}" type="presOf" srcId="{9B784456-19D8-40B6-9769-94C13B1672D4}" destId="{8C4A611B-6EAF-439A-B328-4084C1E52BE8}" srcOrd="0" destOrd="2" presId="urn:microsoft.com/office/officeart/2005/8/layout/vList2"/>
    <dgm:cxn modelId="{B3F3FE8F-1748-424A-A95B-0EBAF4C7ACEC}" srcId="{6817CE57-3D2E-49B1-8263-D5A39D56F922}" destId="{5DC22A03-4E37-4EDF-8890-ACA140712C56}" srcOrd="3" destOrd="0" parTransId="{7059E7AC-06F5-484A-8A0E-A8FB447C2350}" sibTransId="{EB99A92A-9C31-4322-BB10-3A1841F56C48}"/>
    <dgm:cxn modelId="{0128A4D3-3898-4B91-899D-A0A37645B8C0}" srcId="{6817CE57-3D2E-49B1-8263-D5A39D56F922}" destId="{422F8ED1-E124-4D29-9F14-4A1D0AAA08D2}" srcOrd="4" destOrd="0" parTransId="{CA456063-FA8D-4ABB-B8DD-3F8AD2F7BF73}" sibTransId="{F87ABEAB-D40B-4FFE-90E7-5728F4295DF6}"/>
    <dgm:cxn modelId="{C4A11030-E381-48FF-9856-E0231475CFAA}" type="presOf" srcId="{8F770DA4-289F-4CC3-AEE5-8B57D46470EB}" destId="{E3F7EF63-F63A-434B-8A53-00B694ADAB87}" srcOrd="0" destOrd="0" presId="urn:microsoft.com/office/officeart/2005/8/layout/vList2"/>
    <dgm:cxn modelId="{8EAC4A4E-7343-4827-80F4-CC101C84FAE7}" type="presOf" srcId="{5DC22A03-4E37-4EDF-8890-ACA140712C56}" destId="{8C4A611B-6EAF-439A-B328-4084C1E52BE8}" srcOrd="0" destOrd="3" presId="urn:microsoft.com/office/officeart/2005/8/layout/vList2"/>
    <dgm:cxn modelId="{202F32FC-FAD3-4583-A783-7F0446620451}" srcId="{6817CE57-3D2E-49B1-8263-D5A39D56F922}" destId="{FA9294A8-6960-4EAF-A21A-D53BF84A95B4}" srcOrd="6" destOrd="0" parTransId="{21DC65E6-47D8-4AB3-B4A8-70237A2D554F}" sibTransId="{1E4A1BAA-4DEF-4543-A355-E55AEED81CB8}"/>
    <dgm:cxn modelId="{AC68AF13-C2DD-4C85-805F-9CB50E6E232C}" type="presParOf" srcId="{E3F7EF63-F63A-434B-8A53-00B694ADAB87}" destId="{069FCF85-01C6-401B-98EF-ECD90B97E153}" srcOrd="0" destOrd="0" presId="urn:microsoft.com/office/officeart/2005/8/layout/vList2"/>
    <dgm:cxn modelId="{2C6FAD9B-E0EB-4513-8D28-10F50237F57A}" type="presParOf" srcId="{E3F7EF63-F63A-434B-8A53-00B694ADAB87}" destId="{8C4A611B-6EAF-439A-B328-4084C1E52BE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C8F708-BF41-4112-BA1F-5BAB4B3F3A2C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6E24CA0-F92D-4935-B0EB-F9885AD62292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Захисна</a:t>
          </a:r>
          <a:endParaRPr lang="ru-RU" b="1" dirty="0">
            <a:solidFill>
              <a:schemeClr val="tx1"/>
            </a:solidFill>
          </a:endParaRPr>
        </a:p>
      </dgm:t>
    </dgm:pt>
    <dgm:pt modelId="{1D564DFB-00ED-4FE7-91A1-0DA96C9447B4}" type="parTrans" cxnId="{37AAE12E-D319-46F5-8CAF-942E2C7A5E33}">
      <dgm:prSet/>
      <dgm:spPr/>
      <dgm:t>
        <a:bodyPr/>
        <a:lstStyle/>
        <a:p>
          <a:endParaRPr lang="ru-RU"/>
        </a:p>
      </dgm:t>
    </dgm:pt>
    <dgm:pt modelId="{B0D0DF5F-A00A-45B5-B5CF-3EF29CAABA62}" type="sibTrans" cxnId="{37AAE12E-D319-46F5-8CAF-942E2C7A5E33}">
      <dgm:prSet/>
      <dgm:spPr/>
      <dgm:t>
        <a:bodyPr/>
        <a:lstStyle/>
        <a:p>
          <a:endParaRPr lang="ru-RU"/>
        </a:p>
      </dgm:t>
    </dgm:pt>
    <dgm:pt modelId="{2E2420C2-2010-4E4E-831D-32F3C23B3CDE}">
      <dgm:prSet phldrT="[Текст]" custT="1"/>
      <dgm:spPr/>
      <dgm:t>
        <a:bodyPr/>
        <a:lstStyle/>
        <a:p>
          <a:r>
            <a:rPr lang="uk-UA" sz="2800" dirty="0" smtClean="0"/>
            <a:t>Оберігає внутрішнє середовище клітини від несприятливих впливів.</a:t>
          </a:r>
          <a:endParaRPr lang="ru-RU" sz="2800" dirty="0"/>
        </a:p>
      </dgm:t>
    </dgm:pt>
    <dgm:pt modelId="{9ED2A255-64D7-42F5-8066-D0A214311C03}" type="parTrans" cxnId="{FAB41230-62F1-4135-9838-2222A337B3ED}">
      <dgm:prSet/>
      <dgm:spPr/>
      <dgm:t>
        <a:bodyPr/>
        <a:lstStyle/>
        <a:p>
          <a:endParaRPr lang="ru-RU"/>
        </a:p>
      </dgm:t>
    </dgm:pt>
    <dgm:pt modelId="{55B2CEDE-52FA-4E07-9A70-3A3536DC582F}" type="sibTrans" cxnId="{FAB41230-62F1-4135-9838-2222A337B3ED}">
      <dgm:prSet/>
      <dgm:spPr/>
      <dgm:t>
        <a:bodyPr/>
        <a:lstStyle/>
        <a:p>
          <a:endParaRPr lang="ru-RU"/>
        </a:p>
      </dgm:t>
    </dgm:pt>
    <dgm:pt modelId="{246666F4-F709-4E4D-B112-AEBB1ABD8B79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Рецепторна</a:t>
          </a:r>
          <a:endParaRPr lang="ru-RU" b="1" dirty="0">
            <a:solidFill>
              <a:schemeClr val="tx1"/>
            </a:solidFill>
          </a:endParaRPr>
        </a:p>
      </dgm:t>
    </dgm:pt>
    <dgm:pt modelId="{8945D5C5-3C1D-41CF-B29B-710FA9036AA3}" type="parTrans" cxnId="{8A533A6E-652B-4822-A1DC-A16084C75609}">
      <dgm:prSet/>
      <dgm:spPr/>
      <dgm:t>
        <a:bodyPr/>
        <a:lstStyle/>
        <a:p>
          <a:endParaRPr lang="ru-RU"/>
        </a:p>
      </dgm:t>
    </dgm:pt>
    <dgm:pt modelId="{63E5B78B-36F0-4EE5-AD5D-BCA18FB2A0A7}" type="sibTrans" cxnId="{8A533A6E-652B-4822-A1DC-A16084C75609}">
      <dgm:prSet/>
      <dgm:spPr/>
      <dgm:t>
        <a:bodyPr/>
        <a:lstStyle/>
        <a:p>
          <a:endParaRPr lang="ru-RU"/>
        </a:p>
      </dgm:t>
    </dgm:pt>
    <dgm:pt modelId="{ABADEF19-ADC6-4E06-AA0E-65432F84348B}">
      <dgm:prSet phldrT="[Текст]" custT="1"/>
      <dgm:spPr/>
      <dgm:t>
        <a:bodyPr/>
        <a:lstStyle/>
        <a:p>
          <a:r>
            <a:rPr lang="uk-UA" sz="2800" dirty="0" smtClean="0"/>
            <a:t>Дозволяє клітині реагувати на зміни навколишнього середовища.</a:t>
          </a:r>
          <a:endParaRPr lang="ru-RU" sz="2800" dirty="0"/>
        </a:p>
      </dgm:t>
    </dgm:pt>
    <dgm:pt modelId="{3351BA37-AADA-4E4A-8498-A817B4B21CD9}" type="parTrans" cxnId="{EB164D0D-59E3-4341-ABDB-DB6FF176418C}">
      <dgm:prSet/>
      <dgm:spPr/>
      <dgm:t>
        <a:bodyPr/>
        <a:lstStyle/>
        <a:p>
          <a:endParaRPr lang="ru-RU"/>
        </a:p>
      </dgm:t>
    </dgm:pt>
    <dgm:pt modelId="{2EF52849-D134-41A1-AD1B-9288582C25FC}" type="sibTrans" cxnId="{EB164D0D-59E3-4341-ABDB-DB6FF176418C}">
      <dgm:prSet/>
      <dgm:spPr/>
      <dgm:t>
        <a:bodyPr/>
        <a:lstStyle/>
        <a:p>
          <a:endParaRPr lang="ru-RU"/>
        </a:p>
      </dgm:t>
    </dgm:pt>
    <dgm:pt modelId="{E57168EF-F377-481B-BED7-04350012AC51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Транспортна</a:t>
          </a:r>
          <a:endParaRPr lang="ru-RU" b="1" dirty="0">
            <a:solidFill>
              <a:schemeClr val="tx1"/>
            </a:solidFill>
          </a:endParaRPr>
        </a:p>
      </dgm:t>
    </dgm:pt>
    <dgm:pt modelId="{3F38EC3B-F08C-42D8-A26D-171C178629BC}" type="parTrans" cxnId="{531EB429-9D90-4DB8-B7CC-DEBCDD0DEFF4}">
      <dgm:prSet/>
      <dgm:spPr/>
      <dgm:t>
        <a:bodyPr/>
        <a:lstStyle/>
        <a:p>
          <a:endParaRPr lang="ru-RU"/>
        </a:p>
      </dgm:t>
    </dgm:pt>
    <dgm:pt modelId="{1484CDAB-80C3-4C80-A1B7-C3CD1BB542B6}" type="sibTrans" cxnId="{531EB429-9D90-4DB8-B7CC-DEBCDD0DEFF4}">
      <dgm:prSet/>
      <dgm:spPr/>
      <dgm:t>
        <a:bodyPr/>
        <a:lstStyle/>
        <a:p>
          <a:endParaRPr lang="ru-RU"/>
        </a:p>
      </dgm:t>
    </dgm:pt>
    <dgm:pt modelId="{B48D4B24-58D8-4B41-87DE-65BC7C87F6C4}">
      <dgm:prSet phldrT="[Текст]" custT="1"/>
      <dgm:spPr/>
      <dgm:t>
        <a:bodyPr/>
        <a:lstStyle/>
        <a:p>
          <a:r>
            <a:rPr lang="uk-UA" sz="2800" dirty="0" smtClean="0"/>
            <a:t>Через мембрану іде транспорт </a:t>
          </a:r>
          <a:r>
            <a:rPr lang="uk-UA" sz="2800" dirty="0" err="1" smtClean="0"/>
            <a:t>йонів</a:t>
          </a:r>
          <a:r>
            <a:rPr lang="uk-UA" sz="2800" dirty="0" smtClean="0"/>
            <a:t> і речовин.</a:t>
          </a:r>
          <a:endParaRPr lang="ru-RU" sz="2800" dirty="0"/>
        </a:p>
      </dgm:t>
    </dgm:pt>
    <dgm:pt modelId="{37EB06E6-8146-48B7-8CA7-CF26600F072D}" type="parTrans" cxnId="{591A054B-7089-496C-B2A5-E6086E765228}">
      <dgm:prSet/>
      <dgm:spPr/>
      <dgm:t>
        <a:bodyPr/>
        <a:lstStyle/>
        <a:p>
          <a:endParaRPr lang="ru-RU"/>
        </a:p>
      </dgm:t>
    </dgm:pt>
    <dgm:pt modelId="{FA46BC89-9A0D-4FF5-A9F6-BEB2DF6BD8E8}" type="sibTrans" cxnId="{591A054B-7089-496C-B2A5-E6086E765228}">
      <dgm:prSet/>
      <dgm:spPr/>
      <dgm:t>
        <a:bodyPr/>
        <a:lstStyle/>
        <a:p>
          <a:endParaRPr lang="ru-RU"/>
        </a:p>
      </dgm:t>
    </dgm:pt>
    <dgm:pt modelId="{AC2CA21D-84F3-4726-8973-63D04C03E34E}" type="pres">
      <dgm:prSet presAssocID="{62C8F708-BF41-4112-BA1F-5BAB4B3F3A2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1E19C3-8FE4-4CC0-95CE-8EAE24D46970}" type="pres">
      <dgm:prSet presAssocID="{76E24CA0-F92D-4935-B0EB-F9885AD62292}" presName="composite" presStyleCnt="0"/>
      <dgm:spPr/>
    </dgm:pt>
    <dgm:pt modelId="{4572ABEC-449F-4C6B-8E80-AC37F2DBA8FC}" type="pres">
      <dgm:prSet presAssocID="{76E24CA0-F92D-4935-B0EB-F9885AD6229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19B630-D03C-4F72-94C8-E3EF85AD2BA8}" type="pres">
      <dgm:prSet presAssocID="{76E24CA0-F92D-4935-B0EB-F9885AD6229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0A0BB-3EA5-469E-A774-A5593EBC312F}" type="pres">
      <dgm:prSet presAssocID="{B0D0DF5F-A00A-45B5-B5CF-3EF29CAABA62}" presName="sp" presStyleCnt="0"/>
      <dgm:spPr/>
    </dgm:pt>
    <dgm:pt modelId="{0F1834BC-979B-481E-BACE-4C485BDFE415}" type="pres">
      <dgm:prSet presAssocID="{246666F4-F709-4E4D-B112-AEBB1ABD8B79}" presName="composite" presStyleCnt="0"/>
      <dgm:spPr/>
    </dgm:pt>
    <dgm:pt modelId="{D1B73CD2-6B4A-4FF7-B7D1-00259624291B}" type="pres">
      <dgm:prSet presAssocID="{246666F4-F709-4E4D-B112-AEBB1ABD8B7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388C5-1729-47D9-8771-E15421B19ED6}" type="pres">
      <dgm:prSet presAssocID="{246666F4-F709-4E4D-B112-AEBB1ABD8B7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21AFC-C6FD-47C9-8E59-E95B8BA67B5C}" type="pres">
      <dgm:prSet presAssocID="{63E5B78B-36F0-4EE5-AD5D-BCA18FB2A0A7}" presName="sp" presStyleCnt="0"/>
      <dgm:spPr/>
    </dgm:pt>
    <dgm:pt modelId="{D8F56A93-9A04-4312-9233-B252B8C3B7A2}" type="pres">
      <dgm:prSet presAssocID="{E57168EF-F377-481B-BED7-04350012AC51}" presName="composite" presStyleCnt="0"/>
      <dgm:spPr/>
    </dgm:pt>
    <dgm:pt modelId="{92302912-0ADC-4C40-ADE4-3BA36F027A40}" type="pres">
      <dgm:prSet presAssocID="{E57168EF-F377-481B-BED7-04350012AC5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87E37-16D1-4F21-86FB-EA6D159A68BF}" type="pres">
      <dgm:prSet presAssocID="{E57168EF-F377-481B-BED7-04350012AC5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8AE7C9-F536-4ACC-9581-A10134EA8069}" type="presOf" srcId="{62C8F708-BF41-4112-BA1F-5BAB4B3F3A2C}" destId="{AC2CA21D-84F3-4726-8973-63D04C03E34E}" srcOrd="0" destOrd="0" presId="urn:microsoft.com/office/officeart/2005/8/layout/chevron2"/>
    <dgm:cxn modelId="{EB164D0D-59E3-4341-ABDB-DB6FF176418C}" srcId="{246666F4-F709-4E4D-B112-AEBB1ABD8B79}" destId="{ABADEF19-ADC6-4E06-AA0E-65432F84348B}" srcOrd="0" destOrd="0" parTransId="{3351BA37-AADA-4E4A-8498-A817B4B21CD9}" sibTransId="{2EF52849-D134-41A1-AD1B-9288582C25FC}"/>
    <dgm:cxn modelId="{37AAE12E-D319-46F5-8CAF-942E2C7A5E33}" srcId="{62C8F708-BF41-4112-BA1F-5BAB4B3F3A2C}" destId="{76E24CA0-F92D-4935-B0EB-F9885AD62292}" srcOrd="0" destOrd="0" parTransId="{1D564DFB-00ED-4FE7-91A1-0DA96C9447B4}" sibTransId="{B0D0DF5F-A00A-45B5-B5CF-3EF29CAABA62}"/>
    <dgm:cxn modelId="{C7C484DD-13D3-42B2-9FAA-A725FCC188CD}" type="presOf" srcId="{76E24CA0-F92D-4935-B0EB-F9885AD62292}" destId="{4572ABEC-449F-4C6B-8E80-AC37F2DBA8FC}" srcOrd="0" destOrd="0" presId="urn:microsoft.com/office/officeart/2005/8/layout/chevron2"/>
    <dgm:cxn modelId="{31F4F154-876F-43A3-9C39-D532A15094FB}" type="presOf" srcId="{E57168EF-F377-481B-BED7-04350012AC51}" destId="{92302912-0ADC-4C40-ADE4-3BA36F027A40}" srcOrd="0" destOrd="0" presId="urn:microsoft.com/office/officeart/2005/8/layout/chevron2"/>
    <dgm:cxn modelId="{591A054B-7089-496C-B2A5-E6086E765228}" srcId="{E57168EF-F377-481B-BED7-04350012AC51}" destId="{B48D4B24-58D8-4B41-87DE-65BC7C87F6C4}" srcOrd="0" destOrd="0" parTransId="{37EB06E6-8146-48B7-8CA7-CF26600F072D}" sibTransId="{FA46BC89-9A0D-4FF5-A9F6-BEB2DF6BD8E8}"/>
    <dgm:cxn modelId="{FAB41230-62F1-4135-9838-2222A337B3ED}" srcId="{76E24CA0-F92D-4935-B0EB-F9885AD62292}" destId="{2E2420C2-2010-4E4E-831D-32F3C23B3CDE}" srcOrd="0" destOrd="0" parTransId="{9ED2A255-64D7-42F5-8066-D0A214311C03}" sibTransId="{55B2CEDE-52FA-4E07-9A70-3A3536DC582F}"/>
    <dgm:cxn modelId="{53DF33C7-403D-41D0-A3CE-E7EC7DD73CA0}" type="presOf" srcId="{ABADEF19-ADC6-4E06-AA0E-65432F84348B}" destId="{171388C5-1729-47D9-8771-E15421B19ED6}" srcOrd="0" destOrd="0" presId="urn:microsoft.com/office/officeart/2005/8/layout/chevron2"/>
    <dgm:cxn modelId="{27082A32-5458-4F74-B713-BD9B95ED9D59}" type="presOf" srcId="{246666F4-F709-4E4D-B112-AEBB1ABD8B79}" destId="{D1B73CD2-6B4A-4FF7-B7D1-00259624291B}" srcOrd="0" destOrd="0" presId="urn:microsoft.com/office/officeart/2005/8/layout/chevron2"/>
    <dgm:cxn modelId="{529215C1-5233-495F-8F04-729F75D8AE94}" type="presOf" srcId="{2E2420C2-2010-4E4E-831D-32F3C23B3CDE}" destId="{B619B630-D03C-4F72-94C8-E3EF85AD2BA8}" srcOrd="0" destOrd="0" presId="urn:microsoft.com/office/officeart/2005/8/layout/chevron2"/>
    <dgm:cxn modelId="{DEABBC00-FF05-4CB8-A145-7A790CCBA1CB}" type="presOf" srcId="{B48D4B24-58D8-4B41-87DE-65BC7C87F6C4}" destId="{C1C87E37-16D1-4F21-86FB-EA6D159A68BF}" srcOrd="0" destOrd="0" presId="urn:microsoft.com/office/officeart/2005/8/layout/chevron2"/>
    <dgm:cxn modelId="{8A533A6E-652B-4822-A1DC-A16084C75609}" srcId="{62C8F708-BF41-4112-BA1F-5BAB4B3F3A2C}" destId="{246666F4-F709-4E4D-B112-AEBB1ABD8B79}" srcOrd="1" destOrd="0" parTransId="{8945D5C5-3C1D-41CF-B29B-710FA9036AA3}" sibTransId="{63E5B78B-36F0-4EE5-AD5D-BCA18FB2A0A7}"/>
    <dgm:cxn modelId="{531EB429-9D90-4DB8-B7CC-DEBCDD0DEFF4}" srcId="{62C8F708-BF41-4112-BA1F-5BAB4B3F3A2C}" destId="{E57168EF-F377-481B-BED7-04350012AC51}" srcOrd="2" destOrd="0" parTransId="{3F38EC3B-F08C-42D8-A26D-171C178629BC}" sibTransId="{1484CDAB-80C3-4C80-A1B7-C3CD1BB542B6}"/>
    <dgm:cxn modelId="{D267D235-B96F-410B-97F8-31BF913AF372}" type="presParOf" srcId="{AC2CA21D-84F3-4726-8973-63D04C03E34E}" destId="{6C1E19C3-8FE4-4CC0-95CE-8EAE24D46970}" srcOrd="0" destOrd="0" presId="urn:microsoft.com/office/officeart/2005/8/layout/chevron2"/>
    <dgm:cxn modelId="{C47A9779-3545-4EED-A3BB-9CCCB62E58E8}" type="presParOf" srcId="{6C1E19C3-8FE4-4CC0-95CE-8EAE24D46970}" destId="{4572ABEC-449F-4C6B-8E80-AC37F2DBA8FC}" srcOrd="0" destOrd="0" presId="urn:microsoft.com/office/officeart/2005/8/layout/chevron2"/>
    <dgm:cxn modelId="{A7075F72-F010-45CD-8D5C-B340116396ED}" type="presParOf" srcId="{6C1E19C3-8FE4-4CC0-95CE-8EAE24D46970}" destId="{B619B630-D03C-4F72-94C8-E3EF85AD2BA8}" srcOrd="1" destOrd="0" presId="urn:microsoft.com/office/officeart/2005/8/layout/chevron2"/>
    <dgm:cxn modelId="{D03F0BCA-E99D-4F3D-ABCB-96A2BF2FEAB2}" type="presParOf" srcId="{AC2CA21D-84F3-4726-8973-63D04C03E34E}" destId="{DB10A0BB-3EA5-469E-A774-A5593EBC312F}" srcOrd="1" destOrd="0" presId="urn:microsoft.com/office/officeart/2005/8/layout/chevron2"/>
    <dgm:cxn modelId="{A6CFE774-9D73-47B6-836A-3613B9BAFCB7}" type="presParOf" srcId="{AC2CA21D-84F3-4726-8973-63D04C03E34E}" destId="{0F1834BC-979B-481E-BACE-4C485BDFE415}" srcOrd="2" destOrd="0" presId="urn:microsoft.com/office/officeart/2005/8/layout/chevron2"/>
    <dgm:cxn modelId="{A1184436-16F3-428F-83BF-FDA314BC3F79}" type="presParOf" srcId="{0F1834BC-979B-481E-BACE-4C485BDFE415}" destId="{D1B73CD2-6B4A-4FF7-B7D1-00259624291B}" srcOrd="0" destOrd="0" presId="urn:microsoft.com/office/officeart/2005/8/layout/chevron2"/>
    <dgm:cxn modelId="{44882262-9E2E-4AD5-BC81-44AC66F6AFBB}" type="presParOf" srcId="{0F1834BC-979B-481E-BACE-4C485BDFE415}" destId="{171388C5-1729-47D9-8771-E15421B19ED6}" srcOrd="1" destOrd="0" presId="urn:microsoft.com/office/officeart/2005/8/layout/chevron2"/>
    <dgm:cxn modelId="{6B953C40-F63C-4FED-9647-A86D961EE5D4}" type="presParOf" srcId="{AC2CA21D-84F3-4726-8973-63D04C03E34E}" destId="{5F721AFC-C6FD-47C9-8E59-E95B8BA67B5C}" srcOrd="3" destOrd="0" presId="urn:microsoft.com/office/officeart/2005/8/layout/chevron2"/>
    <dgm:cxn modelId="{8C195B48-4613-4E34-AE4D-C9156ADCCB9A}" type="presParOf" srcId="{AC2CA21D-84F3-4726-8973-63D04C03E34E}" destId="{D8F56A93-9A04-4312-9233-B252B8C3B7A2}" srcOrd="4" destOrd="0" presId="urn:microsoft.com/office/officeart/2005/8/layout/chevron2"/>
    <dgm:cxn modelId="{CA1CD3AD-D97A-49E5-AC6B-DA9BA66DB38B}" type="presParOf" srcId="{D8F56A93-9A04-4312-9233-B252B8C3B7A2}" destId="{92302912-0ADC-4C40-ADE4-3BA36F027A40}" srcOrd="0" destOrd="0" presId="urn:microsoft.com/office/officeart/2005/8/layout/chevron2"/>
    <dgm:cxn modelId="{0D85D578-210D-45BE-B127-90153C17C599}" type="presParOf" srcId="{D8F56A93-9A04-4312-9233-B252B8C3B7A2}" destId="{C1C87E37-16D1-4F21-86FB-EA6D159A68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73A27A-D62D-43F3-8DC8-C7502F6D8974}">
      <dsp:nvSpPr>
        <dsp:cNvPr id="0" name=""/>
        <dsp:cNvSpPr/>
      </dsp:nvSpPr>
      <dsp:spPr>
        <a:xfrm>
          <a:off x="0" y="407822"/>
          <a:ext cx="7753081" cy="10726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C00000"/>
              </a:solidFill>
            </a:rPr>
            <a:t>Пасивний транспорт: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Відбувається без затрат енергії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2360" y="460182"/>
        <a:ext cx="7648361" cy="967889"/>
      </dsp:txXfrm>
    </dsp:sp>
    <dsp:sp modelId="{82870478-7CC0-47D4-91C4-CA6E118499A8}">
      <dsp:nvSpPr>
        <dsp:cNvPr id="0" name=""/>
        <dsp:cNvSpPr/>
      </dsp:nvSpPr>
      <dsp:spPr>
        <a:xfrm>
          <a:off x="0" y="742604"/>
          <a:ext cx="7753081" cy="3583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16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dirty="0" smtClean="0"/>
            <a:t>Дифузія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dirty="0" smtClean="0"/>
            <a:t>Полегшена дифузія</a:t>
          </a:r>
        </a:p>
      </dsp:txBody>
      <dsp:txXfrm>
        <a:off x="0" y="742604"/>
        <a:ext cx="7753081" cy="35839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FCF85-01C6-401B-98EF-ECD90B97E153}">
      <dsp:nvSpPr>
        <dsp:cNvPr id="0" name=""/>
        <dsp:cNvSpPr/>
      </dsp:nvSpPr>
      <dsp:spPr>
        <a:xfrm>
          <a:off x="0" y="2293"/>
          <a:ext cx="7701566" cy="10038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rgbClr val="C00000"/>
              </a:solidFill>
            </a:rPr>
            <a:t>Активний транспорт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Відбувається за рахунок втрати енергії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9004" y="51297"/>
        <a:ext cx="7603558" cy="905852"/>
      </dsp:txXfrm>
    </dsp:sp>
    <dsp:sp modelId="{8C4A611B-6EAF-439A-B328-4084C1E52BE8}">
      <dsp:nvSpPr>
        <dsp:cNvPr id="0" name=""/>
        <dsp:cNvSpPr/>
      </dsp:nvSpPr>
      <dsp:spPr>
        <a:xfrm>
          <a:off x="0" y="1006154"/>
          <a:ext cx="7701566" cy="2777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525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dirty="0" smtClean="0"/>
            <a:t>Калій-натрієвий насос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dirty="0" smtClean="0"/>
            <a:t>Фагоцитоз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400" kern="1200" dirty="0" err="1" smtClean="0"/>
            <a:t>Піноцитоз</a:t>
          </a:r>
          <a:endParaRPr lang="ru-RU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800" kern="1200" dirty="0"/>
        </a:p>
      </dsp:txBody>
      <dsp:txXfrm>
        <a:off x="0" y="1006154"/>
        <a:ext cx="7701566" cy="2777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2ABEC-449F-4C6B-8E80-AC37F2DBA8FC}">
      <dsp:nvSpPr>
        <dsp:cNvPr id="0" name=""/>
        <dsp:cNvSpPr/>
      </dsp:nvSpPr>
      <dsp:spPr>
        <a:xfrm rot="5400000">
          <a:off x="-266249" y="268923"/>
          <a:ext cx="1774997" cy="12424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</a:rPr>
            <a:t>Захисна</a:t>
          </a:r>
          <a:endParaRPr lang="ru-RU" sz="1700" b="1" kern="1200" dirty="0">
            <a:solidFill>
              <a:schemeClr val="tx1"/>
            </a:solidFill>
          </a:endParaRPr>
        </a:p>
      </dsp:txBody>
      <dsp:txXfrm rot="-5400000">
        <a:off x="1" y="623922"/>
        <a:ext cx="1242498" cy="532499"/>
      </dsp:txXfrm>
    </dsp:sp>
    <dsp:sp modelId="{B619B630-D03C-4F72-94C8-E3EF85AD2BA8}">
      <dsp:nvSpPr>
        <dsp:cNvPr id="0" name=""/>
        <dsp:cNvSpPr/>
      </dsp:nvSpPr>
      <dsp:spPr>
        <a:xfrm rot="5400000">
          <a:off x="3996042" y="-2750870"/>
          <a:ext cx="1153748" cy="66608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Оберігає внутрішнє середовище клітини від несприятливих впливів.</a:t>
          </a:r>
          <a:endParaRPr lang="ru-RU" sz="2800" kern="1200" dirty="0"/>
        </a:p>
      </dsp:txBody>
      <dsp:txXfrm rot="-5400000">
        <a:off x="1242498" y="58995"/>
        <a:ext cx="6604516" cy="1041106"/>
      </dsp:txXfrm>
    </dsp:sp>
    <dsp:sp modelId="{D1B73CD2-6B4A-4FF7-B7D1-00259624291B}">
      <dsp:nvSpPr>
        <dsp:cNvPr id="0" name=""/>
        <dsp:cNvSpPr/>
      </dsp:nvSpPr>
      <dsp:spPr>
        <a:xfrm rot="5400000">
          <a:off x="-266249" y="1851672"/>
          <a:ext cx="1774997" cy="1242498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</a:rPr>
            <a:t>Рецепторна</a:t>
          </a:r>
          <a:endParaRPr lang="ru-RU" sz="1700" b="1" kern="1200" dirty="0">
            <a:solidFill>
              <a:schemeClr val="tx1"/>
            </a:solidFill>
          </a:endParaRPr>
        </a:p>
      </dsp:txBody>
      <dsp:txXfrm rot="-5400000">
        <a:off x="1" y="2206671"/>
        <a:ext cx="1242498" cy="532499"/>
      </dsp:txXfrm>
    </dsp:sp>
    <dsp:sp modelId="{171388C5-1729-47D9-8771-E15421B19ED6}">
      <dsp:nvSpPr>
        <dsp:cNvPr id="0" name=""/>
        <dsp:cNvSpPr/>
      </dsp:nvSpPr>
      <dsp:spPr>
        <a:xfrm rot="5400000">
          <a:off x="3996042" y="-1168121"/>
          <a:ext cx="1153748" cy="66608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Дозволяє клітині реагувати на зміни навколишнього середовища.</a:t>
          </a:r>
          <a:endParaRPr lang="ru-RU" sz="2800" kern="1200" dirty="0"/>
        </a:p>
      </dsp:txBody>
      <dsp:txXfrm rot="-5400000">
        <a:off x="1242498" y="1641744"/>
        <a:ext cx="6604516" cy="1041106"/>
      </dsp:txXfrm>
    </dsp:sp>
    <dsp:sp modelId="{92302912-0ADC-4C40-ADE4-3BA36F027A40}">
      <dsp:nvSpPr>
        <dsp:cNvPr id="0" name=""/>
        <dsp:cNvSpPr/>
      </dsp:nvSpPr>
      <dsp:spPr>
        <a:xfrm rot="5400000">
          <a:off x="-266249" y="3434422"/>
          <a:ext cx="1774997" cy="1242498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</a:rPr>
            <a:t>Транспортна</a:t>
          </a:r>
          <a:endParaRPr lang="ru-RU" sz="1700" b="1" kern="1200" dirty="0">
            <a:solidFill>
              <a:schemeClr val="tx1"/>
            </a:solidFill>
          </a:endParaRPr>
        </a:p>
      </dsp:txBody>
      <dsp:txXfrm rot="-5400000">
        <a:off x="1" y="3789421"/>
        <a:ext cx="1242498" cy="532499"/>
      </dsp:txXfrm>
    </dsp:sp>
    <dsp:sp modelId="{C1C87E37-16D1-4F21-86FB-EA6D159A68BF}">
      <dsp:nvSpPr>
        <dsp:cNvPr id="0" name=""/>
        <dsp:cNvSpPr/>
      </dsp:nvSpPr>
      <dsp:spPr>
        <a:xfrm rot="5400000">
          <a:off x="3996042" y="414627"/>
          <a:ext cx="1153748" cy="66608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Через мембрану іде транспорт </a:t>
          </a:r>
          <a:r>
            <a:rPr lang="uk-UA" sz="2800" kern="1200" dirty="0" err="1" smtClean="0"/>
            <a:t>йонів</a:t>
          </a:r>
          <a:r>
            <a:rPr lang="uk-UA" sz="2800" kern="1200" dirty="0" smtClean="0"/>
            <a:t> і речовин.</a:t>
          </a:r>
          <a:endParaRPr lang="ru-RU" sz="2800" kern="1200" dirty="0"/>
        </a:p>
      </dsp:txBody>
      <dsp:txXfrm rot="-5400000">
        <a:off x="1242498" y="3224493"/>
        <a:ext cx="6604516" cy="1041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ED5E6-5F71-459A-AD7D-851A9A685A9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D4572-3B87-4348-95A6-ABB92D5D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8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6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7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6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7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2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9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6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6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B8F5D-B0DC-4498-AA88-9A834396D57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EEF12-0334-4F85-945A-6A8AFF71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1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diagramLayout" Target="../diagrams/layout2.xml"/><Relationship Id="rId12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microsoft.com/office/2007/relationships/diagramDrawing" Target="../diagrams/drawing2.xml"/><Relationship Id="rId4" Type="http://schemas.openxmlformats.org/officeDocument/2006/relationships/video" Target="../media/media2.mp4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789" y="4082186"/>
            <a:ext cx="9414456" cy="23876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Структура </a:t>
            </a:r>
            <a:r>
              <a:rPr lang="ru-RU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еукаріотичної</a:t>
            </a:r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 </a:t>
            </a:r>
            <a:r>
              <a:rPr lang="ru-RU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клітини</a:t>
            </a:r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: </a:t>
            </a:r>
            <a:r>
              <a:rPr lang="ru-RU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поверхневий</a:t>
            </a:r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 </a:t>
            </a:r>
            <a:r>
              <a:rPr lang="ru-RU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апарат,цитоплазма,та</a:t>
            </a:r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 </a:t>
            </a:r>
            <a:r>
              <a:rPr lang="ru-RU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основні</a:t>
            </a:r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 </a:t>
            </a:r>
            <a:r>
              <a:rPr lang="ru-RU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клітинні</a:t>
            </a:r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 </a:t>
            </a:r>
            <a:r>
              <a:rPr lang="ru-RU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8A148"/>
                </a:solidFill>
                <a:latin typeface="Monotype Corsiva" panose="03010101010201010101" pitchFamily="66" charset="0"/>
              </a:rPr>
              <a:t>органели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36548" y="6781113"/>
            <a:ext cx="807452" cy="76887"/>
          </a:xfrm>
        </p:spPr>
        <p:txBody>
          <a:bodyPr>
            <a:normAutofit fontScale="25000" lnSpcReduction="20000"/>
          </a:bodyPr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779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85" y="2853261"/>
            <a:ext cx="5430613" cy="40047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20758" y="597622"/>
            <a:ext cx="3219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Рибосоми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2472" y="-2324265"/>
            <a:ext cx="3734873" cy="6250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18824"/>
            <a:ext cx="49712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 smtClean="0">
                <a:solidFill>
                  <a:srgbClr val="C00000"/>
                </a:solidFill>
              </a:rPr>
              <a:t>Немембран</a:t>
            </a:r>
            <a:r>
              <a:rPr lang="uk-UA" sz="2800" dirty="0" smtClean="0">
                <a:solidFill>
                  <a:srgbClr val="C00000"/>
                </a:solidFill>
              </a:rPr>
              <a:t>ні органели, які беруть участь у біосинтезі білків у клітині.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8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C00000"/>
                </a:solidFill>
              </a:rPr>
              <a:t>Складаються з 2 </a:t>
            </a:r>
            <a:r>
              <a:rPr lang="uk-UA" sz="2800" dirty="0" err="1" smtClean="0">
                <a:solidFill>
                  <a:srgbClr val="C00000"/>
                </a:solidFill>
              </a:rPr>
              <a:t>субодиниць</a:t>
            </a:r>
            <a:r>
              <a:rPr lang="uk-UA" sz="2800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8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C00000"/>
                </a:solidFill>
              </a:rPr>
              <a:t>Містяться також у мітохондріях та пластидах але у менших розмірах.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3253" y="533417"/>
            <a:ext cx="3832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Псевдоподії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07776"/>
            <a:ext cx="5674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C00000"/>
                </a:solidFill>
              </a:rPr>
              <a:t>Т</a:t>
            </a:r>
            <a:r>
              <a:rPr lang="ru-RU" sz="2400" dirty="0" err="1" smtClean="0">
                <a:solidFill>
                  <a:srgbClr val="C00000"/>
                </a:solidFill>
              </a:rPr>
              <a:t>имчасові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вирости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цитоплазми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клітин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деяких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найпростіших</a:t>
            </a:r>
            <a:r>
              <a:rPr lang="ru-RU" sz="2400" dirty="0">
                <a:solidFill>
                  <a:srgbClr val="C00000"/>
                </a:solidFill>
              </a:rPr>
              <a:t> (</a:t>
            </a:r>
            <a:r>
              <a:rPr lang="ru-RU" sz="2400" dirty="0" err="1">
                <a:solidFill>
                  <a:srgbClr val="C00000"/>
                </a:solidFill>
              </a:rPr>
              <a:t>наприклад</a:t>
            </a:r>
            <a:r>
              <a:rPr lang="ru-RU" sz="2400" dirty="0">
                <a:solidFill>
                  <a:srgbClr val="C00000"/>
                </a:solidFill>
              </a:rPr>
              <a:t>, амеб, </a:t>
            </a:r>
            <a:r>
              <a:rPr lang="ru-RU" sz="2400" dirty="0" err="1">
                <a:solidFill>
                  <a:srgbClr val="C00000"/>
                </a:solidFill>
              </a:rPr>
              <a:t>форамініфер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 smtClean="0">
                <a:solidFill>
                  <a:srgbClr val="C00000"/>
                </a:solidFill>
              </a:rPr>
              <a:t>радіолярій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C00000"/>
                </a:solidFill>
              </a:rPr>
              <a:t>Структура </a:t>
            </a:r>
            <a:r>
              <a:rPr lang="ru-RU" sz="2400" dirty="0" err="1">
                <a:solidFill>
                  <a:srgbClr val="C00000"/>
                </a:solidFill>
              </a:rPr>
              <a:t>псевдоподій</a:t>
            </a:r>
            <a:r>
              <a:rPr lang="ru-RU" sz="2400" dirty="0">
                <a:solidFill>
                  <a:srgbClr val="C00000"/>
                </a:solidFill>
              </a:rPr>
              <a:t> та </a:t>
            </a:r>
            <a:r>
              <a:rPr lang="ru-RU" sz="2400" dirty="0" err="1">
                <a:solidFill>
                  <a:srgbClr val="C00000"/>
                </a:solidFill>
              </a:rPr>
              <a:t>їхня</a:t>
            </a:r>
            <a:r>
              <a:rPr lang="ru-RU" sz="2400" dirty="0">
                <a:solidFill>
                  <a:srgbClr val="C00000"/>
                </a:solidFill>
              </a:rPr>
              <a:t> форма </a:t>
            </a:r>
            <a:r>
              <a:rPr lang="ru-RU" sz="2400" dirty="0" err="1">
                <a:solidFill>
                  <a:srgbClr val="C00000"/>
                </a:solidFill>
              </a:rPr>
              <a:t>може</a:t>
            </a:r>
            <a:r>
              <a:rPr lang="ru-RU" sz="2400" dirty="0">
                <a:solidFill>
                  <a:srgbClr val="C00000"/>
                </a:solidFill>
              </a:rPr>
              <a:t> бути </a:t>
            </a:r>
            <a:r>
              <a:rPr lang="ru-RU" sz="2400" dirty="0" err="1">
                <a:solidFill>
                  <a:srgbClr val="C00000"/>
                </a:solidFill>
              </a:rPr>
              <a:t>різноманітною</a:t>
            </a:r>
            <a:r>
              <a:rPr lang="ru-RU" sz="2400" dirty="0">
                <a:solidFill>
                  <a:srgbClr val="C00000"/>
                </a:solidFill>
              </a:rPr>
              <a:t>. </a:t>
            </a:r>
            <a:endParaRPr lang="ru-RU" sz="24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rgbClr val="C00000"/>
                </a:solidFill>
              </a:rPr>
              <a:t>Псевдоподії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виникають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завдяки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рухові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цитоплазми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що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перетікає</a:t>
            </a:r>
            <a:r>
              <a:rPr lang="ru-RU" sz="2400" dirty="0">
                <a:solidFill>
                  <a:srgbClr val="C00000"/>
                </a:solidFill>
              </a:rPr>
              <a:t> в </a:t>
            </a:r>
            <a:r>
              <a:rPr lang="ru-RU" sz="2400" dirty="0" err="1">
                <a:solidFill>
                  <a:srgbClr val="C00000"/>
                </a:solidFill>
              </a:rPr>
              <a:t>певне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місце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клітини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утворюючи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виріст</a:t>
            </a:r>
            <a:r>
              <a:rPr lang="ru-RU" sz="2400" dirty="0">
                <a:solidFill>
                  <a:srgbClr val="C00000"/>
                </a:solidFill>
              </a:rPr>
              <a:t>. </a:t>
            </a:r>
            <a:r>
              <a:rPr lang="ru-RU" sz="2400" dirty="0" err="1">
                <a:solidFill>
                  <a:srgbClr val="C00000"/>
                </a:solidFill>
              </a:rPr>
              <a:t>Крім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руху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клітини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псевдоподії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також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забезпечують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захоплення</a:t>
            </a:r>
            <a:r>
              <a:rPr lang="ru-RU" sz="2400" dirty="0">
                <a:solidFill>
                  <a:srgbClr val="C00000"/>
                </a:solidFill>
              </a:rPr>
              <a:t> нею </a:t>
            </a:r>
            <a:r>
              <a:rPr lang="ru-RU" sz="2400" dirty="0" err="1">
                <a:solidFill>
                  <a:srgbClr val="C00000"/>
                </a:solidFill>
              </a:rPr>
              <a:t>твердих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поживних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часток</a:t>
            </a:r>
            <a:r>
              <a:rPr lang="ru-RU" sz="2400" b="1" i="1" dirty="0">
                <a:solidFill>
                  <a:srgbClr val="C00000"/>
                </a:solidFill>
              </a:rPr>
              <a:t> (фагоцитоз).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1379"/>
          <a:stretch/>
        </p:blipFill>
        <p:spPr>
          <a:xfrm>
            <a:off x="6113930" y="1995514"/>
            <a:ext cx="2611904" cy="14859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 descr="Отряд амебы (amoebina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2"/>
          <a:stretch/>
        </p:blipFill>
        <p:spPr bwMode="auto">
          <a:xfrm>
            <a:off x="6113930" y="4548975"/>
            <a:ext cx="2611904" cy="14859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9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385" y="910784"/>
            <a:ext cx="7785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          </a:t>
            </a:r>
            <a:r>
              <a:rPr lang="ru-RU" sz="40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Джгутики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 та</a:t>
            </a:r>
            <a:r>
              <a:rPr 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 </a:t>
            </a:r>
            <a:r>
              <a:rPr lang="ru-RU" sz="4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війки</a:t>
            </a:r>
            <a:r>
              <a:rPr 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730345"/>
            <a:ext cx="555079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Мають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вигляд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тоненьких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виростів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цитоплазми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їхні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внутрішня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структура та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діаметр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(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близько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0,25 мкм)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подібні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, а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відрізняються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вони за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довжиною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і характером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рухів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Джгутики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війки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вкриті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плазматичною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мембраною.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Всередині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цих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органел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розташована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складна структура з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мікротрубочок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На поперечному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розрізі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через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джгутик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або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війку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можна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помітити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дев'ять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подвійних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мікротрубочок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периферії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2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ще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дві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- в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центрі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Рухаються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джгутики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війки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за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рахунок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вивільнення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енергії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</a:rPr>
              <a:t> АТФ. </a:t>
            </a:r>
          </a:p>
        </p:txBody>
      </p:sp>
      <p:pic>
        <p:nvPicPr>
          <p:cNvPr id="3074" name="Picture 2" descr="Цитоплазма, цитоскелет та немембранні органели » mozok.cli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743" b="2627"/>
          <a:stretch/>
        </p:blipFill>
        <p:spPr bwMode="auto">
          <a:xfrm>
            <a:off x="5675022" y="1661375"/>
            <a:ext cx="2876550" cy="234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ухи кліти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1"/>
          <a:stretch/>
        </p:blipFill>
        <p:spPr bwMode="auto">
          <a:xfrm>
            <a:off x="5675022" y="4194279"/>
            <a:ext cx="2876550" cy="233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7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7437" y="700653"/>
            <a:ext cx="63492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Клітинний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(центросома) 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немембранна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органела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еукаріотичнчх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центріолей</a:t>
            </a:r>
            <a:r>
              <a:rPr lang="ru-RU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32197" y="2218600"/>
            <a:ext cx="52996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Клітинний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з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центріолей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прямим кутом одна до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Стінки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циліндра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віночок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9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мікротрубочок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3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мікротрубочки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9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триплетів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колу.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Клітинний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поділі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цитоскелета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079" y="1970563"/>
            <a:ext cx="3716628" cy="477235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350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872" y="695459"/>
            <a:ext cx="4043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ЕПР</a:t>
            </a:r>
          </a:p>
          <a:p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27169"/>
            <a:ext cx="47007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із системи дрібних </a:t>
            </a:r>
            <a:r>
              <a:rPr lang="uk-UA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вакуолей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канальців, які з’єднані між собою.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Існує 2 типи ЕПР: гранулярна та </a:t>
            </a:r>
            <a:r>
              <a:rPr lang="uk-UA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агранулярна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на мембранах місить рибосоми).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Агранулярна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ЕПР здійснює синтез </a:t>
            </a:r>
            <a:r>
              <a:rPr lang="uk-UA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тригліцеридів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ліпідів та стероїдних гормонів.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Гранулярна ЕПР- забезпечує синтез білків.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48" l="0" r="967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0789" y="1508902"/>
            <a:ext cx="4495677" cy="394518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6259132" y="2449785"/>
            <a:ext cx="431918" cy="62826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987262" y="5022761"/>
            <a:ext cx="791576" cy="11591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59132" y="2080453"/>
            <a:ext cx="15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Гранулярна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778838" y="4769339"/>
            <a:ext cx="162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Агранулярна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9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6608" y="765047"/>
            <a:ext cx="4839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Апарат Гольджі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99" y="1595021"/>
            <a:ext cx="54220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плоских дископодібних мембранних мішечків і зв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язаних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ними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міхурців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функціями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апарату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Гольджі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виведення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надлишків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лізосом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органелу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1898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італійським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фізиком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Гольджі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105" y="4468775"/>
            <a:ext cx="3067553" cy="2376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9241" y="1554398"/>
            <a:ext cx="3671983" cy="304835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122017" y="3245476"/>
            <a:ext cx="785611" cy="425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75808" y="3670479"/>
            <a:ext cx="128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Комплекс Гольджі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7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60663" y="535411"/>
            <a:ext cx="5135468" cy="4263765"/>
            <a:chOff x="240821" y="784756"/>
            <a:chExt cx="5135468" cy="426376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0821" y="784756"/>
              <a:ext cx="5135468" cy="4263765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 flipH="1" flipV="1">
              <a:off x="2808556" y="3914503"/>
              <a:ext cx="961400" cy="4968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flipH="1">
              <a:off x="2706816" y="4306139"/>
              <a:ext cx="1308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err="1">
                  <a:latin typeface="Comic Sans MS" panose="030F0702030302020204" pitchFamily="66" charset="0"/>
                </a:rPr>
                <a:t>Л</a:t>
              </a:r>
              <a:r>
                <a:rPr lang="uk-UA" dirty="0" err="1" smtClean="0">
                  <a:latin typeface="Comic Sans MS" panose="030F0702030302020204" pitchFamily="66" charset="0"/>
                </a:rPr>
                <a:t>ізосоми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58" r="971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96" y="4636395"/>
            <a:ext cx="2738541" cy="281105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 flipV="1">
            <a:off x="761015" y="5097100"/>
            <a:ext cx="10666" cy="4250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240924" y="4929674"/>
            <a:ext cx="0" cy="2962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861462" y="6538438"/>
            <a:ext cx="360608" cy="24840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6607" y="4795390"/>
            <a:ext cx="135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Мембрана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665192" y="4636395"/>
            <a:ext cx="124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Ферменти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187210" y="6315271"/>
            <a:ext cx="1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Транспортні білки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31086" y="448753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Лізосоми</a:t>
            </a:r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uk-UA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uk-UA" dirty="0">
                <a:latin typeface="Comic Sans MS" panose="030F0702030302020204" pitchFamily="66" charset="0"/>
              </a:rPr>
              <a:t/>
            </a:r>
            <a:br>
              <a:rPr lang="uk-UA" dirty="0"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077324" y="1184120"/>
            <a:ext cx="9051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Органели</a:t>
            </a:r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, що </a:t>
            </a:r>
            <a:r>
              <a:rPr lang="uk-U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мають</a:t>
            </a:r>
          </a:p>
          <a:p>
            <a:r>
              <a:rPr lang="uk-U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вигляд округлих тілець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41822" y="2160287"/>
            <a:ext cx="5347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лізосом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аутофагія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розщеплення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автоліз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саморуйнування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ферментів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розщеплення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чужорідних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одноклітинних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утворенням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травних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вакуолей;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виведення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неперетравлених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решток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707" y="778225"/>
            <a:ext cx="5405441" cy="53971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9645" y="2368166"/>
            <a:ext cx="57632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 </a:t>
            </a:r>
            <a:r>
              <a:rPr lang="uk-UA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вакуолей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перетравлення органічних речовин в одноклітинних (травні вакуолі);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видалення надлишку води та продуктів обміну (скоротливі вакуолі);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запасання речовин (клітини грибів і рослин);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 сталої форми клітин завдяки тургору;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 токсичних продуктів обміну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9013" y="608449"/>
            <a:ext cx="79076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Вакуоля</a:t>
            </a:r>
            <a:r>
              <a:rPr lang="uk-UA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органела, заповнена клітинним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соком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2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465" y="566671"/>
            <a:ext cx="78947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Пероксисоми</a:t>
            </a:r>
            <a:endParaRPr lang="ru-RU" sz="4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дрібні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одномембранні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органели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ферменти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каталазу та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пероксидазу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8519" y="3078050"/>
            <a:ext cx="3567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функції: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Розчеплення </a:t>
            </a:r>
            <a:r>
              <a:rPr lang="en-C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CA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Розчеплення жирних кислот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холестерину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49" y="2498538"/>
            <a:ext cx="4522632" cy="35931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661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462" y="600585"/>
            <a:ext cx="802353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Мітохондрії</a:t>
            </a:r>
          </a:p>
          <a:p>
            <a:pPr algn="ctr"/>
            <a:r>
              <a:rPr lang="uk-UA" sz="2800" dirty="0" smtClean="0">
                <a:solidFill>
                  <a:srgbClr val="FE4D01"/>
                </a:solidFill>
                <a:latin typeface="Comic Sans MS" panose="030F0702030302020204" pitchFamily="66" charset="0"/>
              </a:rPr>
              <a:t> </a:t>
            </a:r>
            <a:r>
              <a:rPr lang="uk-UA" sz="2400" dirty="0">
                <a:latin typeface="Comic Sans MS" panose="030F0702030302020204" pitchFamily="66" charset="0"/>
              </a:rPr>
              <a:t>( з</a:t>
            </a:r>
            <a:r>
              <a:rPr lang="ru-RU" sz="2400" dirty="0">
                <a:latin typeface="Comic Sans MS" panose="030F0702030302020204" pitchFamily="66" charset="0"/>
              </a:rPr>
              <a:t> </a:t>
            </a:r>
            <a:r>
              <a:rPr lang="ru-RU" sz="2400" dirty="0" err="1">
                <a:latin typeface="Comic Sans MS" panose="030F0702030302020204" pitchFamily="66" charset="0"/>
              </a:rPr>
              <a:t>грец</a:t>
            </a:r>
            <a:r>
              <a:rPr lang="ru-RU" sz="2400" dirty="0">
                <a:latin typeface="Comic Sans MS" panose="030F0702030302020204" pitchFamily="66" charset="0"/>
              </a:rPr>
              <a:t>. </a:t>
            </a:r>
            <a:r>
              <a:rPr lang="ru-RU" sz="2400" dirty="0" err="1">
                <a:latin typeface="Comic Sans MS" panose="030F0702030302020204" pitchFamily="66" charset="0"/>
              </a:rPr>
              <a:t>μίτος</a:t>
            </a:r>
            <a:r>
              <a:rPr lang="ru-RU" sz="2400" dirty="0">
                <a:latin typeface="Comic Sans MS" panose="030F0702030302020204" pitchFamily="66" charset="0"/>
              </a:rPr>
              <a:t> — нитка и </a:t>
            </a:r>
            <a:r>
              <a:rPr lang="ru-RU" sz="2400" dirty="0" err="1">
                <a:latin typeface="Comic Sans MS" panose="030F0702030302020204" pitchFamily="66" charset="0"/>
              </a:rPr>
              <a:t>χόνδρος</a:t>
            </a:r>
            <a:r>
              <a:rPr lang="ru-RU" sz="2400" dirty="0">
                <a:latin typeface="Comic Sans MS" panose="030F0702030302020204" pitchFamily="66" charset="0"/>
              </a:rPr>
              <a:t> — </a:t>
            </a:r>
            <a:r>
              <a:rPr lang="ru-RU" sz="2400" dirty="0" err="1">
                <a:latin typeface="Comic Sans MS" panose="030F0702030302020204" pitchFamily="66" charset="0"/>
              </a:rPr>
              <a:t>зернятко</a:t>
            </a:r>
            <a:r>
              <a:rPr lang="ru-RU" sz="2400" dirty="0">
                <a:latin typeface="Comic Sans MS" panose="030F0702030302020204" pitchFamily="66" charset="0"/>
              </a:rPr>
              <a:t>) </a:t>
            </a:r>
            <a:r>
              <a:rPr lang="uk-UA" sz="2400" dirty="0">
                <a:solidFill>
                  <a:srgbClr val="FE4D01"/>
                </a:solidFill>
                <a:latin typeface="Comic Sans MS" panose="030F0702030302020204" pitchFamily="66" charset="0"/>
              </a:rPr>
              <a:t>– це «енергетичні» станції клітини</a:t>
            </a:r>
            <a:r>
              <a:rPr lang="uk-UA" sz="2400" dirty="0" smtClean="0">
                <a:solidFill>
                  <a:srgbClr val="FE4D01"/>
                </a:solidFill>
                <a:latin typeface="Comic Sans MS" panose="030F0702030302020204" pitchFamily="66" charset="0"/>
              </a:rPr>
              <a:t>.</a:t>
            </a:r>
            <a:endParaRPr lang="uk-UA" sz="2400" dirty="0">
              <a:solidFill>
                <a:srgbClr val="FE4D0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91185">
            <a:off x="-473911" y="1762753"/>
            <a:ext cx="4619643" cy="34647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288340"/>
            <a:ext cx="78030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Вони </a:t>
            </a:r>
            <a:r>
              <a:rPr lang="uk-UA" sz="2400" dirty="0" err="1">
                <a:latin typeface="Comic Sans MS" panose="030F0702030302020204" pitchFamily="66" charset="0"/>
              </a:rPr>
              <a:t>окиснюють</a:t>
            </a:r>
            <a:r>
              <a:rPr lang="uk-UA" sz="2400" dirty="0">
                <a:latin typeface="Comic Sans MS" panose="030F0702030302020204" pitchFamily="66" charset="0"/>
              </a:rPr>
              <a:t> органічні речовини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і отриману при цьому енергію використовують для генерування електричного потенціалу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та синтезу АТФ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176" b="9510"/>
          <a:stretch/>
        </p:blipFill>
        <p:spPr>
          <a:xfrm>
            <a:off x="4856829" y="2134219"/>
            <a:ext cx="3355536" cy="2197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43315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C00000"/>
                </a:solidFill>
                <a:latin typeface="Comic Sans MS" panose="030F0702030302020204" pitchFamily="66" charset="0"/>
              </a:rPr>
              <a:t>Мітохондрії ссавців у поперечному розрізі</a:t>
            </a:r>
            <a:endParaRPr lang="ru-RU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19" y="4391695"/>
            <a:ext cx="8912181" cy="229243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/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err="1" smtClean="0">
                <a:latin typeface="Monotype Corsiva" panose="03010101010201010101" pitchFamily="66" charset="0"/>
              </a:rPr>
              <a:t>Поверхневий</a:t>
            </a:r>
            <a:r>
              <a:rPr lang="ru-RU" sz="2800" b="1" dirty="0" smtClean="0"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latin typeface="Monotype Corsiva" panose="03010101010201010101" pitchFamily="66" charset="0"/>
              </a:rPr>
              <a:t>апарат</a:t>
            </a:r>
            <a:r>
              <a:rPr lang="ru-RU" sz="2800" dirty="0">
                <a:latin typeface="Monotype Corsiva" panose="03010101010201010101" pitchFamily="66" charset="0"/>
              </a:rPr>
              <a:t> </a:t>
            </a:r>
            <a:r>
              <a:rPr lang="ru-RU" sz="2800" dirty="0" err="1">
                <a:latin typeface="Monotype Corsiva" panose="03010101010201010101" pitchFamily="66" charset="0"/>
              </a:rPr>
              <a:t>клітини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захищає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внутрішній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вміст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від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несприятливих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впливів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довкілля</a:t>
            </a:r>
            <a:r>
              <a:rPr lang="ru-RU" sz="2800" dirty="0">
                <a:latin typeface="Monotype Corsiva" panose="03010101010201010101" pitchFamily="66" charset="0"/>
              </a:rPr>
              <a:t> і </a:t>
            </a:r>
            <a:r>
              <a:rPr lang="ru-RU" sz="2800" dirty="0" err="1">
                <a:latin typeface="Monotype Corsiva" panose="03010101010201010101" pitchFamily="66" charset="0"/>
              </a:rPr>
              <a:t>забезпечує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обмін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речовин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між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клітиною</a:t>
            </a:r>
            <a:r>
              <a:rPr lang="ru-RU" sz="2800" dirty="0">
                <a:latin typeface="Monotype Corsiva" panose="03010101010201010101" pitchFamily="66" charset="0"/>
              </a:rPr>
              <a:t> і </a:t>
            </a:r>
            <a:r>
              <a:rPr lang="ru-RU" sz="2800" dirty="0" err="1">
                <a:latin typeface="Monotype Corsiva" panose="03010101010201010101" pitchFamily="66" charset="0"/>
              </a:rPr>
              <a:t>навколишнім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середовищем</a:t>
            </a:r>
            <a:r>
              <a:rPr lang="ru-RU" sz="2800" dirty="0" smtClean="0">
                <a:latin typeface="Monotype Corsiva" panose="03010101010201010101" pitchFamily="66" charset="0"/>
              </a:rPr>
              <a:t>.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b="1" dirty="0" err="1">
                <a:latin typeface="Monotype Corsiva" panose="03010101010201010101" pitchFamily="66" charset="0"/>
              </a:rPr>
              <a:t>Надмембранний</a:t>
            </a:r>
            <a:r>
              <a:rPr lang="ru-RU" sz="2800" b="1" dirty="0">
                <a:latin typeface="Monotype Corsiva" panose="03010101010201010101" pitchFamily="66" charset="0"/>
              </a:rPr>
              <a:t> комплекс</a:t>
            </a:r>
            <a:r>
              <a:rPr lang="ru-RU" sz="2800" dirty="0">
                <a:latin typeface="Monotype Corsiva" panose="03010101010201010101" pitchFamily="66" charset="0"/>
              </a:rPr>
              <a:t> у </a:t>
            </a:r>
            <a:r>
              <a:rPr lang="ru-RU" sz="2800" dirty="0" err="1">
                <a:latin typeface="Monotype Corsiva" panose="03010101010201010101" pitchFamily="66" charset="0"/>
              </a:rPr>
              <a:t>бактерій</a:t>
            </a:r>
            <a:r>
              <a:rPr lang="ru-RU" sz="2800" dirty="0">
                <a:latin typeface="Monotype Corsiva" panose="03010101010201010101" pitchFamily="66" charset="0"/>
              </a:rPr>
              <a:t> — </a:t>
            </a:r>
            <a:r>
              <a:rPr lang="ru-RU" sz="2800" dirty="0" err="1">
                <a:latin typeface="Monotype Corsiva" panose="03010101010201010101" pitchFamily="66" charset="0"/>
              </a:rPr>
              <a:t>це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клітинна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стінка</a:t>
            </a:r>
            <a:r>
              <a:rPr lang="ru-RU" sz="2800" dirty="0">
                <a:latin typeface="Monotype Corsiva" panose="03010101010201010101" pitchFamily="66" charset="0"/>
              </a:rPr>
              <a:t> з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муреїну</a:t>
            </a:r>
            <a:r>
              <a:rPr lang="ru-RU" sz="2800" dirty="0">
                <a:latin typeface="Monotype Corsiva" panose="03010101010201010101" pitchFamily="66" charset="0"/>
              </a:rPr>
              <a:t>, у </a:t>
            </a:r>
            <a:r>
              <a:rPr lang="ru-RU" sz="2800" dirty="0" err="1">
                <a:latin typeface="Monotype Corsiva" panose="03010101010201010101" pitchFamily="66" charset="0"/>
              </a:rPr>
              <a:t>рослин</a:t>
            </a:r>
            <a:r>
              <a:rPr lang="ru-RU" sz="2800" dirty="0">
                <a:latin typeface="Monotype Corsiva" panose="03010101010201010101" pitchFamily="66" charset="0"/>
              </a:rPr>
              <a:t> — </a:t>
            </a:r>
            <a:r>
              <a:rPr lang="ru-RU" sz="2800" dirty="0" err="1">
                <a:latin typeface="Monotype Corsiva" panose="03010101010201010101" pitchFamily="66" charset="0"/>
              </a:rPr>
              <a:t>клітинна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стінка</a:t>
            </a:r>
            <a:r>
              <a:rPr lang="ru-RU" sz="2800" dirty="0">
                <a:latin typeface="Monotype Corsiva" panose="03010101010201010101" pitchFamily="66" charset="0"/>
              </a:rPr>
              <a:t> з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целюлози</a:t>
            </a:r>
            <a:r>
              <a:rPr lang="ru-RU" sz="2800" dirty="0">
                <a:latin typeface="Monotype Corsiva" panose="03010101010201010101" pitchFamily="66" charset="0"/>
              </a:rPr>
              <a:t>, а у </a:t>
            </a:r>
            <a:r>
              <a:rPr lang="ru-RU" sz="2800" dirty="0" err="1">
                <a:latin typeface="Monotype Corsiva" panose="03010101010201010101" pitchFamily="66" charset="0"/>
              </a:rPr>
              <a:t>тварин</a:t>
            </a:r>
            <a:r>
              <a:rPr lang="ru-RU" sz="2800" dirty="0">
                <a:latin typeface="Monotype Corsiva" panose="03010101010201010101" pitchFamily="66" charset="0"/>
              </a:rPr>
              <a:t> — представлений </a:t>
            </a:r>
            <a:r>
              <a:rPr lang="ru-RU" sz="28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глікокаліксом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endParaRPr lang="en-US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70" y="505495"/>
            <a:ext cx="7962900" cy="3886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189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436"/>
            <a:ext cx="4816699" cy="44548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70196" y="823106"/>
            <a:ext cx="33778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Мітохондрії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07228" y="1791436"/>
            <a:ext cx="4572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Згідно теорії </a:t>
            </a:r>
            <a:r>
              <a:rPr lang="uk-UA" sz="2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ендосимбіогенезу</a:t>
            </a:r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, еукаріотична клітина поглинула, але не перетравила аеробну бактерію,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родича </a:t>
            </a:r>
            <a:r>
              <a:rPr lang="ru-RU" sz="2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сучасних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 </a:t>
            </a:r>
            <a:r>
              <a:rPr lang="ru-RU" sz="2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протеобактерій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яка стала мітохондрією. </a:t>
            </a:r>
          </a:p>
          <a:p>
            <a:pPr algn="ctr"/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Тому у мітохондрій залишився власний геном, </a:t>
            </a:r>
          </a:p>
          <a:p>
            <a:pPr algn="ctr"/>
            <a:r>
              <a:rPr lang="uk-UA" sz="2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білоксинтезуючі</a:t>
            </a:r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системи, ферменти, білки</a:t>
            </a:r>
            <a:endParaRPr lang="ru-RU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uk-UA" dirty="0" smtClean="0">
              <a:solidFill>
                <a:srgbClr val="FE4D0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sz="2000" dirty="0" smtClean="0">
                <a:solidFill>
                  <a:srgbClr val="FE4D01"/>
                </a:solidFill>
                <a:latin typeface="Comic Sans MS" panose="030F0702030302020204" pitchFamily="66" charset="0"/>
              </a:rPr>
              <a:t>Мітохондрія </a:t>
            </a:r>
            <a:r>
              <a:rPr lang="uk-UA" sz="2000" dirty="0">
                <a:solidFill>
                  <a:srgbClr val="FE4D01"/>
                </a:solidFill>
                <a:latin typeface="Comic Sans MS" panose="030F0702030302020204" pitchFamily="66" charset="0"/>
              </a:rPr>
              <a:t>має дві мембрани</a:t>
            </a:r>
            <a:r>
              <a:rPr lang="uk-UA" sz="2000" dirty="0">
                <a:latin typeface="Comic Sans MS" panose="030F0702030302020204" pitchFamily="66" charset="0"/>
              </a:rPr>
              <a:t>: зовнішню гладку </a:t>
            </a:r>
          </a:p>
          <a:p>
            <a:pPr algn="ctr"/>
            <a:r>
              <a:rPr lang="uk-UA" sz="2000" dirty="0">
                <a:latin typeface="Comic Sans MS" panose="030F0702030302020204" pitchFamily="66" charset="0"/>
              </a:rPr>
              <a:t>і внутрішню з численними виростами - </a:t>
            </a:r>
            <a:r>
              <a:rPr lang="uk-UA" sz="2000" dirty="0" err="1">
                <a:latin typeface="Comic Sans MS" panose="030F0702030302020204" pitchFamily="66" charset="0"/>
              </a:rPr>
              <a:t>кристами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0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3656" y="531032"/>
            <a:ext cx="5164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Пластиди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33365" y="1640811"/>
            <a:ext cx="4146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err="1">
                <a:solidFill>
                  <a:srgbClr val="C00000"/>
                </a:solidFill>
              </a:rPr>
              <a:t>Згідно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теорії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ендосимбіогенезу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пластиди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утворились</a:t>
            </a:r>
            <a:r>
              <a:rPr lang="ru-RU" sz="2400" dirty="0">
                <a:solidFill>
                  <a:srgbClr val="C00000"/>
                </a:solidFill>
              </a:rPr>
              <a:t> в </a:t>
            </a:r>
            <a:r>
              <a:rPr lang="ru-RU" sz="2400" dirty="0" err="1">
                <a:solidFill>
                  <a:srgbClr val="C00000"/>
                </a:solidFill>
              </a:rPr>
              <a:t>результаті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поглинання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еукаріотичною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клітиною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ціанобактерії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Які функції виконують пластиди? - Dovidka.biz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2" y="1640811"/>
            <a:ext cx="3900953" cy="41907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2154" y="4108360"/>
            <a:ext cx="33227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пластид: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ромопласти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лоропласти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лейкопласти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Хлоропласт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5273"/>
            <a:ext cx="4794701" cy="41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5974" y="579550"/>
            <a:ext cx="44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Хлоропласти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4700" y="1828800"/>
            <a:ext cx="434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Пластиди зазвичай забарвлені в зелений колір завдяки наявності пігменту хлорофілу.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4270" y="3078050"/>
            <a:ext cx="4953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тилакоїдах</a:t>
            </a:r>
            <a:r>
              <a:rPr lang="uk-UA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містяться основні (</a:t>
            </a:r>
            <a:r>
              <a:rPr lang="uk-UA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хлорофіли</a:t>
            </a:r>
            <a:r>
              <a:rPr lang="uk-UA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та допоміжні(каротиноїди) пігменти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фотосинтезу.</a:t>
            </a:r>
            <a:endParaRPr lang="uk-UA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8201" y="4727409"/>
            <a:ext cx="39363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стромі хлоропластів є молекули ДНК, різні типи РНК, рибосоми, зерна запасного полісахариду(переважно крохмалю)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265" y="875763"/>
            <a:ext cx="815876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Лейкопласти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безбарвні пластиди, </a:t>
            </a:r>
            <a:r>
              <a:rPr lang="uk-UA" sz="2800" dirty="0" smtClean="0">
                <a:latin typeface="Comic Sans MS" panose="030F0702030302020204" pitchFamily="66" charset="0"/>
              </a:rPr>
              <a:t>які </a:t>
            </a:r>
            <a:r>
              <a:rPr lang="uk-UA" sz="2800" dirty="0">
                <a:latin typeface="Comic Sans MS" panose="030F0702030302020204" pitchFamily="66" charset="0"/>
              </a:rPr>
              <a:t>запасають речовини</a:t>
            </a:r>
            <a:endParaRPr lang="ru-RU" sz="2800" dirty="0">
              <a:latin typeface="Comic Sans MS" panose="030F0702030302020204" pitchFamily="66" charset="0"/>
            </a:endParaRPr>
          </a:p>
          <a:p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860" t="1" r="8455" b="20234"/>
          <a:stretch/>
        </p:blipFill>
        <p:spPr>
          <a:xfrm>
            <a:off x="-165709" y="2402218"/>
            <a:ext cx="5122357" cy="31034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5056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лейкопласти у бульбах картоплі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(зафарбовані йодом)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48" y="2402218"/>
            <a:ext cx="3981290" cy="331600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8600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46974"/>
            <a:ext cx="100841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Хромопласти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пластиди жовтого, червоного або помаранчевого кольорів</a:t>
            </a:r>
            <a:endParaRPr lang="ru-RU" sz="2400" dirty="0">
              <a:latin typeface="Comic Sans MS" panose="030F0702030302020204" pitchFamily="66" charset="0"/>
            </a:endParaRPr>
          </a:p>
          <a:p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552" r="9594" b="8352"/>
          <a:stretch/>
        </p:blipFill>
        <p:spPr>
          <a:xfrm>
            <a:off x="141668" y="2044107"/>
            <a:ext cx="4434166" cy="30934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2751" y="51376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хромопласти у клітинах чорного перцю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26521" b="23848"/>
          <a:stretch/>
        </p:blipFill>
        <p:spPr>
          <a:xfrm>
            <a:off x="5042079" y="2044107"/>
            <a:ext cx="3857007" cy="3947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9815" y="6007167"/>
            <a:ext cx="8532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Хромопласти зумовлюють колір осіннього листя, пелюсток квітів, достиглих плодів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2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зучение типов пластид в клетках растений и условия перехода их друг в дру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6" y="1377000"/>
            <a:ext cx="7126400" cy="44050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5622" y="824247"/>
            <a:ext cx="5563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Перехід пластидів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857727"/>
            <a:ext cx="9036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latin typeface="Comic Sans MS" panose="030F0702030302020204" pitchFamily="66" charset="0"/>
              </a:rPr>
              <a:t>Пропластиди</a:t>
            </a:r>
            <a:r>
              <a:rPr lang="uk-UA" dirty="0">
                <a:latin typeface="Comic Sans MS" panose="030F0702030302020204" pitchFamily="66" charset="0"/>
              </a:rPr>
              <a:t> – тип пластид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із порівняно простою будовою, що мають здатність розвиватись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в інші типи пластид </a:t>
            </a:r>
            <a:r>
              <a:rPr lang="uk-UA" dirty="0" smtClean="0">
                <a:latin typeface="Comic Sans MS" panose="030F0702030302020204" pitchFamily="66" charset="0"/>
              </a:rPr>
              <a:t>.</a:t>
            </a:r>
            <a:endParaRPr lang="uk-U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75763"/>
            <a:ext cx="89379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Плазматична</a:t>
            </a:r>
            <a:r>
              <a:rPr lang="ru-RU" sz="2400" b="1" dirty="0"/>
              <a:t> мембрана</a:t>
            </a:r>
            <a:r>
              <a:rPr lang="ru-RU" sz="2400" dirty="0"/>
              <a:t> (</a:t>
            </a:r>
            <a:r>
              <a:rPr lang="ru-RU" sz="2400" b="1" dirty="0" err="1"/>
              <a:t>плазмалема</a:t>
            </a:r>
            <a:r>
              <a:rPr lang="ru-RU" sz="2400" dirty="0"/>
              <a:t>) </a:t>
            </a:r>
            <a:r>
              <a:rPr lang="ru-RU" sz="2400" dirty="0" err="1"/>
              <a:t>забезпечує</a:t>
            </a:r>
            <a:r>
              <a:rPr lang="ru-RU" sz="2400" dirty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 </a:t>
            </a:r>
            <a:r>
              <a:rPr lang="ru-RU" sz="2400" dirty="0" err="1"/>
              <a:t>клітин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собою, </a:t>
            </a:r>
            <a:r>
              <a:rPr lang="ru-RU" sz="2400" dirty="0" err="1"/>
              <a:t>вибірково</a:t>
            </a:r>
            <a:r>
              <a:rPr lang="ru-RU" sz="2400" dirty="0"/>
              <a:t> </a:t>
            </a:r>
            <a:r>
              <a:rPr lang="ru-RU" sz="2400" dirty="0" err="1"/>
              <a:t>пропускаючи</a:t>
            </a:r>
            <a:r>
              <a:rPr lang="ru-RU" sz="2400" dirty="0"/>
              <a:t> </a:t>
            </a:r>
            <a:r>
              <a:rPr lang="ru-RU" sz="2400" dirty="0" err="1"/>
              <a:t>всередину</a:t>
            </a:r>
            <a:r>
              <a:rPr lang="ru-RU" sz="2400" dirty="0"/>
              <a:t> </a:t>
            </a:r>
            <a:r>
              <a:rPr lang="ru-RU" sz="2400" dirty="0" err="1"/>
              <a:t>клітини</a:t>
            </a:r>
            <a:r>
              <a:rPr lang="ru-RU" sz="2400" dirty="0"/>
              <a:t> </a:t>
            </a:r>
            <a:r>
              <a:rPr lang="ru-RU" sz="2400" dirty="0" err="1"/>
              <a:t>необхідні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 і </a:t>
            </a:r>
            <a:r>
              <a:rPr lang="ru-RU" sz="2400" dirty="0" err="1"/>
              <a:t>виводячи</a:t>
            </a:r>
            <a:r>
              <a:rPr lang="ru-RU" sz="2400" dirty="0"/>
              <a:t> з </a:t>
            </a:r>
            <a:r>
              <a:rPr lang="ru-RU" sz="2400" dirty="0" err="1"/>
              <a:t>клітини</a:t>
            </a:r>
            <a:r>
              <a:rPr lang="ru-RU" sz="2400" dirty="0"/>
              <a:t> </a:t>
            </a:r>
            <a:r>
              <a:rPr lang="ru-RU" sz="2400" dirty="0" err="1"/>
              <a:t>продукти</a:t>
            </a:r>
            <a:r>
              <a:rPr lang="ru-RU" sz="2400" dirty="0"/>
              <a:t> </a:t>
            </a:r>
            <a:r>
              <a:rPr lang="ru-RU" sz="2400" dirty="0" err="1"/>
              <a:t>обміну</a:t>
            </a:r>
            <a:r>
              <a:rPr lang="ru-RU" sz="2400" dirty="0"/>
              <a:t>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 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018593"/>
            <a:ext cx="9259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До складу </a:t>
            </a:r>
            <a:r>
              <a:rPr lang="ru-RU" sz="2400" dirty="0" err="1"/>
              <a:t>плазматичних</a:t>
            </a:r>
            <a:r>
              <a:rPr lang="ru-RU" sz="2400" dirty="0"/>
              <a:t> мембран </a:t>
            </a:r>
            <a:r>
              <a:rPr lang="ru-RU" sz="2400" dirty="0" err="1"/>
              <a:t>входять</a:t>
            </a:r>
            <a:r>
              <a:rPr lang="ru-RU" sz="2400" dirty="0"/>
              <a:t> </a:t>
            </a:r>
            <a:r>
              <a:rPr lang="ru-RU" sz="2400" b="1" dirty="0" err="1"/>
              <a:t>білки</a:t>
            </a:r>
            <a:r>
              <a:rPr lang="ru-RU" sz="2400" dirty="0"/>
              <a:t>, </a:t>
            </a:r>
            <a:r>
              <a:rPr lang="ru-RU" sz="2400" b="1" dirty="0" err="1"/>
              <a:t>вуглеводи</a:t>
            </a:r>
            <a:r>
              <a:rPr lang="ru-RU" sz="2400" dirty="0"/>
              <a:t> і </a:t>
            </a:r>
            <a:r>
              <a:rPr lang="ru-RU" sz="2400" b="1" dirty="0" err="1"/>
              <a:t>ліпіди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/>
              <a:t>У 1972 </a:t>
            </a:r>
            <a:r>
              <a:rPr lang="ru-RU" sz="2400" dirty="0" err="1"/>
              <a:t>році</a:t>
            </a:r>
            <a:r>
              <a:rPr lang="ru-RU" sz="2400" dirty="0"/>
              <a:t> Сеймуром Джонатаном </a:t>
            </a:r>
            <a:r>
              <a:rPr lang="ru-RU" sz="2400" dirty="0" err="1"/>
              <a:t>Сінгером</a:t>
            </a:r>
            <a:r>
              <a:rPr lang="ru-RU" sz="2400" dirty="0"/>
              <a:t> та Гартом </a:t>
            </a:r>
            <a:r>
              <a:rPr lang="ru-RU" sz="2400" dirty="0" err="1"/>
              <a:t>Ніколсоном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запропонована</a:t>
            </a:r>
            <a:r>
              <a:rPr lang="ru-RU" sz="2400" dirty="0"/>
              <a:t> </a:t>
            </a:r>
            <a:r>
              <a:rPr lang="ru-RU" sz="2400" dirty="0" err="1"/>
              <a:t>рідинно-мозаїчна</a:t>
            </a:r>
            <a:r>
              <a:rPr lang="ru-RU" sz="2400" dirty="0"/>
              <a:t> модель </a:t>
            </a:r>
            <a:r>
              <a:rPr lang="ru-RU" sz="2400" dirty="0" err="1" smtClean="0"/>
              <a:t>мембрани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5422"/>
            <a:ext cx="9144000" cy="31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9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32" y="940158"/>
            <a:ext cx="96076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cs typeface="Aharoni" panose="02010803020104030203" pitchFamily="2" charset="-79"/>
              </a:rPr>
              <a:t>Транспорт речовин крізь плазматичну мембрану</a:t>
            </a:r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20029172"/>
              </p:ext>
            </p:extLst>
          </p:nvPr>
        </p:nvGraphicFramePr>
        <p:xfrm>
          <a:off x="309093" y="1184856"/>
          <a:ext cx="7753081" cy="5025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78050" y="3002574"/>
            <a:ext cx="663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с</a:t>
            </a:r>
            <a:r>
              <a:rPr lang="uk-UA" sz="2000" dirty="0" smtClean="0"/>
              <a:t>амостійне переміщення речовин через мембрану в напрямку меншої їх концентрації</a:t>
            </a:r>
            <a:endParaRPr lang="ru-RU" sz="20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490174" y="3978774"/>
            <a:ext cx="927279" cy="34772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073498" y="3124436"/>
            <a:ext cx="927279" cy="34772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17453" y="3734512"/>
            <a:ext cx="5035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переміщення речовин через мембрану в напрямку меншої їх </a:t>
            </a:r>
            <a:r>
              <a:rPr lang="uk-UA" sz="2000" dirty="0" smtClean="0"/>
              <a:t>концентрації, яке здійснюється  білками – переносниками.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2491" t="2268" b="20443"/>
          <a:stretch/>
        </p:blipFill>
        <p:spPr>
          <a:xfrm>
            <a:off x="1981938" y="4730856"/>
            <a:ext cx="7162062" cy="2127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340" t="16714" r="60339" b="8104"/>
          <a:stretch/>
        </p:blipFill>
        <p:spPr>
          <a:xfrm>
            <a:off x="0" y="4730856"/>
            <a:ext cx="1981938" cy="21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18855408"/>
              </p:ext>
            </p:extLst>
          </p:nvPr>
        </p:nvGraphicFramePr>
        <p:xfrm>
          <a:off x="862884" y="1018503"/>
          <a:ext cx="7701566" cy="378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BA4637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7148" y="4098165"/>
            <a:ext cx="4906852" cy="2759835"/>
          </a:xfrm>
          <a:prstGeom prst="rect">
            <a:avLst/>
          </a:prstGeom>
        </p:spPr>
      </p:pic>
      <p:pic>
        <p:nvPicPr>
          <p:cNvPr id="8" name="2A0509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06095" y="2275805"/>
            <a:ext cx="2990850" cy="17615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/>
          <a:srcRect l="5217" t="4704" r="2916"/>
          <a:stretch/>
        </p:blipFill>
        <p:spPr>
          <a:xfrm>
            <a:off x="206061" y="4804891"/>
            <a:ext cx="3245477" cy="19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6530" y="953037"/>
            <a:ext cx="5782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Функції клітинної мембрани </a:t>
            </a:r>
            <a:endParaRPr lang="ru-RU" sz="32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93377786"/>
              </p:ext>
            </p:extLst>
          </p:nvPr>
        </p:nvGraphicFramePr>
        <p:xfrm>
          <a:off x="540913" y="1764407"/>
          <a:ext cx="7903336" cy="4945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722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10" descr="Розы png рисунки без фона. Beautiful Roses #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06" y="1015222"/>
            <a:ext cx="3198181" cy="53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374265" y="824248"/>
            <a:ext cx="2511380" cy="6053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Клітинні органели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61081" y="1770010"/>
            <a:ext cx="2009104" cy="5737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98654" y="1727125"/>
            <a:ext cx="2009104" cy="6144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19029" y="1860107"/>
            <a:ext cx="162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Мембранні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532154" y="1829356"/>
            <a:ext cx="156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Немембранні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40347" y="2935619"/>
            <a:ext cx="1856704" cy="7236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14003" y="2946792"/>
            <a:ext cx="1856704" cy="7236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721908" y="2969263"/>
            <a:ext cx="1856704" cy="7236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046840" y="3096227"/>
            <a:ext cx="165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Двомембранні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043630" y="3088609"/>
            <a:ext cx="180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Одномембранні</a:t>
            </a:r>
            <a:endParaRPr lang="ru-RU" dirty="0"/>
          </a:p>
        </p:txBody>
      </p:sp>
      <p:cxnSp>
        <p:nvCxnSpPr>
          <p:cNvPr id="27" name="Прямая со стрелкой 26"/>
          <p:cNvCxnSpPr>
            <a:stCxn id="18" idx="2"/>
          </p:cNvCxnSpPr>
          <p:nvPr/>
        </p:nvCxnSpPr>
        <p:spPr>
          <a:xfrm flipH="1">
            <a:off x="1863012" y="3659255"/>
            <a:ext cx="5687" cy="4121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970185" y="3670428"/>
            <a:ext cx="5687" cy="4121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024340" y="2357055"/>
            <a:ext cx="8266" cy="6544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841767" y="2329788"/>
            <a:ext cx="8266" cy="6544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7552435" y="2341532"/>
            <a:ext cx="8266" cy="6544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2861256" y="1379092"/>
            <a:ext cx="518966" cy="3480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885645" y="1356577"/>
            <a:ext cx="513009" cy="3781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Скругленный прямоугольник 2052"/>
          <p:cNvSpPr/>
          <p:nvPr/>
        </p:nvSpPr>
        <p:spPr>
          <a:xfrm>
            <a:off x="789453" y="4057715"/>
            <a:ext cx="1889542" cy="6439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89453" y="4797875"/>
            <a:ext cx="1889542" cy="6439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3047" y="5549987"/>
            <a:ext cx="1889542" cy="6439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962065" y="4057715"/>
            <a:ext cx="1889542" cy="6439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962065" y="4770576"/>
            <a:ext cx="1889542" cy="6439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981165" y="5465489"/>
            <a:ext cx="1889542" cy="6439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996255" y="6161460"/>
            <a:ext cx="1889542" cy="6439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721908" y="3795209"/>
            <a:ext cx="1856704" cy="7236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721908" y="4617499"/>
            <a:ext cx="1856704" cy="7236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721908" y="5438411"/>
            <a:ext cx="1856704" cy="7236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4" name="TextBox 2053"/>
          <p:cNvSpPr txBox="1"/>
          <p:nvPr/>
        </p:nvSpPr>
        <p:spPr>
          <a:xfrm>
            <a:off x="6937034" y="3121532"/>
            <a:ext cx="1569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Цитоскелет</a:t>
            </a:r>
            <a:endParaRPr lang="ru-RU" dirty="0"/>
          </a:p>
        </p:txBody>
      </p:sp>
      <p:sp>
        <p:nvSpPr>
          <p:cNvPr id="2055" name="TextBox 2054"/>
          <p:cNvSpPr txBox="1"/>
          <p:nvPr/>
        </p:nvSpPr>
        <p:spPr>
          <a:xfrm>
            <a:off x="6934552" y="3851586"/>
            <a:ext cx="16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Клітинний центр</a:t>
            </a:r>
            <a:endParaRPr lang="ru-RU" dirty="0"/>
          </a:p>
        </p:txBody>
      </p:sp>
      <p:sp>
        <p:nvSpPr>
          <p:cNvPr id="2056" name="TextBox 2055"/>
          <p:cNvSpPr txBox="1"/>
          <p:nvPr/>
        </p:nvSpPr>
        <p:spPr>
          <a:xfrm>
            <a:off x="6854406" y="4807559"/>
            <a:ext cx="141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Рибосоми</a:t>
            </a:r>
            <a:endParaRPr lang="ru-RU" dirty="0"/>
          </a:p>
        </p:txBody>
      </p:sp>
      <p:sp>
        <p:nvSpPr>
          <p:cNvPr id="2057" name="TextBox 2056"/>
          <p:cNvSpPr txBox="1"/>
          <p:nvPr/>
        </p:nvSpPr>
        <p:spPr>
          <a:xfrm>
            <a:off x="6922873" y="5516909"/>
            <a:ext cx="155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Джгутики і війки</a:t>
            </a:r>
            <a:endParaRPr lang="ru-RU" dirty="0"/>
          </a:p>
        </p:txBody>
      </p:sp>
      <p:sp>
        <p:nvSpPr>
          <p:cNvPr id="2058" name="TextBox 2057"/>
          <p:cNvSpPr txBox="1"/>
          <p:nvPr/>
        </p:nvSpPr>
        <p:spPr>
          <a:xfrm>
            <a:off x="1398070" y="4168470"/>
            <a:ext cx="174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Ядро</a:t>
            </a:r>
            <a:endParaRPr lang="ru-RU" dirty="0"/>
          </a:p>
        </p:txBody>
      </p:sp>
      <p:sp>
        <p:nvSpPr>
          <p:cNvPr id="2059" name="TextBox 2058"/>
          <p:cNvSpPr txBox="1"/>
          <p:nvPr/>
        </p:nvSpPr>
        <p:spPr>
          <a:xfrm>
            <a:off x="1007049" y="5687292"/>
            <a:ext cx="156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Мітохондрії</a:t>
            </a:r>
            <a:endParaRPr lang="ru-RU" dirty="0"/>
          </a:p>
        </p:txBody>
      </p:sp>
      <p:sp>
        <p:nvSpPr>
          <p:cNvPr id="2060" name="TextBox 2059"/>
          <p:cNvSpPr txBox="1"/>
          <p:nvPr/>
        </p:nvSpPr>
        <p:spPr>
          <a:xfrm>
            <a:off x="1154369" y="4880569"/>
            <a:ext cx="152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Пластиди</a:t>
            </a:r>
            <a:endParaRPr lang="ru-RU" dirty="0"/>
          </a:p>
        </p:txBody>
      </p:sp>
      <p:sp>
        <p:nvSpPr>
          <p:cNvPr id="2061" name="TextBox 2060"/>
          <p:cNvSpPr txBox="1"/>
          <p:nvPr/>
        </p:nvSpPr>
        <p:spPr>
          <a:xfrm>
            <a:off x="3641485" y="4188618"/>
            <a:ext cx="158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ЕПР</a:t>
            </a:r>
            <a:endParaRPr lang="ru-RU" dirty="0"/>
          </a:p>
        </p:txBody>
      </p:sp>
      <p:sp>
        <p:nvSpPr>
          <p:cNvPr id="2062" name="TextBox 2061"/>
          <p:cNvSpPr txBox="1"/>
          <p:nvPr/>
        </p:nvSpPr>
        <p:spPr>
          <a:xfrm>
            <a:off x="3374265" y="4779699"/>
            <a:ext cx="1588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Комплекс Гольджі</a:t>
            </a:r>
            <a:endParaRPr lang="ru-RU" dirty="0"/>
          </a:p>
        </p:txBody>
      </p:sp>
      <p:sp>
        <p:nvSpPr>
          <p:cNvPr id="2063" name="TextBox 2062"/>
          <p:cNvSpPr txBox="1"/>
          <p:nvPr/>
        </p:nvSpPr>
        <p:spPr>
          <a:xfrm>
            <a:off x="3377874" y="5602794"/>
            <a:ext cx="139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Вакуолі</a:t>
            </a:r>
            <a:endParaRPr lang="ru-RU" dirty="0"/>
          </a:p>
        </p:txBody>
      </p:sp>
      <p:sp>
        <p:nvSpPr>
          <p:cNvPr id="2064" name="TextBox 2063"/>
          <p:cNvSpPr txBox="1"/>
          <p:nvPr/>
        </p:nvSpPr>
        <p:spPr>
          <a:xfrm>
            <a:off x="3240054" y="6171653"/>
            <a:ext cx="1588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Лізосоми</a:t>
            </a:r>
            <a:endParaRPr lang="uk-UA" dirty="0" smtClean="0"/>
          </a:p>
          <a:p>
            <a:r>
              <a:rPr lang="uk-UA" dirty="0" err="1" smtClean="0"/>
              <a:t>Пероксисоми</a:t>
            </a:r>
            <a:endParaRPr lang="uk-UA" dirty="0" smtClean="0"/>
          </a:p>
          <a:p>
            <a:endParaRPr lang="ru-RU" dirty="0"/>
          </a:p>
        </p:txBody>
      </p:sp>
      <p:pic>
        <p:nvPicPr>
          <p:cNvPr id="2073" name="Рисунок 207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246" y="329234"/>
            <a:ext cx="3753221" cy="24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Цитоплазма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998" y="1127133"/>
            <a:ext cx="5715000" cy="4286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07281" y="623380"/>
            <a:ext cx="3865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Цитоплазма</a:t>
            </a: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6851" y="1500543"/>
            <a:ext cx="41325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Внутрішній вміст клітини за винятком ядра.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Цитозоль</a:t>
            </a:r>
            <a:r>
              <a:rPr lang="uk-UA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може перебувати в рідкому(золь) та драглистому(гель) станах.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EDC9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6535" y="4010255"/>
            <a:ext cx="5127465" cy="28477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104637" y="5224638"/>
            <a:ext cx="4741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Цитоплазма клітин складається з </a:t>
            </a:r>
            <a:r>
              <a:rPr lang="uk-UA" sz="28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цитозолю</a:t>
            </a:r>
            <a:r>
              <a:rPr lang="uk-UA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uk-UA" sz="28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цитоскелета</a:t>
            </a:r>
            <a:r>
              <a:rPr lang="uk-UA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, органел та включень.</a:t>
            </a:r>
          </a:p>
        </p:txBody>
      </p:sp>
    </p:spTree>
    <p:extLst>
      <p:ext uri="{BB962C8B-B14F-4D97-AF65-F5344CB8AC3E}">
        <p14:creationId xmlns:p14="http://schemas.microsoft.com/office/powerpoint/2010/main" val="11978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67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05181">
            <a:off x="6479215" y="1507749"/>
            <a:ext cx="3062891" cy="51572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72758" y="803684"/>
            <a:ext cx="35984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Цитоскелет</a:t>
            </a:r>
            <a:endParaRPr lang="uk-UA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100" name="Picture 4" descr="СТРУКТУРА ЕУКАРІОТИЧНОЇ КЛІТИНИ: ЦИТОПЛАЗМА, РИБОСОМИ, ОРГАНЕЛИ РУХУ,  КЛІТИННИЙ ЦЕНТР - СТРУКТУРА КЛІТИНИ - Підручник Біологія 9 клас - Л.І.  Остапченко - Генеза 2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042"/>
            <a:ext cx="3358279" cy="43789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8279" y="1803042"/>
            <a:ext cx="40985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C00000"/>
                </a:solidFill>
              </a:rPr>
              <a:t>Система білкових утворів – </a:t>
            </a:r>
            <a:r>
              <a:rPr lang="uk-UA" sz="2400" dirty="0" err="1" smtClean="0">
                <a:solidFill>
                  <a:srgbClr val="C00000"/>
                </a:solidFill>
              </a:rPr>
              <a:t>мікротрубочок</a:t>
            </a:r>
            <a:r>
              <a:rPr lang="uk-UA" sz="2400" dirty="0" smtClean="0">
                <a:solidFill>
                  <a:srgbClr val="C00000"/>
                </a:solidFill>
              </a:rPr>
              <a:t> і </a:t>
            </a:r>
            <a:r>
              <a:rPr lang="uk-UA" sz="2400" dirty="0" err="1" smtClean="0">
                <a:solidFill>
                  <a:srgbClr val="C00000"/>
                </a:solidFill>
              </a:rPr>
              <a:t>мікрониток</a:t>
            </a:r>
            <a:r>
              <a:rPr lang="uk-UA" sz="2400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C00000"/>
                </a:solidFill>
              </a:rPr>
              <a:t>Виконує опорну функцію а також сполучає всі компоненти клітини.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err="1" smtClean="0">
                <a:solidFill>
                  <a:srgbClr val="C00000"/>
                </a:solidFill>
              </a:rPr>
              <a:t>Мікронитки</a:t>
            </a:r>
            <a:r>
              <a:rPr lang="uk-UA" sz="2400" dirty="0" smtClean="0">
                <a:solidFill>
                  <a:srgbClr val="C00000"/>
                </a:solidFill>
              </a:rPr>
              <a:t> – складаються переважно з актину.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4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err="1" smtClean="0">
                <a:solidFill>
                  <a:srgbClr val="C00000"/>
                </a:solidFill>
              </a:rPr>
              <a:t>Мікротрубочки</a:t>
            </a:r>
            <a:r>
              <a:rPr lang="uk-UA" sz="2400" dirty="0" smtClean="0">
                <a:solidFill>
                  <a:srgbClr val="C00000"/>
                </a:solidFill>
              </a:rPr>
              <a:t> – складаються з </a:t>
            </a:r>
            <a:r>
              <a:rPr lang="uk-UA" sz="2400" dirty="0" err="1" smtClean="0">
                <a:solidFill>
                  <a:srgbClr val="C00000"/>
                </a:solidFill>
              </a:rPr>
              <a:t>тубуліну</a:t>
            </a:r>
            <a:r>
              <a:rPr lang="uk-UA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</TotalTime>
  <Words>734</Words>
  <Application>Microsoft Office PowerPoint</Application>
  <PresentationFormat>Экран (4:3)</PresentationFormat>
  <Paragraphs>156</Paragraphs>
  <Slides>25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Aharoni</vt:lpstr>
      <vt:lpstr>Arial</vt:lpstr>
      <vt:lpstr>Calibri</vt:lpstr>
      <vt:lpstr>Calibri Light</vt:lpstr>
      <vt:lpstr>Comic Sans MS</vt:lpstr>
      <vt:lpstr>Monotype Corsiva</vt:lpstr>
      <vt:lpstr>Times New Roman</vt:lpstr>
      <vt:lpstr>Wingdings</vt:lpstr>
      <vt:lpstr>Office Theme</vt:lpstr>
      <vt:lpstr>Структура еукаріотичної клітини: поверхневий апарат,цитоплазма,та основні клітинні органели</vt:lpstr>
      <vt:lpstr> Поверхневий апарат клітини захищає внутрішній вміст від несприятливих впливів довкілля і забезпечує обмін речовин між клітиною і навколишнім середовищем.  Надмембранний комплекс у бактерій — це клітинна стінка з муреїну, у рослин — клітинна стінка з целюлози, а у тварин — представлений глікокаліксом.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Пользователь</cp:lastModifiedBy>
  <cp:revision>41</cp:revision>
  <dcterms:created xsi:type="dcterms:W3CDTF">2018-09-11T12:13:48Z</dcterms:created>
  <dcterms:modified xsi:type="dcterms:W3CDTF">2021-10-14T16:55:05Z</dcterms:modified>
</cp:coreProperties>
</file>