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60" r:id="rId4"/>
    <p:sldId id="300" r:id="rId5"/>
    <p:sldId id="275" r:id="rId6"/>
    <p:sldId id="291" r:id="rId7"/>
    <p:sldId id="284" r:id="rId8"/>
    <p:sldId id="294" r:id="rId9"/>
    <p:sldId id="285" r:id="rId10"/>
    <p:sldId id="283" r:id="rId11"/>
    <p:sldId id="290" r:id="rId12"/>
    <p:sldId id="301" r:id="rId13"/>
    <p:sldId id="276" r:id="rId14"/>
    <p:sldId id="292" r:id="rId15"/>
    <p:sldId id="279" r:id="rId16"/>
    <p:sldId id="288" r:id="rId17"/>
    <p:sldId id="280" r:id="rId18"/>
    <p:sldId id="281" r:id="rId19"/>
    <p:sldId id="296" r:id="rId20"/>
    <p:sldId id="295" r:id="rId21"/>
    <p:sldId id="297" r:id="rId22"/>
    <p:sldId id="298" r:id="rId23"/>
    <p:sldId id="299" r:id="rId24"/>
    <p:sldId id="274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6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AC8DC-18D8-4816-81A3-28F97C9C576C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420E-6F51-4A22-896B-8AEB8AA016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98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87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06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0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384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3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5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82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09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1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12298-F62E-4A6C-AFF2-964AF2423919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6248-0B00-4749-A2E3-9D19C5B3EC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2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5%D1%80%D0%BE%D0%BC" TargetMode="External"/><Relationship Id="rId7" Type="http://schemas.openxmlformats.org/officeDocument/2006/relationships/image" Target="../media/image29.jpeg"/><Relationship Id="rId2" Type="http://schemas.openxmlformats.org/officeDocument/2006/relationships/hyperlink" Target="https://uk.wikipedia.org/wiki/%D0%A6%D0%B5%D1%80%D1%96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A2%D0%B8%D1%82%D0%B0%D0%BD_(%D1%85%D1%96%D0%BC%D1%96%D1%87%D0%BD%D0%B8%D0%B9_%D0%B5%D0%BB%D0%B5%D0%BC%D0%B5%D0%BD%D1%82)" TargetMode="External"/><Relationship Id="rId5" Type="http://schemas.openxmlformats.org/officeDocument/2006/relationships/hyperlink" Target="https://uk.wikipedia.org/wiki/%D0%95%D1%80%D0%B1%D1%96%D0%B9" TargetMode="External"/><Relationship Id="rId4" Type="http://schemas.openxmlformats.org/officeDocument/2006/relationships/hyperlink" Target="https://uk.wikipedia.org/wiki/%D0%9D%D0%B5%D0%BE%D0%B4%D0%B8%D0%B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hysic.cx.ua/kristalichni-ta-amorfni-tila/" TargetMode="External"/><Relationship Id="rId7" Type="http://schemas.openxmlformats.org/officeDocument/2006/relationships/image" Target="../media/image53.png"/><Relationship Id="rId2" Type="http://schemas.openxmlformats.org/officeDocument/2006/relationships/hyperlink" Target="https://studopedia.com.ua/1_42943_amorfniy-ta-kristalichniy-stan-tverdoi-rechovin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strephonsays.com/difference-between-amorphous-and-crystalline-solids" TargetMode="External"/><Relationship Id="rId5" Type="http://schemas.openxmlformats.org/officeDocument/2006/relationships/hyperlink" Target="https://uk.wikipedia.org/wiki/%D0%90%D0%BC%D0%BE%D1%80%D1%84%D0%BD%D1%96_%D1%80%D0%B5%D1%87%D0%BE%D0%B2%D0%B8%D0%BD%D0%B8" TargetMode="External"/><Relationship Id="rId4" Type="http://schemas.openxmlformats.org/officeDocument/2006/relationships/hyperlink" Target="http://dn.khnu.km.ua/dn/k_default.aspx?M=k0439&amp;T=03_2&amp;lng=1&amp;st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8433" y="1872517"/>
            <a:ext cx="6736588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Кристалічний і аморфний</a:t>
            </a:r>
          </a:p>
          <a:p>
            <a:pPr algn="ctr"/>
            <a:r>
              <a:rPr lang="uk-UA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Стани </a:t>
            </a:r>
            <a:r>
              <a:rPr lang="uk-UA" sz="40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твердих речовин</a:t>
            </a:r>
            <a:endParaRPr lang="uk-UA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Google Shape;69;p15"/>
          <p:cNvPicPr preferRelativeResize="0"/>
          <p:nvPr/>
        </p:nvPicPr>
        <p:blipFill rotWithShape="1">
          <a:blip r:embed="rId2">
            <a:alphaModFix/>
          </a:blip>
          <a:srcRect l="16371" t="-2837" r="10673" b="-2270"/>
          <a:stretch/>
        </p:blipFill>
        <p:spPr>
          <a:xfrm>
            <a:off x="5917025" y="778509"/>
            <a:ext cx="3067675" cy="1576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 bwMode="auto">
          <a:xfrm>
            <a:off x="4148336" y="4805536"/>
            <a:ext cx="4786313" cy="18573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Буз Світлана Олександрівна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 err="1" smtClean="0">
                <a:solidFill>
                  <a:schemeClr val="tx1"/>
                </a:solidFill>
              </a:rPr>
              <a:t>Шполянська</a:t>
            </a:r>
            <a:r>
              <a:rPr lang="uk-UA" sz="2000" dirty="0" smtClean="0">
                <a:solidFill>
                  <a:schemeClr val="tx1"/>
                </a:solidFill>
              </a:rPr>
              <a:t> загальноосвітня школа І-ІІІ ступенів № 1 </a:t>
            </a:r>
            <a:r>
              <a:rPr lang="uk-UA" sz="2000" dirty="0" err="1" smtClean="0">
                <a:solidFill>
                  <a:schemeClr val="tx1"/>
                </a:solidFill>
              </a:rPr>
              <a:t>Шполянської</a:t>
            </a:r>
            <a:r>
              <a:rPr lang="uk-UA" sz="2000" dirty="0" smtClean="0">
                <a:solidFill>
                  <a:schemeClr val="tx1"/>
                </a:solidFill>
              </a:rPr>
              <a:t> міської  ради об</a:t>
            </a:r>
            <a:r>
              <a:rPr lang="en-US" sz="2000" dirty="0" smtClean="0">
                <a:solidFill>
                  <a:schemeClr val="tx1"/>
                </a:solidFill>
              </a:rPr>
              <a:t>’</a:t>
            </a:r>
            <a:r>
              <a:rPr lang="uk-UA" sz="2000" dirty="0" err="1" smtClean="0">
                <a:solidFill>
                  <a:schemeClr val="tx1"/>
                </a:solidFill>
              </a:rPr>
              <a:t>єднаної</a:t>
            </a:r>
            <a:r>
              <a:rPr lang="uk-UA" sz="2000" dirty="0" smtClean="0">
                <a:solidFill>
                  <a:schemeClr val="tx1"/>
                </a:solidFill>
              </a:rPr>
              <a:t> територіальної громади Черкаської області, вчитель хімії</a:t>
            </a:r>
            <a:endParaRPr lang="uk-U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5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8725" y="447055"/>
            <a:ext cx="74687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Приклади кристалічних речовин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42819" y="3474017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Алмаз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71747" y="3474017"/>
            <a:ext cx="2524389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Кремній 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974101" y="3481843"/>
            <a:ext cx="2524389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Сіль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903595" y="6042284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Цинкова обманка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792299" y="6014906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Мідь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 descr="Картинки по запросу алма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8" y="1454168"/>
            <a:ext cx="2645005" cy="19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 кремні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15" y="144693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Картинки по запросу сі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94" y="1556792"/>
            <a:ext cx="2549029" cy="185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цинк сульфі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19" y="3911787"/>
            <a:ext cx="2847255" cy="213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ртинки по запросу мід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61" y="4077072"/>
            <a:ext cx="2751683" cy="184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5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0555" y="447055"/>
            <a:ext cx="79450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Фіаніти - синтетичні монокристали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576150" y="1988840"/>
            <a:ext cx="3059746" cy="216024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Широко використовуються в ювелірній справі як синтетична імітація дорогоцінного каміння.  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92895"/>
              </p:ext>
            </p:extLst>
          </p:nvPr>
        </p:nvGraphicFramePr>
        <p:xfrm>
          <a:off x="4217192" y="1644729"/>
          <a:ext cx="4388422" cy="2831961"/>
        </p:xfrm>
        <a:graphic>
          <a:graphicData uri="http://schemas.openxmlformats.org/drawingml/2006/table">
            <a:tbl>
              <a:tblPr/>
              <a:tblGrid>
                <a:gridCol w="2194211"/>
                <a:gridCol w="2194211"/>
              </a:tblGrid>
              <a:tr h="2638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</a:rPr>
                        <a:t>Метал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</a:rPr>
                        <a:t>Колір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263815">
                <a:tc rowSpan="3">
                  <a:txBody>
                    <a:bodyPr/>
                    <a:lstStyle/>
                    <a:p>
                      <a:r>
                        <a:rPr lang="ru-RU" sz="1600" u="none" strike="noStrike" dirty="0" err="1">
                          <a:solidFill>
                            <a:srgbClr val="0B0080"/>
                          </a:solidFill>
                          <a:effectLst/>
                          <a:hlinkClick r:id="rId2" tooltip="Церій"/>
                        </a:rPr>
                        <a:t>Церій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жовтий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3646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помаранчевий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63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червоний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63815"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hlinkClick r:id="rId3" tooltip="Хром"/>
                        </a:rPr>
                        <a:t>Хром</a:t>
                      </a:r>
                      <a:endParaRPr lang="ru-RU" sz="16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зелений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63815"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hlinkClick r:id="rId4" tooltip="Неодим"/>
                        </a:rPr>
                        <a:t>Неодим</a:t>
                      </a:r>
                      <a:endParaRPr lang="ru-RU" sz="16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пурпурний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263815">
                <a:tc>
                  <a:txBody>
                    <a:bodyPr/>
                    <a:lstStyle/>
                    <a:p>
                      <a:r>
                        <a:rPr lang="ru-RU" sz="1600" u="none" strike="noStrike">
                          <a:solidFill>
                            <a:srgbClr val="0B0080"/>
                          </a:solidFill>
                          <a:effectLst/>
                          <a:hlinkClick r:id="rId5" tooltip="Ербій"/>
                        </a:rPr>
                        <a:t>Ербій</a:t>
                      </a:r>
                      <a:endParaRPr lang="ru-RU" sz="16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effectLst/>
                        </a:rPr>
                        <a:t>рожевий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455681">
                <a:tc>
                  <a:txBody>
                    <a:bodyPr/>
                    <a:lstStyle/>
                    <a:p>
                      <a:r>
                        <a:rPr lang="ru-RU" sz="1600" u="none" strike="noStrike" dirty="0">
                          <a:solidFill>
                            <a:srgbClr val="0B0080"/>
                          </a:solidFill>
                          <a:effectLst/>
                          <a:hlinkClick r:id="rId6" tooltip="Титан (хімічний елемент)"/>
                        </a:rPr>
                        <a:t>Титан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золотисто-</a:t>
                      </a:r>
                      <a:r>
                        <a:rPr lang="ru-RU" sz="1600" dirty="0" err="1">
                          <a:effectLst/>
                        </a:rPr>
                        <a:t>коричневий</a:t>
                      </a:r>
                      <a:endParaRPr lang="ru-RU" sz="16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  <p:pic>
        <p:nvPicPr>
          <p:cNvPr id="12298" name="Picture 10" descr="Картинки по запросу фіаніт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482548"/>
            <a:ext cx="5826201" cy="23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7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22413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chemeClr val="tx1"/>
                </a:solidFill>
              </a:rPr>
              <a:t>Аморфні тіла – </a:t>
            </a:r>
            <a:r>
              <a:rPr lang="uk-UA" sz="2400" b="1" dirty="0" err="1">
                <a:solidFill>
                  <a:schemeClr val="tx1"/>
                </a:solidFill>
              </a:rPr>
              <a:t>тіла</a:t>
            </a:r>
            <a:r>
              <a:rPr lang="uk-UA" sz="2400" b="1" dirty="0">
                <a:solidFill>
                  <a:schemeClr val="tx1"/>
                </a:solidFill>
              </a:rPr>
              <a:t> , що частинки яких не утворюють кристалічні ґратки і в цілому розташовані </a:t>
            </a:r>
            <a:r>
              <a:rPr lang="uk-UA" sz="2400" b="1" dirty="0" smtClean="0">
                <a:solidFill>
                  <a:schemeClr val="tx1"/>
                </a:solidFill>
              </a:rPr>
              <a:t>безладно.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Картинки по запросу шокола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370597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50"/>
          <a:stretch/>
        </p:blipFill>
        <p:spPr bwMode="auto">
          <a:xfrm>
            <a:off x="4860032" y="1887885"/>
            <a:ext cx="3816424" cy="211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Картинки по запросу мармела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38164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Картинки по запросу смола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10882"/>
          <a:stretch/>
        </p:blipFill>
        <p:spPr bwMode="auto">
          <a:xfrm>
            <a:off x="4860032" y="4221088"/>
            <a:ext cx="3816424" cy="233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52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4898" y="447055"/>
            <a:ext cx="6856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Приклади аморфних речовин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42819" y="3474017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Скло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 descr="Картинки по запросу скл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19" y="1628800"/>
            <a:ext cx="2736304" cy="182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пластмас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355" y="1619007"/>
            <a:ext cx="2483781" cy="18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71747" y="3474017"/>
            <a:ext cx="2524389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Пластмаса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642719"/>
            <a:ext cx="2448271" cy="183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974101" y="3481843"/>
            <a:ext cx="2524389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Смола 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6" name="Picture 8" descr="Картинки по запросу каніфол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08" y="3940877"/>
            <a:ext cx="2765372" cy="20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903595" y="6042284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Каніфоль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058" name="Picture 10" descr="Картинки по запросу буршти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84" y="3979864"/>
            <a:ext cx="3007254" cy="197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792299" y="6014906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Бурштин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04898" y="447055"/>
            <a:ext cx="6856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Приклади аморфних речовин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42819" y="3474017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Цукровий льодяник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271747" y="3474017"/>
            <a:ext cx="2524389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Пластилін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5974101" y="3481843"/>
            <a:ext cx="2524389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Стеаринова свічка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53763" y="6168957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Парафін 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9458" name="Picture 2" descr="Картинки по запросу цукрових льодян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0" y="1412776"/>
            <a:ext cx="2506641" cy="187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Картинки по запросу пластили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7" b="12894"/>
          <a:stretch/>
        </p:blipFill>
        <p:spPr bwMode="auto">
          <a:xfrm>
            <a:off x="3079123" y="1389296"/>
            <a:ext cx="2688874" cy="208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Картинки по запросу стеаринова свіч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01" y="1576323"/>
            <a:ext cx="2833705" cy="169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Картинки по запросу парафі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28"/>
          <a:stretch/>
        </p:blipFill>
        <p:spPr bwMode="auto">
          <a:xfrm>
            <a:off x="342819" y="3903961"/>
            <a:ext cx="2782232" cy="223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3342467" y="6168957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Каучук 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Картинки по запросу каучу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075" y="4100674"/>
            <a:ext cx="2816696" cy="19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застиглий ла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846" y="4072760"/>
            <a:ext cx="2674967" cy="187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6231171" y="6140484"/>
            <a:ext cx="2736304" cy="429944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Calibri" panose="020F0502020204030204" pitchFamily="34" charset="0"/>
              </a:rPr>
              <a:t>Застиглий лак 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28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4673" y="447055"/>
            <a:ext cx="66768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Різниця між аморфними і кристалічними</a:t>
            </a:r>
          </a:p>
          <a:p>
            <a:pPr algn="ctr"/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вердими речовинами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868891" y="1623007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Зовнішні ознаки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81817" y="2710418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Аморфні тверді речовини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39693" y="2710418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Кристалічні тверді речовини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81817" y="3906411"/>
            <a:ext cx="3528392" cy="2546925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Тверде тіло, має форму, але із часом кристалізується (помутніння скла). У разі руйнування утворюють уламки неправильної форми. Зазвичай з нерівною поверхнею країв </a:t>
            </a:r>
            <a:r>
              <a:rPr lang="uk-UA" dirty="0" err="1" smtClean="0">
                <a:solidFill>
                  <a:schemeClr val="tx1"/>
                </a:solidFill>
              </a:rPr>
              <a:t>сколу</a:t>
            </a:r>
            <a:r>
              <a:rPr lang="uk-UA" dirty="0" smtClean="0">
                <a:solidFill>
                  <a:schemeClr val="tx1"/>
                </a:solidFill>
              </a:rPr>
              <a:t>.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60299" y="3982396"/>
            <a:ext cx="3528392" cy="247094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Тверде тіло, зберігає форму і об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єм</a:t>
            </a:r>
            <a:r>
              <a:rPr lang="uk-UA" dirty="0" smtClean="0">
                <a:solidFill>
                  <a:schemeClr val="tx1"/>
                </a:solidFill>
              </a:rPr>
              <a:t>, плоскі грані, незмінність кутів між ними, симетрія. У разі руйнування кристалічної речовини кристали розпадаються на окрему шматочки , кожен з яких зберігає хоча б частково форму початкового кристалу.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07704" y="3428395"/>
            <a:ext cx="648072" cy="478016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84293" y="3494345"/>
            <a:ext cx="648072" cy="478016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971600" y="1981995"/>
            <a:ext cx="1897291" cy="728423"/>
          </a:xfrm>
          <a:prstGeom prst="curv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397283" y="1981995"/>
            <a:ext cx="1574218" cy="728423"/>
          </a:xfrm>
          <a:prstGeom prst="curvedLef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51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4673" y="447055"/>
            <a:ext cx="66768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Різниця між аморфними і кристалічними</a:t>
            </a:r>
          </a:p>
          <a:p>
            <a:pPr algn="ctr"/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вердими речовинами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868891" y="1623007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Геометрія (структура)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81817" y="2710418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Аморфні тверді речовини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39693" y="2710418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Кристалічні тверді речовини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81817" y="3906411"/>
            <a:ext cx="3528392" cy="139479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е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впорядкованої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структури</a:t>
            </a:r>
            <a:r>
              <a:rPr lang="ru-RU" dirty="0">
                <a:solidFill>
                  <a:schemeClr val="tx1"/>
                </a:solidFill>
              </a:rPr>
              <a:t>; </a:t>
            </a:r>
            <a:r>
              <a:rPr lang="ru-RU" dirty="0" err="1">
                <a:solidFill>
                  <a:schemeClr val="tx1"/>
                </a:solidFill>
              </a:rPr>
              <a:t>їм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бракує</a:t>
            </a:r>
            <a:r>
              <a:rPr lang="ru-RU" dirty="0">
                <a:solidFill>
                  <a:schemeClr val="tx1"/>
                </a:solidFill>
              </a:rPr>
              <a:t> будь-</a:t>
            </a:r>
            <a:r>
              <a:rPr lang="ru-RU" dirty="0" err="1">
                <a:solidFill>
                  <a:schemeClr val="tx1"/>
                </a:solidFill>
              </a:rPr>
              <a:t>якого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малюнка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розташування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атомів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іонів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будь-</a:t>
            </a:r>
            <a:r>
              <a:rPr lang="ru-RU" dirty="0" err="1">
                <a:solidFill>
                  <a:schemeClr val="tx1"/>
                </a:solidFill>
              </a:rPr>
              <a:t>якої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геометричної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форми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60299" y="3982396"/>
            <a:ext cx="3528392" cy="139479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М</a:t>
            </a:r>
            <a:r>
              <a:rPr lang="ru-RU" dirty="0" err="1" smtClean="0">
                <a:solidFill>
                  <a:schemeClr val="tx1"/>
                </a:solidFill>
              </a:rPr>
              <a:t>ають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певну</a:t>
            </a:r>
            <a:r>
              <a:rPr lang="ru-RU" dirty="0">
                <a:solidFill>
                  <a:schemeClr val="tx1"/>
                </a:solidFill>
              </a:rPr>
              <a:t> і </a:t>
            </a:r>
            <a:r>
              <a:rPr lang="ru-RU" dirty="0" err="1">
                <a:solidFill>
                  <a:schemeClr val="tx1"/>
                </a:solidFill>
              </a:rPr>
              <a:t>правильну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геометрію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завдяки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впорядкованому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розташуванню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атомів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або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іонів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07704" y="3428395"/>
            <a:ext cx="648072" cy="478016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84293" y="3494345"/>
            <a:ext cx="648072" cy="478016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971600" y="1981995"/>
            <a:ext cx="1897291" cy="728423"/>
          </a:xfrm>
          <a:prstGeom prst="curv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397283" y="1981995"/>
            <a:ext cx="1574218" cy="728423"/>
          </a:xfrm>
          <a:prstGeom prst="curvedLef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4673" y="447055"/>
            <a:ext cx="66768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Різниця між аморфними і кристалічними</a:t>
            </a:r>
          </a:p>
          <a:p>
            <a:pPr algn="ctr"/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вердими речовинами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868891" y="1623007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Відношення до нагрівання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81817" y="2710418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Аморфні тверді речовини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39693" y="2710418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Кристалічні тверді речовини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81817" y="3927934"/>
            <a:ext cx="3528392" cy="187733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е </a:t>
            </a:r>
            <a:r>
              <a:rPr lang="ru-RU" dirty="0" err="1">
                <a:solidFill>
                  <a:schemeClr val="tx1"/>
                </a:solidFill>
              </a:rPr>
              <a:t>мають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постійної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температури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 err="1" smtClean="0">
                <a:solidFill>
                  <a:schemeClr val="tx1"/>
                </a:solidFill>
              </a:rPr>
              <a:t>плавлення.При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нагріванні</a:t>
            </a:r>
            <a:r>
              <a:rPr lang="ru-RU" dirty="0">
                <a:solidFill>
                  <a:schemeClr val="tx1"/>
                </a:solidFill>
              </a:rPr>
              <a:t> вони </a:t>
            </a:r>
            <a:r>
              <a:rPr lang="ru-RU" dirty="0" err="1">
                <a:solidFill>
                  <a:schemeClr val="tx1"/>
                </a:solidFill>
              </a:rPr>
              <a:t>розм'якають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перетворюючись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в'язку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рідину</a:t>
            </a:r>
            <a:r>
              <a:rPr lang="ru-RU" dirty="0" smtClean="0">
                <a:solidFill>
                  <a:schemeClr val="tx1"/>
                </a:solidFill>
              </a:rPr>
              <a:t>. </a:t>
            </a:r>
            <a:r>
              <a:rPr lang="uk-UA" dirty="0" smtClean="0">
                <a:solidFill>
                  <a:schemeClr val="tx1"/>
                </a:solidFill>
              </a:rPr>
              <a:t>Текучість. В</a:t>
            </a:r>
            <a:r>
              <a:rPr lang="en-US" dirty="0" smtClean="0">
                <a:solidFill>
                  <a:schemeClr val="tx1"/>
                </a:solidFill>
              </a:rPr>
              <a:t>’</a:t>
            </a:r>
            <a:r>
              <a:rPr lang="uk-UA" dirty="0" err="1" smtClean="0">
                <a:solidFill>
                  <a:schemeClr val="tx1"/>
                </a:solidFill>
              </a:rPr>
              <a:t>язкість</a:t>
            </a:r>
            <a:r>
              <a:rPr lang="uk-UA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60299" y="3982396"/>
            <a:ext cx="3528392" cy="139479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Постійна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температуру </a:t>
            </a:r>
            <a:r>
              <a:rPr lang="ru-RU" dirty="0" err="1" smtClean="0">
                <a:solidFill>
                  <a:schemeClr val="tx1"/>
                </a:solidFill>
              </a:rPr>
              <a:t>плавлення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07704" y="3428395"/>
            <a:ext cx="648072" cy="478016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84293" y="3494345"/>
            <a:ext cx="648072" cy="478016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971600" y="1981995"/>
            <a:ext cx="1897291" cy="728423"/>
          </a:xfrm>
          <a:prstGeom prst="curv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397283" y="1981995"/>
            <a:ext cx="1574218" cy="728423"/>
          </a:xfrm>
          <a:prstGeom prst="curvedLef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22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94673" y="447055"/>
            <a:ext cx="667682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Різниця між аморфними і кристалічними</a:t>
            </a:r>
          </a:p>
          <a:p>
            <a:pPr algn="ctr"/>
            <a:r>
              <a:rPr lang="uk-UA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</a:t>
            </a:r>
            <a:r>
              <a:rPr lang="uk-UA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вердими речовинами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868891" y="1623007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Анізотропія</a:t>
            </a:r>
            <a:r>
              <a:rPr lang="ru-RU" dirty="0">
                <a:solidFill>
                  <a:schemeClr val="tx1"/>
                </a:solidFill>
              </a:rPr>
              <a:t> та </a:t>
            </a:r>
            <a:r>
              <a:rPr lang="ru-RU" dirty="0" err="1">
                <a:solidFill>
                  <a:schemeClr val="tx1"/>
                </a:solidFill>
              </a:rPr>
              <a:t>ізотропія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81817" y="2710418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Аморфні тверді речовини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039693" y="2710418"/>
            <a:ext cx="3528392" cy="71797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Кристалічні тверді речовини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81817" y="3906411"/>
            <a:ext cx="3528392" cy="139479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ізотропними</a:t>
            </a:r>
            <a:r>
              <a:rPr lang="ru-RU" dirty="0">
                <a:solidFill>
                  <a:schemeClr val="tx1"/>
                </a:solidFill>
              </a:rPr>
              <a:t> через </a:t>
            </a:r>
            <a:r>
              <a:rPr lang="ru-RU" dirty="0" err="1">
                <a:solidFill>
                  <a:schemeClr val="tx1"/>
                </a:solidFill>
              </a:rPr>
              <a:t>наявність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однакових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фізичних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властивостей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всіх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напрямках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4960299" y="3982396"/>
            <a:ext cx="3528392" cy="1394797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Є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анізотропними</a:t>
            </a:r>
            <a:r>
              <a:rPr lang="ru-RU" dirty="0">
                <a:solidFill>
                  <a:schemeClr val="tx1"/>
                </a:solidFill>
              </a:rPr>
              <a:t> і, </a:t>
            </a:r>
            <a:r>
              <a:rPr lang="ru-RU" dirty="0" err="1">
                <a:solidFill>
                  <a:schemeClr val="tx1"/>
                </a:solidFill>
              </a:rPr>
              <a:t>внаслідок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чого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їх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фізичні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властивості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різні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різних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напрямках</a:t>
            </a:r>
            <a:r>
              <a:rPr lang="ru-RU" dirty="0"/>
              <a:t>.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907704" y="3428395"/>
            <a:ext cx="648072" cy="478016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84293" y="3494345"/>
            <a:ext cx="648072" cy="478016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971600" y="1981995"/>
            <a:ext cx="1897291" cy="728423"/>
          </a:xfrm>
          <a:prstGeom prst="curvedRigh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>
            <a:off x="6397283" y="1981995"/>
            <a:ext cx="1574218" cy="728423"/>
          </a:xfrm>
          <a:prstGeom prst="curvedLeft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2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Олово </a:t>
            </a:r>
            <a:r>
              <a:rPr lang="uk-UA" dirty="0"/>
              <a:t>легко розплавити. Чому ж не можна </a:t>
            </a:r>
            <a:r>
              <a:rPr lang="uk-UA" dirty="0" smtClean="0"/>
              <a:t>  видувати </a:t>
            </a:r>
            <a:r>
              <a:rPr lang="uk-UA" dirty="0"/>
              <a:t>з нього ви­роби, як це роблять зі скла?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2530" name="Picture 2" descr="Картинки по запросу олово плавить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0"/>
          <a:stretch/>
        </p:blipFill>
        <p:spPr bwMode="auto">
          <a:xfrm>
            <a:off x="856365" y="3212976"/>
            <a:ext cx="2857500" cy="318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Картинки по запросу видування ск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4781265" cy="318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61683" y="447055"/>
            <a:ext cx="4142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Питання від юного хіміка</a:t>
            </a:r>
            <a:endParaRPr lang="uk-UA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42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8103" y="1772816"/>
            <a:ext cx="816781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настане час, коли будуть</a:t>
            </a:r>
          </a:p>
          <a:p>
            <a:pPr algn="ctr"/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Знайдені заховані в надрах </a:t>
            </a:r>
          </a:p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Землі багатства каміння</a:t>
            </a:r>
          </a:p>
          <a:p>
            <a:pPr algn="ctr"/>
            <a:r>
              <a:rPr lang="uk-UA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Леонардо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Вінчі</a:t>
            </a:r>
          </a:p>
          <a:p>
            <a:pPr algn="ctr"/>
            <a:r>
              <a:rPr lang="uk-UA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Камінь – див природи і таємниця її</a:t>
            </a:r>
          </a:p>
          <a:p>
            <a:pPr algn="ctr"/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Е.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Межелайтіс</a:t>
            </a:r>
            <a:r>
              <a:rPr lang="uk-UA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4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Як </a:t>
            </a:r>
            <a:r>
              <a:rPr lang="uk-UA" dirty="0"/>
              <a:t>показати, що скло — тіло аморфне, а кухонна сіль — тіло кристалічне?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3554" name="Picture 2" descr="Картинки по запросу ск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34" y="3068960"/>
            <a:ext cx="4221742" cy="29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Картинки по запросу кухонна сі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008730"/>
            <a:ext cx="4329025" cy="286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61683" y="447055"/>
            <a:ext cx="4142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Питання від юного хіміка</a:t>
            </a:r>
            <a:endParaRPr lang="uk-UA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7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Два </a:t>
            </a:r>
            <a:r>
              <a:rPr lang="uk-UA" dirty="0"/>
              <a:t>кубика — один з віконного скла, другий з монокристалу квар­цу — опущені в гарячу воду. Чи збережуть вони свою форму?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4578" name="Picture 2" descr="Картинки по запросу кубик ск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3045569" cy="304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Картинки по запросу кубик кварц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64278"/>
            <a:ext cx="3142965" cy="314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61683" y="447055"/>
            <a:ext cx="4142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Питання від юного хіміка</a:t>
            </a:r>
            <a:endParaRPr lang="uk-UA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05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Чому </a:t>
            </a:r>
            <a:r>
              <a:rPr lang="uk-UA" dirty="0"/>
              <a:t>шибки у старовинних соборах, які простояли понад сто років, виявляються товщі внизу, ніж вгорі</a:t>
            </a:r>
            <a:r>
              <a:rPr lang="uk-UA" dirty="0" smtClean="0"/>
              <a:t>?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Картинки по запросу старовинний соб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61683" y="447055"/>
            <a:ext cx="4142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Питання від юного хіміка</a:t>
            </a:r>
            <a:endParaRPr lang="uk-UA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5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Яка </a:t>
            </a:r>
            <a:r>
              <a:rPr lang="uk-UA" dirty="0"/>
              <a:t>різниця в будові крупинки цукрового піску і кубика цукру-рафінаду?</a:t>
            </a:r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26626" name="Picture 2" descr="Картинки по запросу цук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75276"/>
            <a:ext cx="6120680" cy="349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61683" y="447055"/>
            <a:ext cx="41428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Питання від юного хіміка</a:t>
            </a:r>
            <a:endParaRPr lang="uk-UA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42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studopedia.com.ua/1_42943_amorfniy-ta-kristalichniy-stan-tverdoi-rechovini.html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http://physic.cx.ua/kristalichni-ta-amorfni-tila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dn.khnu.km.ua/dn/k_default.aspx?M=k0439&amp;T=03_2&amp;lng=1&amp;st=0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https://uk.wikipedia.org/wiki/%D0%90%D0%BC%D0%BE%D1%80%D1%84%D0%BD%D1%96_%</a:t>
            </a:r>
            <a:r>
              <a:rPr lang="en-US" dirty="0" smtClean="0">
                <a:hlinkClick r:id="rId5"/>
              </a:rPr>
              <a:t>D1%80%D0%B5%D1%87%D0%BE%D0%B2%D0%B8%D0%BD%D0%B8</a:t>
            </a:r>
            <a:endParaRPr lang="uk-UA" dirty="0" smtClean="0"/>
          </a:p>
          <a:p>
            <a:r>
              <a:rPr lang="en-US" dirty="0">
                <a:hlinkClick r:id="rId6"/>
              </a:rPr>
              <a:t>https://uk.strephonsays.com/difference-between-amorphous-and-crystalline-solids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88" y="260648"/>
            <a:ext cx="8255000" cy="114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72283" y="447055"/>
            <a:ext cx="492160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Список використаних джерел:</a:t>
            </a:r>
          </a:p>
          <a:p>
            <a:pPr algn="ctr"/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Інтернет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ресурси:</a:t>
            </a:r>
            <a:endParaRPr lang="uk-UA" sz="2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2544" y="447055"/>
            <a:ext cx="72010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Стани твердих речовин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755576" y="2029035"/>
            <a:ext cx="3528392" cy="645968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Кристалічний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s://upload.wikimedia.org/wikipedia/commons/thumb/4/4a/Cristal_ou_amorphe.svg/800px-Cristal_ou_amorphe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27725" y="3368640"/>
            <a:ext cx="3119998" cy="275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upload.wikimedia.org/wikipedia/commons/thumb/4/4a/Cristal_ou_amorphe.svg/800px-Cristal_ou_amorphe.sv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3"/>
          <a:stretch/>
        </p:blipFill>
        <p:spPr bwMode="auto">
          <a:xfrm>
            <a:off x="5522722" y="3368640"/>
            <a:ext cx="3119998" cy="251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39725" y="1990944"/>
            <a:ext cx="3528392" cy="645968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Аморфний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267744" y="1412776"/>
            <a:ext cx="648072" cy="616259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434649" y="1412776"/>
            <a:ext cx="648072" cy="616259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11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22413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Кристалічні тіла </a:t>
            </a:r>
            <a:r>
              <a:rPr lang="uk-UA" sz="2400" b="1" dirty="0">
                <a:solidFill>
                  <a:schemeClr val="tx1"/>
                </a:solidFill>
              </a:rPr>
              <a:t>– тверді тіла, у яких спостерігається впорядковане розташування частинок (утворюють кристалічні ґратки).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AutoShape 6" descr="Картинки по запросу гратка алмаз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Картинки по запросу гратка алмаз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Картинки по запросу гратка алмазу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93313"/>
            <a:ext cx="6315025" cy="260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 descr="Картинки по запросу алмаз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0570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Картинки по запросу графі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634" y="4490835"/>
            <a:ext cx="27908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6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98844" y="447055"/>
            <a:ext cx="586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Що таке кристали?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465675" y="1700808"/>
            <a:ext cx="8208912" cy="1006008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Кристали – це тверді тіла, </a:t>
            </a:r>
            <a:r>
              <a:rPr lang="uk-UA" sz="2400" b="1" dirty="0">
                <a:solidFill>
                  <a:schemeClr val="tx1"/>
                </a:solidFill>
              </a:rPr>
              <a:t>а</a:t>
            </a:r>
            <a:r>
              <a:rPr lang="uk-UA" sz="2400" b="1" dirty="0" smtClean="0">
                <a:solidFill>
                  <a:schemeClr val="tx1"/>
                </a:solidFill>
              </a:rPr>
              <a:t>томи чи молекули яких, займають певне впорядковане положення в просторі 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3076" name="Picture 4" descr="Картинки по запросу крист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77" y="2879505"/>
            <a:ext cx="249746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криста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9" y="2879505"/>
            <a:ext cx="3083949" cy="191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 кристал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14595"/>
            <a:ext cx="2880320" cy="192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и по запросу кристал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29" y="4794030"/>
            <a:ext cx="3083949" cy="1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и по запросу кристал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47" y="2889177"/>
            <a:ext cx="2861230" cy="190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2" descr="Картинки по запросу кристал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080" y="4814595"/>
            <a:ext cx="2638425" cy="193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56738" y="447055"/>
            <a:ext cx="2752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Кристал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3528" y="1990944"/>
            <a:ext cx="3528392" cy="57396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Монокристал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860032" y="2006931"/>
            <a:ext cx="3528392" cy="573960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Полікристал 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06161" y="2924944"/>
            <a:ext cx="3528392" cy="122413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Одиночні кристали, що мають макроскопічні упорядковані кристалічні </a:t>
            </a:r>
            <a:r>
              <a:rPr lang="uk-UA" b="1" dirty="0" err="1" smtClean="0">
                <a:solidFill>
                  <a:schemeClr val="tx1"/>
                </a:solidFill>
              </a:rPr>
              <a:t>гратки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860032" y="2936468"/>
            <a:ext cx="3528392" cy="12126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Це тверде тіло, яке являє собою сукупність хаотично орієнтованих монокристалів, що зрослися між собою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843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0" b="17648"/>
          <a:stretch/>
        </p:blipFill>
        <p:spPr bwMode="auto">
          <a:xfrm>
            <a:off x="360197" y="4259179"/>
            <a:ext cx="3536497" cy="237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835696" y="1412776"/>
            <a:ext cx="720080" cy="578168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6264188" y="1428763"/>
            <a:ext cx="720080" cy="578168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6341657" y="2592415"/>
            <a:ext cx="629435" cy="344053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881018" y="2610661"/>
            <a:ext cx="629435" cy="344053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Картинки по запросу полікристал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2"/>
          <a:stretch/>
        </p:blipFill>
        <p:spPr bwMode="auto">
          <a:xfrm>
            <a:off x="4925170" y="4277798"/>
            <a:ext cx="3463254" cy="230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4374" y="447055"/>
            <a:ext cx="74174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Властивості монокристалів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3528" y="1990944"/>
            <a:ext cx="2952328" cy="71797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Геометрична форма правильна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987371" y="1990944"/>
            <a:ext cx="2664296" cy="71797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Постійна температура плавлення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72942" y="1991307"/>
            <a:ext cx="2520280" cy="71797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Анізотропія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7410" name="Picture 2" descr="Картинки по запросу монокрист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87284"/>
            <a:ext cx="3294422" cy="18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Картинки по запросу монокристал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933" y="2833189"/>
            <a:ext cx="3067304" cy="1961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Картинки по запросу монокриста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09" y="4872824"/>
            <a:ext cx="3101533" cy="183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1547664" y="1412776"/>
            <a:ext cx="720080" cy="578168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273042" y="1438599"/>
            <a:ext cx="720080" cy="578168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6926585" y="1438599"/>
            <a:ext cx="720080" cy="578168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4" descr="Картинки по запросу монокристал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46" y="4862101"/>
            <a:ext cx="2783234" cy="18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9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755576" y="404664"/>
            <a:ext cx="7920880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80314" y="447055"/>
            <a:ext cx="71055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Властивості полікристалів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3528" y="1990944"/>
            <a:ext cx="2952328" cy="71797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Геометрична форма неправильна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987371" y="1990944"/>
            <a:ext cx="2664296" cy="71797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Постійна температура плавлення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372942" y="1991307"/>
            <a:ext cx="2520280" cy="71797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solidFill>
                  <a:schemeClr val="tx1"/>
                </a:solidFill>
              </a:rPr>
              <a:t>І</a:t>
            </a:r>
            <a:r>
              <a:rPr lang="uk-UA" b="1" dirty="0" smtClean="0">
                <a:solidFill>
                  <a:schemeClr val="tx1"/>
                </a:solidFill>
              </a:rPr>
              <a:t>зотропія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21506" name="Picture 2" descr="Картинки по запросу полікристали фотограф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4480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низ 15"/>
          <p:cNvSpPr/>
          <p:nvPr/>
        </p:nvSpPr>
        <p:spPr>
          <a:xfrm>
            <a:off x="1547664" y="1412776"/>
            <a:ext cx="720080" cy="578168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55976" y="1413139"/>
            <a:ext cx="720080" cy="578168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011966" y="1413139"/>
            <a:ext cx="720080" cy="578168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12" name="Picture 8" descr="Картинки по запросу кристал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81237"/>
            <a:ext cx="3904196" cy="306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black">
          <a:xfrm>
            <a:off x="1147763" y="4624388"/>
            <a:ext cx="6138862" cy="3421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sz="1600" dirty="0" smtClean="0">
                <a:latin typeface="Arial" charset="0"/>
              </a:rPr>
              <a:t>.</a:t>
            </a:r>
            <a:endParaRPr lang="en-US" sz="1600" dirty="0">
              <a:latin typeface="Arial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67544" y="404664"/>
            <a:ext cx="3384376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3529" y="489446"/>
            <a:ext cx="36499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Анізотропія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323528" y="1990944"/>
            <a:ext cx="3528392" cy="143805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Анізотропія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залежність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фізичних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властивостей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напрямку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всередині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кристалу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4" descr="{8D10213A-03B9-42C9-9A02-221ACF713250}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79" y="3552621"/>
            <a:ext cx="3313191" cy="248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228154" y="6176741"/>
            <a:ext cx="3812040" cy="34924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chemeClr val="bg2"/>
              </a:gs>
            </a:gsLst>
            <a:lin ang="18900000" scaled="1"/>
          </a:gradFill>
          <a:ln/>
          <a:extLst>
            <a:ext uri="{91240B29-F687-4F45-9708-019B960494DF}">
              <a14:hiddenLine xmlns:a14="http://schemas.microsoft.com/office/drawing/2010/main" w="9525" cap="rnd" cmpd="sng">
                <a:solidFill>
                  <a:srgbClr val="0033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246063">
              <a:lnSpc>
                <a:spcPct val="90000"/>
              </a:lnSpc>
              <a:buClr>
                <a:srgbClr val="000099"/>
              </a:buClr>
              <a:buNone/>
            </a:pPr>
            <a:r>
              <a:rPr lang="ru-RU" alt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Різна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механічна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міцність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слюди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                                   </a:t>
            </a:r>
            <a:endParaRPr lang="ru-RU" alt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5004048" y="436619"/>
            <a:ext cx="3384376" cy="1008112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38519" y="557496"/>
            <a:ext cx="364990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зотропія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932040" y="1990944"/>
            <a:ext cx="3528392" cy="1438056"/>
          </a:xfrm>
          <a:prstGeom prst="round2Diag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</a:rPr>
              <a:t>І</a:t>
            </a:r>
            <a:r>
              <a:rPr lang="ru-RU" b="1" dirty="0" err="1" smtClean="0">
                <a:solidFill>
                  <a:schemeClr val="tx1"/>
                </a:solidFill>
              </a:rPr>
              <a:t>зотропія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однаковість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фізичних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властивостей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всих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напрямках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6386" name="Picture 2" descr="https://upload.wikimedia.org/wikipedia/commons/9/9e/Graphite-layers-top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76586"/>
            <a:ext cx="3547319" cy="17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>
          <a:xfrm>
            <a:off x="4845742" y="6044923"/>
            <a:ext cx="3812040" cy="349243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chemeClr val="bg2"/>
              </a:gs>
            </a:gsLst>
            <a:lin ang="18900000" scaled="1"/>
          </a:gradFill>
          <a:ln/>
          <a:extLst>
            <a:ext uri="{91240B29-F687-4F45-9708-019B960494DF}">
              <a14:hiddenLine xmlns:a14="http://schemas.microsoft.com/office/drawing/2010/main" w="9525" cap="rnd" cmpd="sng">
                <a:solidFill>
                  <a:srgbClr val="0033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vert="horz" lIns="90000" tIns="46800" rIns="90000" bIns="4680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defTabSz="246063">
              <a:lnSpc>
                <a:spcPct val="90000"/>
              </a:lnSpc>
              <a:buClr>
                <a:srgbClr val="000099"/>
              </a:buClr>
              <a:buNone/>
            </a:pPr>
            <a:r>
              <a:rPr lang="ru-RU" alt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</a:t>
            </a:r>
            <a:r>
              <a:rPr lang="ru-RU" alt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Ізотропний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sz="20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вуглець</a:t>
            </a:r>
            <a:r>
              <a:rPr lang="ru-RU" altLang="ru-RU" sz="2000" dirty="0" smtClean="0"/>
              <a:t> 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                                   </a:t>
            </a:r>
            <a:endParaRPr lang="ru-RU" altLang="ru-RU" sz="20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453671" y="1444730"/>
            <a:ext cx="792088" cy="546213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763688" y="1444731"/>
            <a:ext cx="792088" cy="546213"/>
          </a:xfrm>
          <a:prstGeom prst="downArrow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44208" y="6503096"/>
            <a:ext cx="2592297" cy="35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7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85cc7e8c02fef3cbfd18b9abeabbb65e43f238"/>
</p:tagLst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616</Words>
  <Application>Microsoft Office PowerPoint</Application>
  <PresentationFormat>Экран (4:3)</PresentationFormat>
  <Paragraphs>134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 «Цветные молекулы»</dc:title>
  <dc:creator>obstinate</dc:creator>
  <cp:lastModifiedBy>RePack by Diakov</cp:lastModifiedBy>
  <cp:revision>59</cp:revision>
  <dcterms:created xsi:type="dcterms:W3CDTF">2017-10-07T13:38:50Z</dcterms:created>
  <dcterms:modified xsi:type="dcterms:W3CDTF">2019-10-22T16:59:17Z</dcterms:modified>
</cp:coreProperties>
</file>