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68" r:id="rId12"/>
    <p:sldId id="28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68"/>
            <p14:sldId id="28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2473AC"/>
    <a:srgbClr val="3763AB"/>
    <a:srgbClr val="3F72C2"/>
    <a:srgbClr val="6EAEE3"/>
    <a:srgbClr val="D8CEC8"/>
    <a:srgbClr val="CEC2BA"/>
    <a:srgbClr val="F6F6F6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26436781609338E-2"/>
          <c:y val="5.2380952380952382E-2"/>
          <c:w val="0.57183908045977339"/>
          <c:h val="0.94761904761905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елементи земної кори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EA5CB7"/>
              </a:solidFill>
            </c:spPr>
          </c:dPt>
          <c:dPt>
            <c:idx val="2"/>
            <c:bubble3D val="0"/>
            <c:spPr>
              <a:solidFill>
                <a:srgbClr val="00FF99"/>
              </a:solidFill>
            </c:spPr>
          </c:dPt>
          <c:cat>
            <c:strRef>
              <c:f>Лист1!$A$2:$A$9</c:f>
              <c:strCache>
                <c:ptCount val="3"/>
                <c:pt idx="0">
                  <c:v>Гідроген - 75,0</c:v>
                </c:pt>
                <c:pt idx="1">
                  <c:v>Гелій - 24,0</c:v>
                </c:pt>
                <c:pt idx="2">
                  <c:v>інші - 1,0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75</c:v>
                </c:pt>
                <c:pt idx="1">
                  <c:v>24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FF66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EA5CB7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solidFill>
                  <a:srgbClr val="00FF99"/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64911123178568197"/>
          <c:y val="0.52158492688413938"/>
          <c:w val="0.34945194924029205"/>
          <c:h val="0.25985676790401363"/>
        </c:manualLayout>
      </c:layout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5747126436823E-2"/>
          <c:y val="2.8571428571428591E-2"/>
          <c:w val="0.57183908045977305"/>
          <c:h val="0.947619047619050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елементи земної кори</c:v>
                </c:pt>
              </c:strCache>
            </c:strRef>
          </c:tx>
          <c:dPt>
            <c:idx val="0"/>
            <c:bubble3D val="0"/>
            <c:spPr>
              <a:solidFill>
                <a:srgbClr val="3399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Оксиген - 47,4</c:v>
                </c:pt>
                <c:pt idx="1">
                  <c:v>Силіцій - 27,6</c:v>
                </c:pt>
                <c:pt idx="2">
                  <c:v>Алюміній - 8,2</c:v>
                </c:pt>
                <c:pt idx="3">
                  <c:v>Ферум - 4,1</c:v>
                </c:pt>
                <c:pt idx="4">
                  <c:v>Кальцій - 4,1</c:v>
                </c:pt>
                <c:pt idx="5">
                  <c:v>Натрій - 2,3</c:v>
                </c:pt>
                <c:pt idx="6">
                  <c:v>Магній -2 ,3</c:v>
                </c:pt>
                <c:pt idx="7">
                  <c:v>Калій - 2,1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47.4</c:v>
                </c:pt>
                <c:pt idx="1">
                  <c:v>27.6</c:v>
                </c:pt>
                <c:pt idx="2">
                  <c:v>8.2000000000000011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FF66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solidFill>
                  <a:srgbClr val="5D96D5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3200">
                <a:solidFill>
                  <a:srgbClr val="92D050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3200">
                <a:solidFill>
                  <a:srgbClr val="9966FF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054805075971256"/>
          <c:y val="0.10491832177694206"/>
          <c:w val="0.34945194924029038"/>
          <c:h val="0.7455709640772491"/>
        </c:manualLayout>
      </c:layout>
      <c:overlay val="0"/>
      <c:spPr>
        <a:solidFill>
          <a:srgbClr val="C5F6F7">
            <a:alpha val="87059"/>
          </a:srgbClr>
        </a:solidFill>
        <a:ln>
          <a:noFill/>
        </a:ln>
      </c:spPr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5747126436803E-2"/>
          <c:y val="1.4285714285714285E-2"/>
          <c:w val="0.57183908045977339"/>
          <c:h val="0.94761904761905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елементи земної кори</c:v>
                </c:pt>
              </c:strCache>
            </c:strRef>
          </c:tx>
          <c:dPt>
            <c:idx val="0"/>
            <c:bubble3D val="0"/>
            <c:spPr>
              <a:solidFill>
                <a:srgbClr val="6600FF"/>
              </a:solidFill>
            </c:spPr>
          </c:dPt>
          <c:dPt>
            <c:idx val="1"/>
            <c:bubble3D val="0"/>
            <c:spPr>
              <a:solidFill>
                <a:srgbClr val="048EEC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3F573B"/>
              </a:solidFill>
            </c:spPr>
          </c:dPt>
          <c:cat>
            <c:strRef>
              <c:f>Лист1!$A$2:$A$10</c:f>
              <c:strCache>
                <c:ptCount val="4"/>
                <c:pt idx="0">
                  <c:v>Нітроген - 75,5</c:v>
                </c:pt>
                <c:pt idx="1">
                  <c:v>Оксиген -23,1</c:v>
                </c:pt>
                <c:pt idx="2">
                  <c:v>Інертні гази</c:v>
                </c:pt>
                <c:pt idx="3">
                  <c:v>Карбон - 0,015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75.5</c:v>
                </c:pt>
                <c:pt idx="1">
                  <c:v>23.1</c:v>
                </c:pt>
                <c:pt idx="2">
                  <c:v>1.2</c:v>
                </c:pt>
                <c:pt idx="3">
                  <c:v>1.4999999999999998E-2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6600FF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3200">
                <a:solidFill>
                  <a:srgbClr val="92D050"/>
                </a:solidFill>
              </a:defRPr>
            </a:pPr>
            <a:endParaRPr lang="ru-RU"/>
          </a:p>
        </c:txPr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1734817630554806"/>
          <c:y val="3.2846675415573075E-2"/>
          <c:w val="0.34945194924029038"/>
          <c:h val="0.44319010123734531"/>
        </c:manualLayout>
      </c:layout>
      <c:overlay val="0"/>
      <c:spPr>
        <a:solidFill>
          <a:schemeClr val="accent1">
            <a:lumMod val="20000"/>
            <a:lumOff val="80000"/>
            <a:alpha val="49020"/>
          </a:schemeClr>
        </a:solidFill>
      </c:spPr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елементи земної кори</c:v>
                </c:pt>
              </c:strCache>
            </c:strRef>
          </c:tx>
          <c:dPt>
            <c:idx val="0"/>
            <c:bubble3D val="0"/>
            <c:spPr>
              <a:solidFill>
                <a:srgbClr val="3399FF"/>
              </a:solidFill>
            </c:spPr>
          </c:dPt>
          <c:dPt>
            <c:idx val="1"/>
            <c:bubble3D val="0"/>
            <c:spPr>
              <a:solidFill>
                <a:srgbClr val="FF9933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Оксиген - 85,9</c:v>
                </c:pt>
                <c:pt idx="1">
                  <c:v>Гідроген - 10,8</c:v>
                </c:pt>
                <c:pt idx="2">
                  <c:v>Хлор - 1,9</c:v>
                </c:pt>
                <c:pt idx="3">
                  <c:v>Натрій - 1,5</c:v>
                </c:pt>
                <c:pt idx="4">
                  <c:v>Магній - 0,12</c:v>
                </c:pt>
                <c:pt idx="5">
                  <c:v>Сульфур - 0,09</c:v>
                </c:pt>
                <c:pt idx="6">
                  <c:v>Кальцій - 0,04</c:v>
                </c:pt>
                <c:pt idx="7">
                  <c:v>Калій - 0,04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85.9</c:v>
                </c:pt>
                <c:pt idx="1">
                  <c:v>10.8</c:v>
                </c:pt>
                <c:pt idx="2">
                  <c:v>1.9000000000000001</c:v>
                </c:pt>
                <c:pt idx="3">
                  <c:v>1.5</c:v>
                </c:pt>
                <c:pt idx="4">
                  <c:v>0.12000000000000002</c:v>
                </c:pt>
                <c:pt idx="5">
                  <c:v>9.0000000000000024E-2</c:v>
                </c:pt>
                <c:pt idx="6">
                  <c:v>4.0000000000000022E-2</c:v>
                </c:pt>
                <c:pt idx="7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FF66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3200">
                <a:solidFill>
                  <a:srgbClr val="92D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856627296587964"/>
          <c:y val="9.3106458283624113E-2"/>
          <c:w val="0.35282001254268125"/>
          <c:h val="0.80481030780243357"/>
        </c:manualLayout>
      </c:layout>
      <c:overlay val="0"/>
      <c:spPr>
        <a:solidFill>
          <a:schemeClr val="accent2">
            <a:lumMod val="40000"/>
            <a:lumOff val="60000"/>
            <a:alpha val="45098"/>
          </a:schemeClr>
        </a:solidFill>
      </c:spPr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21839080459765E-2"/>
          <c:y val="1.4285714285714285E-2"/>
          <c:w val="0.57183908045977339"/>
          <c:h val="0.94761904761905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елементи земної кори</c:v>
                </c:pt>
              </c:strCache>
            </c:strRef>
          </c:tx>
          <c:dPt>
            <c:idx val="0"/>
            <c:bubble3D val="0"/>
            <c:spPr>
              <a:solidFill>
                <a:srgbClr val="3399FF"/>
              </a:solidFill>
            </c:spPr>
          </c:dPt>
          <c:dPt>
            <c:idx val="1"/>
            <c:bubble3D val="0"/>
            <c:spPr>
              <a:solidFill>
                <a:srgbClr val="00FF99"/>
              </a:solidFill>
            </c:spPr>
          </c:dPt>
          <c:dPt>
            <c:idx val="2"/>
            <c:bubble3D val="0"/>
            <c:spPr>
              <a:solidFill>
                <a:srgbClr val="FF6600"/>
              </a:solidFill>
            </c:spPr>
          </c:dPt>
          <c:dPt>
            <c:idx val="3"/>
            <c:bubble3D val="0"/>
            <c:spPr>
              <a:solidFill>
                <a:srgbClr val="6600FF"/>
              </a:solidFill>
            </c:spPr>
          </c:dPt>
          <c:dPt>
            <c:idx val="4"/>
            <c:bubble3D val="0"/>
            <c:spPr>
              <a:solidFill>
                <a:srgbClr val="6600FF"/>
              </a:solidFill>
            </c:spPr>
          </c:dPt>
          <c:dPt>
            <c:idx val="5"/>
            <c:bubble3D val="0"/>
            <c:spPr>
              <a:solidFill>
                <a:srgbClr val="6600FF"/>
              </a:solidFill>
            </c:spPr>
          </c:dPt>
          <c:dPt>
            <c:idx val="6"/>
            <c:bubble3D val="0"/>
            <c:spPr>
              <a:solidFill>
                <a:srgbClr val="6600FF"/>
              </a:solidFill>
            </c:spPr>
          </c:dPt>
          <c:dPt>
            <c:idx val="7"/>
            <c:bubble3D val="0"/>
            <c:spPr>
              <a:solidFill>
                <a:srgbClr val="6600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Оксиген - 70,0</c:v>
                </c:pt>
                <c:pt idx="1">
                  <c:v>Карбон -18,0</c:v>
                </c:pt>
                <c:pt idx="2">
                  <c:v>Гідроген -10,5</c:v>
                </c:pt>
                <c:pt idx="3">
                  <c:v>Кальцій - 0,5</c:v>
                </c:pt>
                <c:pt idx="4">
                  <c:v>Калій - 0,3</c:v>
                </c:pt>
                <c:pt idx="5">
                  <c:v>Нітроген -0,3</c:v>
                </c:pt>
                <c:pt idx="6">
                  <c:v>Силіцій -0,2</c:v>
                </c:pt>
                <c:pt idx="7">
                  <c:v>Ферум - 0,1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70</c:v>
                </c:pt>
                <c:pt idx="1">
                  <c:v>18</c:v>
                </c:pt>
                <c:pt idx="2">
                  <c:v>10.5</c:v>
                </c:pt>
                <c:pt idx="3">
                  <c:v>0.5</c:v>
                </c:pt>
                <c:pt idx="4">
                  <c:v>0.30000000000000032</c:v>
                </c:pt>
                <c:pt idx="5">
                  <c:v>0.30000000000000032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00FF99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solidFill>
                  <a:srgbClr val="FF66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054805075971289"/>
          <c:y val="0.10491832177694206"/>
          <c:w val="0.34945194924029038"/>
          <c:h val="0.74557096407724888"/>
        </c:manualLayout>
      </c:layout>
      <c:overlay val="0"/>
      <c:spPr>
        <a:solidFill>
          <a:schemeClr val="accent6">
            <a:lumMod val="50000"/>
            <a:alpha val="85000"/>
          </a:schemeClr>
        </a:solidFill>
      </c:spPr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96334750192007E-2"/>
          <c:y val="2.0308398950131235E-3"/>
          <c:w val="0.57183908045977372"/>
          <c:h val="0.947619047619051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елементи земної кори</c:v>
                </c:pt>
              </c:strCache>
            </c:strRef>
          </c:tx>
          <c:dPt>
            <c:idx val="0"/>
            <c:bubble3D val="0"/>
            <c:spPr>
              <a:solidFill>
                <a:srgbClr val="3399FF"/>
              </a:solidFill>
            </c:spPr>
          </c:dPt>
          <c:dPt>
            <c:idx val="1"/>
            <c:bubble3D val="0"/>
            <c:spPr>
              <a:solidFill>
                <a:srgbClr val="00FF99"/>
              </a:solidFill>
            </c:spPr>
          </c:dPt>
          <c:dPt>
            <c:idx val="2"/>
            <c:bubble3D val="0"/>
            <c:spPr>
              <a:solidFill>
                <a:srgbClr val="FF6600"/>
              </a:solidFill>
            </c:spPr>
          </c:dPt>
          <c:dPt>
            <c:idx val="3"/>
            <c:bubble3D val="0"/>
            <c:spPr>
              <a:solidFill>
                <a:srgbClr val="6600FF"/>
              </a:solidFill>
            </c:spPr>
          </c:dPt>
          <c:dPt>
            <c:idx val="4"/>
            <c:bubble3D val="0"/>
            <c:spPr>
              <a:solidFill>
                <a:srgbClr val="005030"/>
              </a:solidFill>
            </c:spPr>
          </c:dPt>
          <c:dPt>
            <c:idx val="5"/>
            <c:bubble3D val="0"/>
            <c:spPr>
              <a:solidFill>
                <a:srgbClr val="FF9999"/>
              </a:solidFill>
            </c:spPr>
          </c:dPt>
          <c:dPt>
            <c:idx val="6"/>
            <c:bubble3D val="0"/>
            <c:spPr>
              <a:solidFill>
                <a:srgbClr val="FF33CC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</c:spPr>
          </c:dPt>
          <c:cat>
            <c:strRef>
              <c:f>Лист1!$A$2:$A$9</c:f>
              <c:strCache>
                <c:ptCount val="8"/>
                <c:pt idx="0">
                  <c:v>Оксиген - 62,0</c:v>
                </c:pt>
                <c:pt idx="1">
                  <c:v>Карбон - 21,0</c:v>
                </c:pt>
                <c:pt idx="2">
                  <c:v>Гідроген -10,0</c:v>
                </c:pt>
                <c:pt idx="3">
                  <c:v>Нітроген -3,0</c:v>
                </c:pt>
                <c:pt idx="4">
                  <c:v>Кальцій -2,0</c:v>
                </c:pt>
                <c:pt idx="5">
                  <c:v>Фосфор -1,1</c:v>
                </c:pt>
                <c:pt idx="6">
                  <c:v>Калій - 0,35</c:v>
                </c:pt>
                <c:pt idx="7">
                  <c:v>Сульфур - 0,25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62</c:v>
                </c:pt>
                <c:pt idx="1">
                  <c:v>21</c:v>
                </c:pt>
                <c:pt idx="2">
                  <c:v>10</c:v>
                </c:pt>
                <c:pt idx="3">
                  <c:v>3</c:v>
                </c:pt>
                <c:pt idx="4">
                  <c:v>2</c:v>
                </c:pt>
                <c:pt idx="5">
                  <c:v>1.1000000000000001</c:v>
                </c:pt>
                <c:pt idx="6">
                  <c:v>0.35000000000000031</c:v>
                </c:pt>
                <c:pt idx="7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00FF99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solidFill>
                  <a:srgbClr val="FF66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3200">
                <a:solidFill>
                  <a:srgbClr val="6600FF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3200">
                <a:solidFill>
                  <a:srgbClr val="005030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3200">
                <a:solidFill>
                  <a:srgbClr val="FF9999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3200">
                <a:solidFill>
                  <a:srgbClr val="FF33CC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3200">
                <a:solidFill>
                  <a:srgbClr val="FFFF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054805075971311"/>
          <c:y val="0.10491832177694206"/>
          <c:w val="0.34945194924029038"/>
          <c:h val="0.74557096407724865"/>
        </c:manualLayout>
      </c:layout>
      <c:overlay val="0"/>
      <c:spPr>
        <a:solidFill>
          <a:srgbClr val="5A7FB6"/>
        </a:solidFill>
      </c:spPr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3EEA-69D8-4554-A3FF-F44C39EA3053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5C55-46A5-4FAA-B3BA-93DA959C5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9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0C69-4740-4495-8C04-B41344CB5563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82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0C69-4740-4495-8C04-B41344CB5563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40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01762" y="3507428"/>
            <a:ext cx="4340474" cy="681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2128" y="2254330"/>
            <a:ext cx="6619742" cy="286232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Хімічні елементи, їхні назви і символи. Поширеність хімічних елементів у природі. Ознайомлення з Періодичною системою хімічних елементів </a:t>
            </a:r>
            <a:endParaRPr lang="ru-RU" sz="3600" b="1" i="1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еріодична Система Хімічних Елементів Д.І. Менделєєва (роздаткова) — в  Категории &quot;Учебная и Справочная Литература&quot; на Bigl.ua (10028265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3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лакат. Періодична система хімічних елементів Д. І. Менделєєва. (680х470  мм.) (СП): продаж, ціна в Харкові, Інтернет-магазин для всієї родини «Наша  Сімей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7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91" y="488372"/>
            <a:ext cx="464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ПСХЕ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426" y="1891147"/>
            <a:ext cx="4779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- 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 періоди - 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періоди - 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- 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підгрупа -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Побічна підгрупа -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682" y="1109200"/>
            <a:ext cx="681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Робота з підручником с. 66 (Григорович О.В.)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7363" y="114496"/>
            <a:ext cx="82192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імічн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честь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учених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Кюрій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учених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Пєра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Кюрі та Марії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Склодовської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-Кюрі;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Ейнштейній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Альберта Ейнштейна;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Фермій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Fm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Анрі Ферма;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Менделевій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Md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Д.І. Менделєєва;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Нобелій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Альфреда Нобеля;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Лоуренсій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Lr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на честь Лоуренса;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Резерфордій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Rf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Резерфорда;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Bh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Бора;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Жоліотій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 честь французького фізика Фредерика Жоліо-Кюрі.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імічн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честь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небесних тіл Сонячної системи: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Паладій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 іменем нещодавно відкритого у Сонячній системі астероїда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Палада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від грецької назви Місяця;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Уран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 назвою планети Уран;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Гелій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від латинської назви Сонця;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Нептуній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Np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 назвою планети Нептун;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Плутоній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 назвою планети Плутон;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Телур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за назвою планети Земля (у давньоримській міфології Телурія – мати Землі).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4" descr="Сонячна Система - Косм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7" b="38605"/>
          <a:stretch/>
        </p:blipFill>
        <p:spPr bwMode="auto">
          <a:xfrm>
            <a:off x="1788968" y="5517571"/>
            <a:ext cx="6096000" cy="1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Божевільний вчений (@n3zola) |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52" y="852054"/>
            <a:ext cx="1748704" cy="17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8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355" y="163384"/>
            <a:ext cx="7762009" cy="638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імічн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названі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честь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географічних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Галій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латинської назви Франції;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Гафній 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 давньої латинської назви Копенгагена;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 назви Німеччини;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Ітрій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Тербій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Ербій 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Ітербій 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 честь французького міста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Ітербю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якому працювали першовідкривачі цих елементів і знайдено мінерал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ітербіт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-гадолініт;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Кадмій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від грецької назви стародавньої фортеці міста Фіни;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Купрум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від грецької назви острова Кіпр;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Реній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назвою річки Рейн;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Рутеній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 латинської назви Росії;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Скандій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назвою півострова Скандинавія;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Європій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 назвою частини світу Європа;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Америцій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 назвою країни Америка;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Каліфорній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 назвою штату Каліфорнія;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Дубній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назвою міста Дубно (РФ);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Полоній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 латинської назви Польщі;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Берклій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 назвою міста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Берклі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(США);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Лютецій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 старої латинської назви Парижа «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Лютеція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Блог учителя географії Мазкової Н.В.: Моя скарбнич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5090" r="13950" b="9091"/>
          <a:stretch/>
        </p:blipFill>
        <p:spPr bwMode="auto">
          <a:xfrm>
            <a:off x="5907187" y="3353488"/>
            <a:ext cx="3132903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4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ндия намерена отправить собственную миссию в космос через четыре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31195224"/>
              </p:ext>
            </p:extLst>
          </p:nvPr>
        </p:nvGraphicFramePr>
        <p:xfrm>
          <a:off x="0" y="962891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42309" y="762000"/>
            <a:ext cx="1181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інші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2400" y="3352800"/>
            <a:ext cx="704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uk-UA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2819400"/>
            <a:ext cx="1319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3048000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 descr="C:\Documents and Settings\User\Рабочий стол\Мои рисунки\надпис-2.png"/>
          <p:cNvPicPr>
            <a:picLocks noChangeAspect="1" noChangeArrowheads="1"/>
          </p:cNvPicPr>
          <p:nvPr/>
        </p:nvPicPr>
        <p:blipFill>
          <a:blip r:embed="rId4"/>
          <a:srcRect t="21987" b="16938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1898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ебо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/>
        </p:nvGraphicFramePr>
        <p:xfrm>
          <a:off x="0" y="1524000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0"/>
            <a:ext cx="8898082" cy="707886"/>
          </a:xfrm>
          <a:prstGeom prst="rect">
            <a:avLst/>
          </a:prstGeom>
          <a:gradFill>
            <a:gsLst>
              <a:gs pos="0">
                <a:srgbClr val="1E158D">
                  <a:alpha val="20000"/>
                </a:srgbClr>
              </a:gs>
              <a:gs pos="65000">
                <a:srgbClr val="0D3F69"/>
              </a:gs>
              <a:gs pos="100000">
                <a:srgbClr val="051621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Основні хімічні елементи земної кори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981200"/>
            <a:ext cx="881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447800"/>
            <a:ext cx="944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990600"/>
            <a:ext cx="944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762000"/>
            <a:ext cx="1125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Mg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5600" y="685800"/>
            <a:ext cx="574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320040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endParaRPr lang="uk-UA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4648200"/>
            <a:ext cx="1088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Si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3048000"/>
            <a:ext cx="110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Al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Выноска 1 13"/>
          <p:cNvSpPr/>
          <p:nvPr/>
        </p:nvSpPr>
        <p:spPr>
          <a:xfrm flipH="1">
            <a:off x="6019800" y="1066800"/>
            <a:ext cx="1828800" cy="762000"/>
          </a:xfrm>
          <a:prstGeom prst="borderCallout1">
            <a:avLst>
              <a:gd name="adj1" fmla="val 18750"/>
              <a:gd name="adj2" fmla="val -8333"/>
              <a:gd name="adj3" fmla="val 129167"/>
              <a:gd name="adj4" fmla="val -2604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Масова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частка</a:t>
            </a:r>
            <a:r>
              <a:rPr lang="ru-RU" sz="2800" dirty="0" smtClean="0"/>
              <a:t>  %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799900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ечірній Київ :: У Києві збудують систему моніторингу повітря за 40  мільйонів грив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8" y="0"/>
            <a:ext cx="9153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0789482"/>
              </p:ext>
            </p:extLst>
          </p:nvPr>
        </p:nvGraphicFramePr>
        <p:xfrm>
          <a:off x="0" y="13716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" y="0"/>
            <a:ext cx="9143999" cy="707886"/>
          </a:xfrm>
          <a:prstGeom prst="rect">
            <a:avLst/>
          </a:prstGeom>
          <a:gradFill flip="none" rotWithShape="1">
            <a:gsLst>
              <a:gs pos="0">
                <a:srgbClr val="0B153D">
                  <a:alpha val="28000"/>
                </a:srgbClr>
              </a:gs>
              <a:gs pos="65000">
                <a:srgbClr val="121B74"/>
              </a:gs>
              <a:gs pos="100000">
                <a:srgbClr val="1E158D">
                  <a:alpha val="4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bg1"/>
                </a:solidFill>
              </a:rPr>
              <a:t>Основні хімічні елементи  повітря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838200"/>
            <a:ext cx="27859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інертні гази</a:t>
            </a:r>
            <a:endParaRPr lang="ru-RU" sz="32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259080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endParaRPr lang="uk-UA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3048000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34572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Что входит в состав гидросферы, какой объем составляют ч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5995400"/>
              </p:ext>
            </p:extLst>
          </p:nvPr>
        </p:nvGraphicFramePr>
        <p:xfrm>
          <a:off x="152400" y="18288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26611" y="1091045"/>
            <a:ext cx="813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8721" y="1384012"/>
            <a:ext cx="13605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інші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350520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endParaRPr lang="uk-UA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1200" y="2209800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5782" y="1353233"/>
            <a:ext cx="8322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de-DE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Выноска 1 13"/>
          <p:cNvSpPr/>
          <p:nvPr/>
        </p:nvSpPr>
        <p:spPr>
          <a:xfrm flipH="1">
            <a:off x="6248400" y="1066800"/>
            <a:ext cx="1828800" cy="762000"/>
          </a:xfrm>
          <a:prstGeom prst="borderCallout1">
            <a:avLst>
              <a:gd name="adj1" fmla="val 18750"/>
              <a:gd name="adj2" fmla="val -8333"/>
              <a:gd name="adj3" fmla="val 194167"/>
              <a:gd name="adj4" fmla="val -170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Масова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частка</a:t>
            </a:r>
            <a:r>
              <a:rPr lang="ru-RU" sz="2800" dirty="0" smtClean="0"/>
              <a:t>  %</a:t>
            </a:r>
            <a:endParaRPr lang="uk-U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9927" y="103257"/>
            <a:ext cx="8534400" cy="707886"/>
          </a:xfrm>
          <a:prstGeom prst="rect">
            <a:avLst/>
          </a:prstGeom>
          <a:gradFill>
            <a:gsLst>
              <a:gs pos="0">
                <a:schemeClr val="accent3">
                  <a:tint val="48000"/>
                  <a:satMod val="138000"/>
                  <a:alpha val="48000"/>
                </a:schemeClr>
              </a:gs>
              <a:gs pos="25000">
                <a:schemeClr val="accent3">
                  <a:tint val="85000"/>
                </a:schemeClr>
              </a:gs>
              <a:gs pos="40000">
                <a:schemeClr val="accent3">
                  <a:tint val="92000"/>
                </a:schemeClr>
              </a:gs>
              <a:gs pos="50000">
                <a:schemeClr val="accent3">
                  <a:tint val="93000"/>
                </a:schemeClr>
              </a:gs>
              <a:gs pos="60000">
                <a:schemeClr val="accent3">
                  <a:tint val="92000"/>
                </a:schemeClr>
              </a:gs>
              <a:gs pos="75000">
                <a:schemeClr val="accent3">
                  <a:tint val="83000"/>
                  <a:satMod val="108000"/>
                </a:schemeClr>
              </a:gs>
              <a:gs pos="100000">
                <a:schemeClr val="accent3">
                  <a:tint val="48000"/>
                  <a:satMod val="150000"/>
                  <a:alpha val="48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Основні хімічні елементи гідросфери</a:t>
            </a:r>
            <a:endParaRPr lang="uk-U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7617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9" grpId="0"/>
      <p:bldP spid="10" grpId="0"/>
      <p:bldP spid="11" grpId="0"/>
      <p:bldP spid="12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ИОЛОГИЯ - Онлайн школа Проект 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48800308"/>
              </p:ext>
            </p:extLst>
          </p:nvPr>
        </p:nvGraphicFramePr>
        <p:xfrm>
          <a:off x="0" y="1524000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6400" y="1981200"/>
            <a:ext cx="611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838200"/>
            <a:ext cx="813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838200"/>
            <a:ext cx="537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3800" y="762000"/>
            <a:ext cx="20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838200"/>
            <a:ext cx="457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320040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endParaRPr lang="uk-UA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3276600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Выноска 1 13"/>
          <p:cNvSpPr/>
          <p:nvPr/>
        </p:nvSpPr>
        <p:spPr>
          <a:xfrm flipH="1">
            <a:off x="6019800" y="1066800"/>
            <a:ext cx="1828800" cy="762000"/>
          </a:xfrm>
          <a:prstGeom prst="borderCallout1">
            <a:avLst>
              <a:gd name="adj1" fmla="val 18750"/>
              <a:gd name="adj2" fmla="val -8333"/>
              <a:gd name="adj3" fmla="val 142500"/>
              <a:gd name="adj4" fmla="val -26044"/>
            </a:avLst>
          </a:prstGeom>
          <a:solidFill>
            <a:srgbClr val="5D9C08"/>
          </a:solidFill>
          <a:ln>
            <a:solidFill>
              <a:srgbClr val="1A2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Масова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частка</a:t>
            </a:r>
            <a:r>
              <a:rPr lang="ru-RU" sz="2800" dirty="0" smtClean="0"/>
              <a:t>  %</a:t>
            </a:r>
            <a:endParaRPr lang="uk-U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0"/>
            <a:ext cx="8382000" cy="707886"/>
          </a:xfrm>
          <a:prstGeom prst="rect">
            <a:avLst/>
          </a:prstGeom>
          <a:gradFill>
            <a:gsLst>
              <a:gs pos="0">
                <a:schemeClr val="accent4">
                  <a:tint val="48000"/>
                  <a:satMod val="138000"/>
                </a:schemeClr>
              </a:gs>
              <a:gs pos="25000">
                <a:schemeClr val="accent4">
                  <a:tint val="85000"/>
                </a:schemeClr>
              </a:gs>
              <a:gs pos="40000">
                <a:srgbClr val="51704C"/>
              </a:gs>
              <a:gs pos="50000">
                <a:srgbClr val="466141"/>
              </a:gs>
              <a:gs pos="66000">
                <a:srgbClr val="3F573B"/>
              </a:gs>
              <a:gs pos="71000">
                <a:srgbClr val="5C7A56"/>
              </a:gs>
              <a:gs pos="100000">
                <a:schemeClr val="accent4">
                  <a:tint val="48000"/>
                  <a:satMod val="1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Основні хімічні елементи  біосфери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0400" y="838200"/>
            <a:ext cx="659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62400" y="838200"/>
            <a:ext cx="76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87608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9" grpId="0"/>
      <p:bldP spid="10" grpId="0"/>
      <p:bldP spid="12" grpId="0"/>
      <p:bldP spid="14" grpId="0" animBg="1"/>
      <p:bldP spid="13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527" y="450565"/>
            <a:ext cx="6878781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Хімічний елемент</a:t>
            </a:r>
            <a:r>
              <a:rPr lang="uk-UA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вид атомів із певним зарядом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527" y="1852039"/>
            <a:ext cx="74191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2473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Заряд ядра атома</a:t>
            </a:r>
            <a:r>
              <a:rPr lang="uk-UA" sz="2800" i="1" dirty="0">
                <a:solidFill>
                  <a:srgbClr val="2473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це найважливіша характеристика хімічного елемента, з якого можна багато дізнатися про властивості атомів і утворених ними речовин.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7527" y="3483255"/>
            <a:ext cx="5929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Заряд ядра позначається літерою Z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237" y="4218841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заряд ядра: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атома Гідрогену – Z=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</a:t>
            </a:r>
            <a:r>
              <a:rPr lang="uk-UA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тома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Гелію – Z=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-атома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Літію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Z=+3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7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04800" y="15240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1600" y="2286000"/>
            <a:ext cx="611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990600"/>
            <a:ext cx="813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990600"/>
            <a:ext cx="511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838200"/>
            <a:ext cx="198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297180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endParaRPr lang="uk-UA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6800" y="3581400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Выноска 1 13"/>
          <p:cNvSpPr/>
          <p:nvPr/>
        </p:nvSpPr>
        <p:spPr>
          <a:xfrm flipH="1">
            <a:off x="6477000" y="1066800"/>
            <a:ext cx="1828800" cy="762000"/>
          </a:xfrm>
          <a:prstGeom prst="borderCallout1">
            <a:avLst>
              <a:gd name="adj1" fmla="val 18750"/>
              <a:gd name="adj2" fmla="val -8333"/>
              <a:gd name="adj3" fmla="val 122500"/>
              <a:gd name="adj4" fmla="val -191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Масова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частка</a:t>
            </a:r>
            <a:r>
              <a:rPr lang="ru-RU" sz="2800" dirty="0" smtClean="0"/>
              <a:t>  %</a:t>
            </a:r>
            <a:endParaRPr lang="uk-UA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24200" y="990600"/>
            <a:ext cx="537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5200" y="990600"/>
            <a:ext cx="76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42684"/>
            <a:ext cx="9144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хімічні елементи, що входять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організму людини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7400" y="1676400"/>
            <a:ext cx="91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67841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10" grpId="0"/>
      <p:bldP spid="12" grpId="0"/>
      <p:bldP spid="14" grpId="0" animBg="1"/>
      <p:bldP spid="16" grpId="0"/>
      <p:bldP spid="17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136" y="446809"/>
            <a:ext cx="656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знань, умінь і навичок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572" y="908474"/>
            <a:ext cx="7471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 таблицю за наведеним прикладом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25962"/>
              </p:ext>
            </p:extLst>
          </p:nvPr>
        </p:nvGraphicFramePr>
        <p:xfrm>
          <a:off x="1096242" y="1771073"/>
          <a:ext cx="7169724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0654"/>
                <a:gridCol w="1943100"/>
                <a:gridCol w="1537720"/>
                <a:gridCol w="1304125"/>
                <a:gridCol w="1304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</a:t>
                      </a:r>
                      <a:endParaRPr lang="ru-RU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Назвав</a:t>
                      </a:r>
                      <a:endParaRPr lang="ru-RU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Порядковий</a:t>
                      </a:r>
                    </a:p>
                    <a:p>
                      <a:pPr algn="ctr"/>
                      <a:r>
                        <a:rPr lang="uk-UA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endParaRPr lang="ru-RU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endParaRPr lang="ru-RU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</a:t>
                      </a:r>
                      <a:endParaRPr lang="ru-RU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ru-RU" sz="4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Літій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4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ru-RU" sz="4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ru-RU" sz="4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1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918" y="405245"/>
            <a:ext cx="7471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 відповідність між символом хімічного елемента та його назвою: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24581"/>
              </p:ext>
            </p:extLst>
          </p:nvPr>
        </p:nvGraphicFramePr>
        <p:xfrm>
          <a:off x="1243445" y="1594427"/>
          <a:ext cx="2933699" cy="414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74462"/>
                <a:gridCol w="215923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Алюміній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Гідроген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Кальцій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Ферум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Силіцій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Меркурій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Сульфур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Нітроген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28589"/>
              </p:ext>
            </p:extLst>
          </p:nvPr>
        </p:nvGraphicFramePr>
        <p:xfrm>
          <a:off x="5302827" y="1590963"/>
          <a:ext cx="2272145" cy="414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99820"/>
                <a:gridCol w="1672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3A58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ru-RU" sz="2800" b="1" dirty="0">
                        <a:solidFill>
                          <a:srgbClr val="3A589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36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рцели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10" y="374073"/>
            <a:ext cx="3827029" cy="50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9318" y="374073"/>
            <a:ext cx="3345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 хімічних елементів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6354" y="1451291"/>
            <a:ext cx="3875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1814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році з’явилися символи і назви хімічних елементів, якими хіміки і користуються до сьогоднішнього дня. Шведський хімік </a:t>
            </a:r>
            <a:r>
              <a:rPr lang="uk-UA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Йенс</a:t>
            </a:r>
            <a:r>
              <a:rPr lang="uk-UA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-Якоб </a:t>
            </a:r>
            <a:r>
              <a:rPr lang="uk-UA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Берцеліус</a:t>
            </a:r>
            <a:r>
              <a:rPr lang="uk-UA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запропонував позначати хімічні елементи першою літерою (або </a:t>
            </a: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першою і однією із наступних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латинської назви елемента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712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7288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254"/>
                <a:gridCol w="922301"/>
                <a:gridCol w="2013784"/>
                <a:gridCol w="1747643"/>
                <a:gridCol w="1237358"/>
                <a:gridCol w="1578660"/>
              </a:tblGrid>
              <a:tr h="1959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Порядковий номер в Періодичній системі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 ядра</a:t>
                      </a:r>
                      <a:endParaRPr lang="ru-RU" sz="18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атома</a:t>
                      </a:r>
                      <a:endParaRPr lang="ru-RU" sz="1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Латинські назви елементів</a:t>
                      </a:r>
                      <a:endParaRPr lang="ru-RU" sz="1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елемента</a:t>
                      </a:r>
                      <a:endParaRPr lang="ru-RU" sz="1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Вимова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Hydrogenium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Гідроген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Гелій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гелій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Літій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літій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Берилій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берилій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Carboneum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Карбон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Nitrogenium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Нітроген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Oxygenium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Оксиген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Fluorum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Флуор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флуор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3" marR="664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56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митрий Иванович Менделеев : Pika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3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7637" y="113390"/>
            <a:ext cx="407323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Менделєєв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(1834-1907) - великий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учений-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енциклопедист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хімік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технолог, геолог і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метеоролог</a:t>
            </a:r>
            <a:endParaRPr lang="ru-RU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До 150-ї річниці створення Періодичної системи Д.І. Мєндєлєєва –  Слов'янський педагогічний ліц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97" y="2743198"/>
            <a:ext cx="3649076" cy="30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1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0"/>
            <a:ext cx="8208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" y="135082"/>
            <a:ext cx="8428230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0" y="503093"/>
            <a:ext cx="7526457" cy="56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5" y="357332"/>
            <a:ext cx="7626927" cy="60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4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533</Words>
  <Application>Microsoft Office PowerPoint</Application>
  <PresentationFormat>Экран (4:3)</PresentationFormat>
  <Paragraphs>221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199</cp:revision>
  <dcterms:created xsi:type="dcterms:W3CDTF">2016-11-18T14:12:19Z</dcterms:created>
  <dcterms:modified xsi:type="dcterms:W3CDTF">2020-10-05T14:10:31Z</dcterms:modified>
</cp:coreProperties>
</file>