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8288000" cy="10287000"/>
  <p:notesSz cx="6858000" cy="9144000"/>
  <p:embeddedFontLst>
    <p:embeddedFont>
      <p:font typeface="Montserrat Classic Bold" panose="020B0604020202020204" charset="0"/>
      <p:regular r:id="rId14"/>
    </p:embeddedFont>
    <p:embeddedFont>
      <p:font typeface="Montserrat" panose="020B0604020202020204" charset="-52"/>
      <p:regular r:id="rId15"/>
    </p:embeddedFont>
    <p:embeddedFont>
      <p:font typeface="Montserrat Bold" panose="020B0604020202020204" charset="-52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 Semi-Bold" panose="020B0604020202020204" charset="-52"/>
      <p:regular r:id="rId21"/>
    </p:embeddedFont>
    <p:embeddedFont>
      <p:font typeface="Agrandir Wide Medium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9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134" r="-1048" b="-1251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7780228" y="8966518"/>
            <a:ext cx="6673203" cy="3915648"/>
            <a:chOff x="0" y="0"/>
            <a:chExt cx="822466" cy="482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2466" cy="482600"/>
            </a:xfrm>
            <a:custGeom>
              <a:avLst/>
              <a:gdLst/>
              <a:ahLst/>
              <a:cxnLst/>
              <a:rect l="l" t="t" r="r" b="b"/>
              <a:pathLst>
                <a:path w="822466" h="482600">
                  <a:moveTo>
                    <a:pt x="584341" y="0"/>
                  </a:moveTo>
                  <a:lnTo>
                    <a:pt x="822466" y="238125"/>
                  </a:lnTo>
                  <a:lnTo>
                    <a:pt x="822466" y="244475"/>
                  </a:lnTo>
                  <a:lnTo>
                    <a:pt x="584341" y="482600"/>
                  </a:lnTo>
                  <a:lnTo>
                    <a:pt x="238125" y="482600"/>
                  </a:lnTo>
                  <a:lnTo>
                    <a:pt x="0" y="2444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84341" y="0"/>
                  </a:lnTo>
                  <a:close/>
                </a:path>
              </a:pathLst>
            </a:custGeom>
            <a:solidFill>
              <a:srgbClr val="002C6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3500" y="-50800"/>
              <a:ext cx="685800" cy="800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75395" y="9457892"/>
            <a:ext cx="7047151" cy="2342350"/>
            <a:chOff x="0" y="0"/>
            <a:chExt cx="2038200" cy="6774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8200" cy="677462"/>
            </a:xfrm>
            <a:custGeom>
              <a:avLst/>
              <a:gdLst/>
              <a:ahLst/>
              <a:cxnLst/>
              <a:rect l="l" t="t" r="r" b="b"/>
              <a:pathLst>
                <a:path w="2038200" h="677462">
                  <a:moveTo>
                    <a:pt x="1800075" y="0"/>
                  </a:moveTo>
                  <a:lnTo>
                    <a:pt x="2038200" y="238125"/>
                  </a:lnTo>
                  <a:lnTo>
                    <a:pt x="2038200" y="439337"/>
                  </a:lnTo>
                  <a:lnTo>
                    <a:pt x="1800075" y="677462"/>
                  </a:lnTo>
                  <a:lnTo>
                    <a:pt x="238125" y="677462"/>
                  </a:lnTo>
                  <a:lnTo>
                    <a:pt x="0" y="439337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800075" y="0"/>
                  </a:lnTo>
                  <a:close/>
                </a:path>
              </a:pathLst>
            </a:custGeom>
            <a:solidFill>
              <a:srgbClr val="03459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63500" y="-50800"/>
              <a:ext cx="685800" cy="800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419730" y="5019675"/>
            <a:ext cx="3226165" cy="5374534"/>
            <a:chOff x="0" y="0"/>
            <a:chExt cx="812800" cy="13540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1354060"/>
            </a:xfrm>
            <a:custGeom>
              <a:avLst/>
              <a:gdLst/>
              <a:ahLst/>
              <a:cxnLst/>
              <a:rect l="l" t="t" r="r" b="b"/>
              <a:pathLst>
                <a:path w="812800" h="135406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1115935"/>
                  </a:lnTo>
                  <a:lnTo>
                    <a:pt x="574675" y="1354060"/>
                  </a:lnTo>
                  <a:lnTo>
                    <a:pt x="238125" y="1354060"/>
                  </a:lnTo>
                  <a:lnTo>
                    <a:pt x="0" y="111593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solidFill>
              <a:srgbClr val="002C6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63500" y="-50800"/>
              <a:ext cx="685800" cy="800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-1881619" y="-5447316"/>
            <a:ext cx="9198907" cy="9374192"/>
            <a:chOff x="0" y="0"/>
            <a:chExt cx="1132415" cy="11539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2415" cy="1153993"/>
            </a:xfrm>
            <a:custGeom>
              <a:avLst/>
              <a:gdLst/>
              <a:ahLst/>
              <a:cxnLst/>
              <a:rect l="l" t="t" r="r" b="b"/>
              <a:pathLst>
                <a:path w="1132415" h="1153993">
                  <a:moveTo>
                    <a:pt x="894290" y="0"/>
                  </a:moveTo>
                  <a:lnTo>
                    <a:pt x="1132415" y="238125"/>
                  </a:lnTo>
                  <a:lnTo>
                    <a:pt x="1132415" y="915868"/>
                  </a:lnTo>
                  <a:lnTo>
                    <a:pt x="894290" y="1153993"/>
                  </a:lnTo>
                  <a:lnTo>
                    <a:pt x="238125" y="1153993"/>
                  </a:lnTo>
                  <a:lnTo>
                    <a:pt x="0" y="915868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894290" y="0"/>
                  </a:lnTo>
                  <a:close/>
                </a:path>
              </a:pathLst>
            </a:custGeom>
            <a:solidFill>
              <a:srgbClr val="002C6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63500" y="-50800"/>
              <a:ext cx="685800" cy="800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4803784" y="-5444992"/>
            <a:ext cx="6660935" cy="10775683"/>
            <a:chOff x="0" y="0"/>
            <a:chExt cx="482600" cy="7807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2600" cy="780723"/>
            </a:xfrm>
            <a:custGeom>
              <a:avLst/>
              <a:gdLst/>
              <a:ahLst/>
              <a:cxnLst/>
              <a:rect l="l" t="t" r="r" b="b"/>
              <a:pathLst>
                <a:path w="482600" h="780723">
                  <a:moveTo>
                    <a:pt x="244475" y="0"/>
                  </a:moveTo>
                  <a:lnTo>
                    <a:pt x="482600" y="238125"/>
                  </a:lnTo>
                  <a:lnTo>
                    <a:pt x="482600" y="542598"/>
                  </a:lnTo>
                  <a:lnTo>
                    <a:pt x="244475" y="780723"/>
                  </a:lnTo>
                  <a:lnTo>
                    <a:pt x="238125" y="780723"/>
                  </a:lnTo>
                  <a:lnTo>
                    <a:pt x="0" y="542598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244475" y="0"/>
                  </a:lnTo>
                  <a:close/>
                </a:path>
              </a:pathLst>
            </a:custGeom>
            <a:solidFill>
              <a:srgbClr val="03459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63500" y="-50800"/>
              <a:ext cx="685800" cy="800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952500"/>
            <a:ext cx="8115300" cy="217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29"/>
              </a:lnSpc>
            </a:pPr>
            <a:r>
              <a:rPr lang="en-US" sz="7529">
                <a:solidFill>
                  <a:srgbClr val="FFFFFF"/>
                </a:solidFill>
                <a:latin typeface="Agrandir Wide Medium"/>
              </a:rPr>
              <a:t>Архітектура і місто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1549" y="3962974"/>
            <a:ext cx="10758488" cy="128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6"/>
              </a:lnSpc>
            </a:pPr>
            <a:r>
              <a:rPr lang="en-US" sz="3697" spc="1586">
                <a:solidFill>
                  <a:srgbClr val="03459D"/>
                </a:solidFill>
                <a:latin typeface="Montserrat Classic Bold"/>
              </a:rPr>
              <a:t>ТЕМА: “МОЄ МІСТО - МІСТО МАЙБУТНЬОГО”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7507" y="375259"/>
            <a:ext cx="7592865" cy="9536482"/>
          </a:xfrm>
          <a:custGeom>
            <a:avLst/>
            <a:gdLst/>
            <a:ahLst/>
            <a:cxnLst/>
            <a:rect l="l" t="t" r="r" b="b"/>
            <a:pathLst>
              <a:path w="7592865" h="9536482">
                <a:moveTo>
                  <a:pt x="0" y="0"/>
                </a:moveTo>
                <a:lnTo>
                  <a:pt x="7592864" y="0"/>
                </a:lnTo>
                <a:lnTo>
                  <a:pt x="7592864" y="9536482"/>
                </a:lnTo>
                <a:lnTo>
                  <a:pt x="0" y="9536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3" t="-4010" b="-38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71214" y="375259"/>
            <a:ext cx="7307833" cy="9691954"/>
          </a:xfrm>
          <a:custGeom>
            <a:avLst/>
            <a:gdLst/>
            <a:ahLst/>
            <a:cxnLst/>
            <a:rect l="l" t="t" r="r" b="b"/>
            <a:pathLst>
              <a:path w="7307833" h="9691954">
                <a:moveTo>
                  <a:pt x="0" y="0"/>
                </a:moveTo>
                <a:lnTo>
                  <a:pt x="7307833" y="0"/>
                </a:lnTo>
                <a:lnTo>
                  <a:pt x="7307833" y="9691954"/>
                </a:lnTo>
                <a:lnTo>
                  <a:pt x="0" y="969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" t="-3766" r="-3087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2423" y="1860478"/>
            <a:ext cx="17204676" cy="8123357"/>
          </a:xfrm>
          <a:custGeom>
            <a:avLst/>
            <a:gdLst/>
            <a:ahLst/>
            <a:cxnLst/>
            <a:rect l="l" t="t" r="r" b="b"/>
            <a:pathLst>
              <a:path w="17204676" h="8123357">
                <a:moveTo>
                  <a:pt x="0" y="0"/>
                </a:moveTo>
                <a:lnTo>
                  <a:pt x="17204676" y="0"/>
                </a:lnTo>
                <a:lnTo>
                  <a:pt x="17204676" y="8123356"/>
                </a:lnTo>
                <a:lnTo>
                  <a:pt x="0" y="8123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87" t="-2442" r="-137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95693" y="209546"/>
            <a:ext cx="14632134" cy="81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  <a:spcBef>
                <a:spcPct val="0"/>
              </a:spcBef>
            </a:pPr>
            <a:r>
              <a:rPr lang="en-US" sz="3999" spc="159">
                <a:solidFill>
                  <a:srgbClr val="427F45"/>
                </a:solidFill>
                <a:latin typeface="Montserrat Semi-Bold"/>
              </a:rPr>
              <a:t>ПОПРАЦЮВАЛИ ЛАНДШАФТНІ ДИЗАЙНЕРИ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0754" y="1555887"/>
            <a:ext cx="17152405" cy="8185792"/>
          </a:xfrm>
          <a:custGeom>
            <a:avLst/>
            <a:gdLst/>
            <a:ahLst/>
            <a:cxnLst/>
            <a:rect l="l" t="t" r="r" b="b"/>
            <a:pathLst>
              <a:path w="17152405" h="8185792">
                <a:moveTo>
                  <a:pt x="0" y="0"/>
                </a:moveTo>
                <a:lnTo>
                  <a:pt x="17152404" y="0"/>
                </a:lnTo>
                <a:lnTo>
                  <a:pt x="17152404" y="8185792"/>
                </a:lnTo>
                <a:lnTo>
                  <a:pt x="0" y="8185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18" r="-2718" b="-190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65030" y="262887"/>
            <a:ext cx="13084230" cy="76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9"/>
              </a:lnSpc>
              <a:spcBef>
                <a:spcPct val="0"/>
              </a:spcBef>
            </a:pPr>
            <a:r>
              <a:rPr lang="en-US" sz="3699" spc="147">
                <a:solidFill>
                  <a:srgbClr val="427F45"/>
                </a:solidFill>
                <a:latin typeface="Montserrat Bold"/>
              </a:rPr>
              <a:t>РЕЗУЛЬТАТОМ ЗАДОВОЛЕНІ!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7387" y="471972"/>
            <a:ext cx="18140613" cy="8878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2427" spc="97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427" spc="97">
                <a:solidFill>
                  <a:srgbClr val="03459D"/>
                </a:solidFill>
                <a:latin typeface="Montserrat Bold"/>
              </a:rPr>
              <a:t> МЕТА:   НАВЧАЛЬНА: РОЗШИРИТИ ЗНАННЯ УЧНІВ З АРХІТЕКТУРНОГО МИСТЕЦТВА; УСТАНОВИТИ ОБРАЗНИЙ І ФУНКЦІОНАЛЬНИЙ ВЗАЄМОЗВ’ЯЗОК ПРИНЦИПІВ, ВІДПОВІДНО ДО ЯКИХ СТВОРЮЄТЬСЯ АРХІТЕКТУРНА СПОРУДА (ТРІАДА ВІТРУВІЯ – ЄДНІСТЬ КОРИСТІ, МІЦНОСТІ, КРАСИ); ОЗНАЙОМИТИ З КЛАСИФІКАЦІЄЮ АРХІТЕКТУРНИХ ОБ’ЄКТІВ ЗА ПРИЗНАЧЕННЯМ; ВИЗНАЧИТИ ХУДОЖНЬОКОМПОЗИЦІЙНІ ЗАСОБИ АРХІТЕКТУРИ. СПРОБУВАТИ СЕБЕ В ЯКОСТІ АРХІТЕКТОРІВ.</a:t>
            </a:r>
          </a:p>
          <a:p>
            <a:pPr algn="ctr">
              <a:lnSpc>
                <a:spcPts val="4188"/>
              </a:lnSpc>
              <a:spcBef>
                <a:spcPct val="0"/>
              </a:spcBef>
            </a:pPr>
            <a:endParaRPr lang="en-US" sz="2427" spc="97">
              <a:solidFill>
                <a:srgbClr val="03459D"/>
              </a:solidFill>
              <a:latin typeface="Montserrat Bold"/>
            </a:endParaRP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2327" spc="93">
                <a:solidFill>
                  <a:srgbClr val="03459D"/>
                </a:solidFill>
                <a:latin typeface="Montserrat Bold"/>
              </a:rPr>
              <a:t>ОЗНАЙОМИТИ З ПОНЯТТЯМ «АРХІТЕКТУРНИЙ СТИЛЬ»; НАВЧИТИ ВИДІЛЯТИ ОЗНАКИ, ЩО ХАРАКТЕРИЗУЮТЬ ТОЙ ЧИ ІНШИЙ СТИЛЬ, ДАТИ ЕЛЕМЕНТАРНІ ЗНАННЯ ПРО АРХІТЕКТУРНІ КРЕСЛЕННЯ. </a:t>
            </a:r>
          </a:p>
          <a:p>
            <a:pPr algn="ctr">
              <a:lnSpc>
                <a:spcPts val="4188"/>
              </a:lnSpc>
              <a:spcBef>
                <a:spcPct val="0"/>
              </a:spcBef>
            </a:pPr>
            <a:endParaRPr lang="en-US" sz="2327" spc="93">
              <a:solidFill>
                <a:srgbClr val="03459D"/>
              </a:solidFill>
              <a:latin typeface="Montserrat Bold"/>
            </a:endParaRP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2327" spc="93">
                <a:solidFill>
                  <a:srgbClr val="03459D"/>
                </a:solidFill>
                <a:latin typeface="Montserrat Bold"/>
              </a:rPr>
              <a:t>•      РОЗВИВАЛЬНА: РОЗВИВАТИ СПОСТЕРЕЖЛИВІСТЬ, ЗОРОВУ ПАМ’ЯТЬ, ОБРАЗНЕ Й ЛОГІЧНЕ МИСЛЕННЯ, ЕСТЕТИЧНИЙ СМАК, ПОВАЖНЕ СТАВЛЕННЯ ДО ТВОРІВ АРХІТЕКТУРНОЇ СПАДЩИНИ СВІТОВОГО ЗНАЧЕННЯ. </a:t>
            </a:r>
          </a:p>
          <a:p>
            <a:pPr algn="ctr">
              <a:lnSpc>
                <a:spcPts val="4188"/>
              </a:lnSpc>
              <a:spcBef>
                <a:spcPct val="0"/>
              </a:spcBef>
            </a:pPr>
            <a:endParaRPr lang="en-US" sz="2327" spc="93">
              <a:solidFill>
                <a:srgbClr val="03459D"/>
              </a:solidFill>
              <a:latin typeface="Montserrat Bold"/>
            </a:endParaRP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2327" spc="93">
                <a:solidFill>
                  <a:srgbClr val="03459D"/>
                </a:solidFill>
                <a:latin typeface="Montserrat Bold"/>
              </a:rPr>
              <a:t>•      ВИХОВНА: ФОРМУВАТИ ЕСТЕТИЧНІ ВІДЧУТТЯ, СМАКИ, АКТИВІЗУВАТИ ПОШУКОВІ ІНІЦІАТИВИ УЧНІВ</a:t>
            </a:r>
            <a:r>
              <a:rPr lang="en-US" sz="2327" spc="93">
                <a:solidFill>
                  <a:srgbClr val="03459D"/>
                </a:solidFill>
                <a:latin typeface="Montserrat"/>
              </a:rPr>
              <a:t>.</a:t>
            </a:r>
          </a:p>
          <a:p>
            <a:pPr algn="ctr">
              <a:lnSpc>
                <a:spcPts val="3665"/>
              </a:lnSpc>
              <a:spcBef>
                <a:spcPct val="0"/>
              </a:spcBef>
            </a:pPr>
            <a:endParaRPr lang="en-US" sz="2327" spc="93">
              <a:solidFill>
                <a:srgbClr val="03459D"/>
              </a:solidFill>
              <a:latin typeface="Montserrat"/>
            </a:endParaRPr>
          </a:p>
          <a:p>
            <a:pPr algn="ctr">
              <a:lnSpc>
                <a:spcPts val="3665"/>
              </a:lnSpc>
              <a:spcBef>
                <a:spcPct val="0"/>
              </a:spcBef>
            </a:pPr>
            <a:endParaRPr lang="en-US" sz="2327" spc="93">
              <a:solidFill>
                <a:srgbClr val="03459D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02054" y="0"/>
            <a:ext cx="10085946" cy="10287000"/>
            <a:chOff x="0" y="0"/>
            <a:chExt cx="1344792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1527" r="14938"/>
            <a:stretch>
              <a:fillRect/>
            </a:stretch>
          </p:blipFill>
          <p:spPr>
            <a:xfrm>
              <a:off x="0" y="0"/>
              <a:ext cx="13447928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5400000">
            <a:off x="2880807" y="-5234493"/>
            <a:ext cx="2315586" cy="10210800"/>
            <a:chOff x="0" y="0"/>
            <a:chExt cx="583389" cy="25725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3389" cy="2572509"/>
            </a:xfrm>
            <a:custGeom>
              <a:avLst/>
              <a:gdLst/>
              <a:ahLst/>
              <a:cxnLst/>
              <a:rect l="l" t="t" r="r" b="b"/>
              <a:pathLst>
                <a:path w="583389" h="2572509">
                  <a:moveTo>
                    <a:pt x="345264" y="0"/>
                  </a:moveTo>
                  <a:lnTo>
                    <a:pt x="583389" y="238125"/>
                  </a:lnTo>
                  <a:lnTo>
                    <a:pt x="583389" y="2334384"/>
                  </a:lnTo>
                  <a:lnTo>
                    <a:pt x="345264" y="2572509"/>
                  </a:lnTo>
                  <a:lnTo>
                    <a:pt x="238125" y="2572509"/>
                  </a:lnTo>
                  <a:lnTo>
                    <a:pt x="0" y="2334384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345264" y="0"/>
                  </a:lnTo>
                  <a:close/>
                </a:path>
              </a:pathLst>
            </a:custGeom>
            <a:solidFill>
              <a:srgbClr val="002C6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63500" y="-50800"/>
              <a:ext cx="685800" cy="800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4838333" y="6490576"/>
            <a:ext cx="2315586" cy="7946284"/>
            <a:chOff x="0" y="0"/>
            <a:chExt cx="583389" cy="2001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3389" cy="2001987"/>
            </a:xfrm>
            <a:custGeom>
              <a:avLst/>
              <a:gdLst/>
              <a:ahLst/>
              <a:cxnLst/>
              <a:rect l="l" t="t" r="r" b="b"/>
              <a:pathLst>
                <a:path w="583389" h="2001987">
                  <a:moveTo>
                    <a:pt x="345264" y="0"/>
                  </a:moveTo>
                  <a:lnTo>
                    <a:pt x="583389" y="238125"/>
                  </a:lnTo>
                  <a:lnTo>
                    <a:pt x="583389" y="1763862"/>
                  </a:lnTo>
                  <a:lnTo>
                    <a:pt x="345264" y="2001987"/>
                  </a:lnTo>
                  <a:lnTo>
                    <a:pt x="238125" y="2001987"/>
                  </a:lnTo>
                  <a:lnTo>
                    <a:pt x="0" y="1763862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345264" y="0"/>
                  </a:lnTo>
                  <a:close/>
                </a:path>
              </a:pathLst>
            </a:custGeom>
            <a:solidFill>
              <a:srgbClr val="002C6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63500" y="-50800"/>
              <a:ext cx="685800" cy="800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90932" y="-5282118"/>
            <a:ext cx="2315586" cy="9544050"/>
            <a:chOff x="0" y="0"/>
            <a:chExt cx="583389" cy="24045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83389" cy="2404528"/>
            </a:xfrm>
            <a:custGeom>
              <a:avLst/>
              <a:gdLst/>
              <a:ahLst/>
              <a:cxnLst/>
              <a:rect l="l" t="t" r="r" b="b"/>
              <a:pathLst>
                <a:path w="583389" h="2404528">
                  <a:moveTo>
                    <a:pt x="345264" y="0"/>
                  </a:moveTo>
                  <a:lnTo>
                    <a:pt x="583389" y="238125"/>
                  </a:lnTo>
                  <a:lnTo>
                    <a:pt x="583389" y="2166403"/>
                  </a:lnTo>
                  <a:lnTo>
                    <a:pt x="345264" y="2404528"/>
                  </a:lnTo>
                  <a:lnTo>
                    <a:pt x="238125" y="2404528"/>
                  </a:lnTo>
                  <a:lnTo>
                    <a:pt x="0" y="2166403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345264" y="0"/>
                  </a:lnTo>
                  <a:close/>
                </a:path>
              </a:pathLst>
            </a:custGeom>
            <a:solidFill>
              <a:srgbClr val="0345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63500" y="-50800"/>
              <a:ext cx="685800" cy="800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9893641" y="7070384"/>
            <a:ext cx="2315586" cy="7548668"/>
            <a:chOff x="0" y="0"/>
            <a:chExt cx="583389" cy="19018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3389" cy="1901811"/>
            </a:xfrm>
            <a:custGeom>
              <a:avLst/>
              <a:gdLst/>
              <a:ahLst/>
              <a:cxnLst/>
              <a:rect l="l" t="t" r="r" b="b"/>
              <a:pathLst>
                <a:path w="583389" h="1901811">
                  <a:moveTo>
                    <a:pt x="345264" y="0"/>
                  </a:moveTo>
                  <a:lnTo>
                    <a:pt x="583389" y="238125"/>
                  </a:lnTo>
                  <a:lnTo>
                    <a:pt x="583389" y="1663686"/>
                  </a:lnTo>
                  <a:lnTo>
                    <a:pt x="345264" y="1901811"/>
                  </a:lnTo>
                  <a:lnTo>
                    <a:pt x="238125" y="1901811"/>
                  </a:lnTo>
                  <a:lnTo>
                    <a:pt x="0" y="1663686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345264" y="0"/>
                  </a:lnTo>
                  <a:close/>
                </a:path>
              </a:pathLst>
            </a:custGeom>
            <a:solidFill>
              <a:srgbClr val="0345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63500" y="-50800"/>
              <a:ext cx="685800" cy="800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-1038225" y="2424218"/>
            <a:ext cx="2198673" cy="857039"/>
            <a:chOff x="0" y="0"/>
            <a:chExt cx="1824533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24533" cy="711200"/>
            </a:xfrm>
            <a:custGeom>
              <a:avLst/>
              <a:gdLst/>
              <a:ahLst/>
              <a:cxnLst/>
              <a:rect l="l" t="t" r="r" b="b"/>
              <a:pathLst>
                <a:path w="1824533" h="711200">
                  <a:moveTo>
                    <a:pt x="912267" y="0"/>
                  </a:moveTo>
                  <a:lnTo>
                    <a:pt x="1824533" y="711200"/>
                  </a:lnTo>
                  <a:lnTo>
                    <a:pt x="0" y="711200"/>
                  </a:lnTo>
                  <a:lnTo>
                    <a:pt x="912267" y="0"/>
                  </a:lnTo>
                  <a:close/>
                </a:path>
              </a:pathLst>
            </a:custGeom>
            <a:solidFill>
              <a:srgbClr val="002C6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215900"/>
              <a:ext cx="558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2077251"/>
            <a:ext cx="7173354" cy="202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5400">
                <a:solidFill>
                  <a:srgbClr val="002C66"/>
                </a:solidFill>
                <a:latin typeface="Agrandir Wide Medium"/>
              </a:rPr>
              <a:t>Що потрібно для практичної частини: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47316" y="4793614"/>
            <a:ext cx="5518444" cy="4464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 spc="92">
                <a:solidFill>
                  <a:srgbClr val="002C66"/>
                </a:solidFill>
                <a:latin typeface="Montserrat Classic Bold"/>
              </a:rPr>
              <a:t>коробочки картонні різного формату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 spc="92">
                <a:solidFill>
                  <a:srgbClr val="002C66"/>
                </a:solidFill>
                <a:latin typeface="Montserrat Classic Bold"/>
              </a:rPr>
              <a:t>кольоровий папір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 spc="92">
                <a:solidFill>
                  <a:srgbClr val="002C66"/>
                </a:solidFill>
                <a:latin typeface="Montserrat Classic Bold"/>
              </a:rPr>
              <a:t>клей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 spc="92">
                <a:solidFill>
                  <a:srgbClr val="002C66"/>
                </a:solidFill>
                <a:latin typeface="Montserrat Classic Bold"/>
              </a:rPr>
              <a:t>ножиці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 spc="92">
                <a:solidFill>
                  <a:srgbClr val="002C66"/>
                </a:solidFill>
                <a:latin typeface="Montserrat Classic Bold"/>
              </a:rPr>
              <a:t>фломастери</a:t>
            </a:r>
          </a:p>
          <a:p>
            <a:pPr marL="841999" lvl="1" indent="-420999">
              <a:lnSpc>
                <a:spcPts val="5459"/>
              </a:lnSpc>
              <a:buFont typeface="Arial"/>
              <a:buChar char="•"/>
            </a:pPr>
            <a:r>
              <a:rPr lang="en-US" sz="3899" spc="116">
                <a:solidFill>
                  <a:srgbClr val="002C66"/>
                </a:solidFill>
                <a:latin typeface="Montserrat Classic Bold"/>
              </a:rPr>
              <a:t>фарби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 spc="92">
                <a:solidFill>
                  <a:srgbClr val="002C66"/>
                </a:solidFill>
                <a:latin typeface="Montserrat Classic Bold"/>
              </a:rPr>
              <a:t>інші матеріали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419100"/>
            <a:ext cx="7649557" cy="5328304"/>
          </a:xfrm>
          <a:custGeom>
            <a:avLst/>
            <a:gdLst/>
            <a:ahLst/>
            <a:cxnLst/>
            <a:rect l="l" t="t" r="r" b="b"/>
            <a:pathLst>
              <a:path w="13222907" h="8452504">
                <a:moveTo>
                  <a:pt x="0" y="0"/>
                </a:moveTo>
                <a:lnTo>
                  <a:pt x="13222908" y="0"/>
                </a:lnTo>
                <a:lnTo>
                  <a:pt x="13222908" y="8452504"/>
                </a:lnTo>
                <a:lnTo>
                  <a:pt x="0" y="8452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45" b="-2145"/>
            </a:stretch>
          </a:blipFill>
        </p:spPr>
      </p:sp>
      <p:sp>
        <p:nvSpPr>
          <p:cNvPr id="3" name="Freeform 2"/>
          <p:cNvSpPr/>
          <p:nvPr/>
        </p:nvSpPr>
        <p:spPr>
          <a:xfrm>
            <a:off x="9220200" y="3695700"/>
            <a:ext cx="7664258" cy="5638800"/>
          </a:xfrm>
          <a:custGeom>
            <a:avLst/>
            <a:gdLst/>
            <a:ahLst/>
            <a:cxnLst/>
            <a:rect l="l" t="t" r="r" b="b"/>
            <a:pathLst>
              <a:path w="10146916" h="7483351">
                <a:moveTo>
                  <a:pt x="0" y="0"/>
                </a:moveTo>
                <a:lnTo>
                  <a:pt x="10146916" y="0"/>
                </a:lnTo>
                <a:lnTo>
                  <a:pt x="10146916" y="7483350"/>
                </a:lnTo>
                <a:lnTo>
                  <a:pt x="0" y="7483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658" y="237613"/>
            <a:ext cx="7548622" cy="5034931"/>
          </a:xfrm>
          <a:custGeom>
            <a:avLst/>
            <a:gdLst/>
            <a:ahLst/>
            <a:cxnLst/>
            <a:rect l="l" t="t" r="r" b="b"/>
            <a:pathLst>
              <a:path w="7548622" h="5034931">
                <a:moveTo>
                  <a:pt x="0" y="0"/>
                </a:moveTo>
                <a:lnTo>
                  <a:pt x="7548622" y="0"/>
                </a:lnTo>
                <a:lnTo>
                  <a:pt x="7548622" y="5034930"/>
                </a:lnTo>
                <a:lnTo>
                  <a:pt x="0" y="5034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237613"/>
            <a:ext cx="8270693" cy="4797318"/>
          </a:xfrm>
          <a:custGeom>
            <a:avLst/>
            <a:gdLst/>
            <a:ahLst/>
            <a:cxnLst/>
            <a:rect l="l" t="t" r="r" b="b"/>
            <a:pathLst>
              <a:path w="8270693" h="4797318">
                <a:moveTo>
                  <a:pt x="0" y="0"/>
                </a:moveTo>
                <a:lnTo>
                  <a:pt x="8270693" y="0"/>
                </a:lnTo>
                <a:lnTo>
                  <a:pt x="8270693" y="4797318"/>
                </a:lnTo>
                <a:lnTo>
                  <a:pt x="0" y="4797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49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2488" y="5423145"/>
            <a:ext cx="6831317" cy="4556488"/>
          </a:xfrm>
          <a:custGeom>
            <a:avLst/>
            <a:gdLst/>
            <a:ahLst/>
            <a:cxnLst/>
            <a:rect l="l" t="t" r="r" b="b"/>
            <a:pathLst>
              <a:path w="6831317" h="4556488">
                <a:moveTo>
                  <a:pt x="0" y="0"/>
                </a:moveTo>
                <a:lnTo>
                  <a:pt x="6831317" y="0"/>
                </a:lnTo>
                <a:lnTo>
                  <a:pt x="6831317" y="4556489"/>
                </a:lnTo>
                <a:lnTo>
                  <a:pt x="0" y="455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13436" y="5423145"/>
            <a:ext cx="7250575" cy="4556488"/>
          </a:xfrm>
          <a:custGeom>
            <a:avLst/>
            <a:gdLst/>
            <a:ahLst/>
            <a:cxnLst/>
            <a:rect l="l" t="t" r="r" b="b"/>
            <a:pathLst>
              <a:path w="7250575" h="4556488">
                <a:moveTo>
                  <a:pt x="0" y="0"/>
                </a:moveTo>
                <a:lnTo>
                  <a:pt x="7250575" y="0"/>
                </a:lnTo>
                <a:lnTo>
                  <a:pt x="7250575" y="4556489"/>
                </a:lnTo>
                <a:lnTo>
                  <a:pt x="0" y="45564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137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1753" y="274955"/>
            <a:ext cx="16804493" cy="9737090"/>
          </a:xfrm>
          <a:custGeom>
            <a:avLst/>
            <a:gdLst/>
            <a:ahLst/>
            <a:cxnLst/>
            <a:rect l="l" t="t" r="r" b="b"/>
            <a:pathLst>
              <a:path w="16804493" h="9737090">
                <a:moveTo>
                  <a:pt x="0" y="0"/>
                </a:moveTo>
                <a:lnTo>
                  <a:pt x="16804494" y="0"/>
                </a:lnTo>
                <a:lnTo>
                  <a:pt x="16804494" y="9737090"/>
                </a:lnTo>
                <a:lnTo>
                  <a:pt x="0" y="9737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15" t="-17568" b="-2452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19600" y="360577"/>
            <a:ext cx="10135603" cy="9566689"/>
          </a:xfrm>
          <a:custGeom>
            <a:avLst/>
            <a:gdLst/>
            <a:ahLst/>
            <a:cxnLst/>
            <a:rect l="l" t="t" r="r" b="b"/>
            <a:pathLst>
              <a:path w="10135603" h="9566689">
                <a:moveTo>
                  <a:pt x="0" y="0"/>
                </a:moveTo>
                <a:lnTo>
                  <a:pt x="10135603" y="0"/>
                </a:lnTo>
                <a:lnTo>
                  <a:pt x="10135603" y="9566689"/>
                </a:lnTo>
                <a:lnTo>
                  <a:pt x="0" y="95666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72" b="-7672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06965"/>
            <a:ext cx="16230600" cy="9749846"/>
          </a:xfrm>
          <a:custGeom>
            <a:avLst/>
            <a:gdLst/>
            <a:ahLst/>
            <a:cxnLst/>
            <a:rect l="l" t="t" r="r" b="b"/>
            <a:pathLst>
              <a:path w="16230600" h="9749846">
                <a:moveTo>
                  <a:pt x="0" y="0"/>
                </a:moveTo>
                <a:lnTo>
                  <a:pt x="16230600" y="0"/>
                </a:lnTo>
                <a:lnTo>
                  <a:pt x="16230600" y="9749846"/>
                </a:lnTo>
                <a:lnTo>
                  <a:pt x="0" y="9749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42" b="-25339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005" t="1337" b="3248"/>
          <a:stretch>
            <a:fillRect/>
          </a:stretch>
        </p:blipFill>
        <p:spPr>
          <a:xfrm rot="-10800000">
            <a:off x="1458519" y="1264503"/>
            <a:ext cx="15800781" cy="856645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0063" y="384227"/>
            <a:ext cx="16689237" cy="47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4"/>
              </a:lnSpc>
              <a:spcBef>
                <a:spcPct val="0"/>
              </a:spcBef>
            </a:pPr>
            <a:r>
              <a:rPr lang="en-US" sz="2252" spc="90">
                <a:solidFill>
                  <a:srgbClr val="000000"/>
                </a:solidFill>
                <a:latin typeface="Montserrat Semi-Bold"/>
              </a:rPr>
              <a:t>ДАЮ МАЙСТЕР-КЛАС “ПОБУДОВА КУТОВОЇ ПЕРСПЕКТИВИ”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163</Words>
  <Application>Microsoft Office PowerPoint</Application>
  <PresentationFormat>Довільний</PresentationFormat>
  <Paragraphs>20</Paragraphs>
  <Slides>12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0" baseType="lpstr">
      <vt:lpstr>Montserrat Classic Bold</vt:lpstr>
      <vt:lpstr>Montserrat</vt:lpstr>
      <vt:lpstr>Montserrat Bold</vt:lpstr>
      <vt:lpstr>Calibri</vt:lpstr>
      <vt:lpstr>Montserrat Semi-Bold</vt:lpstr>
      <vt:lpstr>Agrandir Wide Medium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Архітектура і місто</dc:title>
  <cp:lastModifiedBy>user</cp:lastModifiedBy>
  <cp:revision>2</cp:revision>
  <dcterms:created xsi:type="dcterms:W3CDTF">2006-08-16T00:00:00Z</dcterms:created>
  <dcterms:modified xsi:type="dcterms:W3CDTF">2023-09-27T10:48:35Z</dcterms:modified>
  <dc:identifier>DAFvjkCt3mc</dc:identifier>
</cp:coreProperties>
</file>