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1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4C4A4-CDE6-43E8-8B99-2443E5E2C147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B103B-14A6-4C23-80AE-4E016F733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3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103B-14A6-4C23-80AE-4E016F7336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9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103B-14A6-4C23-80AE-4E016F73369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103B-14A6-4C23-80AE-4E016F73369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4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4027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0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9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9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4318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6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63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6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6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106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806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8ABD0A6-9861-43E3-BC83-2DB193FE423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EFF4063-8941-4561-A482-D562B2CB25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141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17/06/relationships/model3d" Target="../media/model3d2.glb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17/06/relationships/model3d" Target="../media/model3d3.glb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17/06/relationships/model3d" Target="../media/model3d4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6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6C1EEB-6A13-4506-92A8-875D8B950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/>
              <a:t>«Будова </a:t>
            </a:r>
            <a:r>
              <a:rPr lang="ru-RU" sz="4000" dirty="0" err="1"/>
              <a:t>електронних</a:t>
            </a:r>
            <a:r>
              <a:rPr lang="ru-RU" sz="4000" dirty="0"/>
              <a:t> </a:t>
            </a:r>
            <a:r>
              <a:rPr lang="ru-RU" sz="4000" dirty="0" err="1"/>
              <a:t>оболонок</a:t>
            </a:r>
            <a:r>
              <a:rPr lang="ru-RU" sz="4000" dirty="0"/>
              <a:t> </a:t>
            </a:r>
            <a:r>
              <a:rPr lang="ru-RU" sz="4000" dirty="0" err="1"/>
              <a:t>атомів</a:t>
            </a:r>
            <a:r>
              <a:rPr lang="ru-RU" sz="4000" dirty="0"/>
              <a:t> </a:t>
            </a:r>
            <a:r>
              <a:rPr lang="ru-RU" sz="4000" dirty="0" err="1"/>
              <a:t>хімічних</a:t>
            </a:r>
            <a:r>
              <a:rPr lang="ru-RU" sz="4000" dirty="0"/>
              <a:t> </a:t>
            </a:r>
            <a:r>
              <a:rPr lang="ru-RU" sz="4000" dirty="0" err="1"/>
              <a:t>елементів</a:t>
            </a:r>
            <a:r>
              <a:rPr lang="ru-RU" sz="4000" dirty="0"/>
              <a:t>  № 1-20. Стан </a:t>
            </a:r>
            <a:r>
              <a:rPr lang="ru-RU" sz="4000" dirty="0" err="1"/>
              <a:t>електронів</a:t>
            </a:r>
            <a:r>
              <a:rPr lang="ru-RU" sz="4000" dirty="0"/>
              <a:t> у </a:t>
            </a:r>
            <a:r>
              <a:rPr lang="ru-RU" sz="4000" dirty="0" err="1"/>
              <a:t>атомі</a:t>
            </a:r>
            <a:r>
              <a:rPr lang="ru-RU" sz="4000" dirty="0"/>
              <a:t>. </a:t>
            </a:r>
            <a:r>
              <a:rPr lang="ru-RU" sz="4000" dirty="0" err="1"/>
              <a:t>Електронні</a:t>
            </a:r>
            <a:r>
              <a:rPr lang="ru-RU" sz="4000" dirty="0"/>
              <a:t> </a:t>
            </a:r>
            <a:r>
              <a:rPr lang="ru-RU" sz="4000" dirty="0" err="1"/>
              <a:t>орбіталі</a:t>
            </a:r>
            <a:r>
              <a:rPr lang="ru-RU" sz="4000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B5E5D5D-FCB4-4CE4-B449-1583F4817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8400" y="4114323"/>
            <a:ext cx="3183467" cy="1383366"/>
          </a:xfrm>
        </p:spPr>
        <p:txBody>
          <a:bodyPr>
            <a:normAutofit/>
          </a:bodyPr>
          <a:lstStyle/>
          <a:p>
            <a:pPr algn="l"/>
            <a:endParaRPr lang="ru-RU" sz="1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1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795C3F-E916-428C-85A1-0E48E3A8FFCA}"/>
              </a:ext>
            </a:extLst>
          </p:cNvPr>
          <p:cNvSpPr txBox="1"/>
          <p:nvPr/>
        </p:nvSpPr>
        <p:spPr>
          <a:xfrm>
            <a:off x="2929648" y="110343"/>
            <a:ext cx="7029854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гантельки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–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F3E25C-B89A-4C0E-B3DA-6D23CCB3B293}"/>
              </a:ext>
            </a:extLst>
          </p:cNvPr>
          <p:cNvSpPr txBox="1"/>
          <p:nvPr/>
        </p:nvSpPr>
        <p:spPr>
          <a:xfrm>
            <a:off x="5618661" y="983069"/>
            <a:ext cx="642836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схожий на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гантелю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44A8D2-3D62-42BA-8F42-0171FA9E0AD2}"/>
              </a:ext>
            </a:extLst>
          </p:cNvPr>
          <p:cNvSpPr txBox="1"/>
          <p:nvPr/>
        </p:nvSpPr>
        <p:spPr>
          <a:xfrm>
            <a:off x="3916402" y="2278814"/>
            <a:ext cx="782872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    </a:t>
            </a:r>
          </a:p>
        </p:txBody>
      </p:sp>
      <p:sp>
        <p:nvSpPr>
          <p:cNvPr id="9" name="AutoShape 17">
            <a:extLst>
              <a:ext uri="{FF2B5EF4-FFF2-40B4-BE49-F238E27FC236}">
                <a16:creationId xmlns:a16="http://schemas.microsoft.com/office/drawing/2014/main" xmlns="" id="{0E2C0043-CC14-4772-AB53-F63FEC464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623" y="5028347"/>
            <a:ext cx="3880800" cy="1219200"/>
          </a:xfrm>
          <a:prstGeom prst="leftArrow">
            <a:avLst>
              <a:gd name="adj1" fmla="val 76472"/>
              <a:gd name="adj2" fmla="val 72375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en-US" sz="2800" dirty="0">
                <a:solidFill>
                  <a:srgbClr val="FF3300"/>
                </a:solidFill>
              </a:rPr>
              <a:t>f</a:t>
            </a:r>
            <a:r>
              <a:rPr lang="uk-UA" sz="2800" dirty="0">
                <a:solidFill>
                  <a:srgbClr val="FF3300"/>
                </a:solidFill>
              </a:rPr>
              <a:t> – </a:t>
            </a:r>
            <a:r>
              <a:rPr lang="uk-UA" sz="2800" dirty="0" err="1">
                <a:solidFill>
                  <a:srgbClr val="FF3300"/>
                </a:solidFill>
              </a:rPr>
              <a:t>орбіталль</a:t>
            </a:r>
            <a:r>
              <a:rPr lang="uk-UA" sz="2800" dirty="0">
                <a:solidFill>
                  <a:srgbClr val="FF3300"/>
                </a:solidFill>
              </a:rPr>
              <a:t> </a:t>
            </a:r>
            <a:r>
              <a:rPr lang="uk-UA" sz="2800" dirty="0">
                <a:solidFill>
                  <a:srgbClr val="00FFFF"/>
                </a:solidFill>
              </a:rPr>
              <a:t/>
            </a:r>
            <a:br>
              <a:rPr lang="uk-UA" sz="2800" dirty="0">
                <a:solidFill>
                  <a:srgbClr val="00FFFF"/>
                </a:solidFill>
              </a:rPr>
            </a:br>
            <a:r>
              <a:rPr lang="en-US" sz="2800" dirty="0">
                <a:solidFill>
                  <a:srgbClr val="FF3300"/>
                </a:solidFill>
              </a:rPr>
              <a:t>f</a:t>
            </a:r>
            <a:r>
              <a:rPr lang="uk-UA" sz="2800" dirty="0">
                <a:solidFill>
                  <a:srgbClr val="FF3300"/>
                </a:solidFill>
              </a:rPr>
              <a:t> –  електрони</a:t>
            </a:r>
            <a:endParaRPr lang="uk-UA" sz="2800" dirty="0"/>
          </a:p>
        </p:txBody>
      </p:sp>
      <p:sp>
        <p:nvSpPr>
          <p:cNvPr id="10" name="AutoShape 22">
            <a:extLst>
              <a:ext uri="{FF2B5EF4-FFF2-40B4-BE49-F238E27FC236}">
                <a16:creationId xmlns:a16="http://schemas.microsoft.com/office/drawing/2014/main" xmlns="" id="{327D9C93-484B-49FB-9381-E24B83EA5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220" y="3003457"/>
            <a:ext cx="3880799" cy="1219200"/>
          </a:xfrm>
          <a:prstGeom prst="leftArrow">
            <a:avLst>
              <a:gd name="adj1" fmla="val 76472"/>
              <a:gd name="adj2" fmla="val 73566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en-US" sz="2800" dirty="0">
                <a:solidFill>
                  <a:srgbClr val="FF3300"/>
                </a:solidFill>
              </a:rPr>
              <a:t>d</a:t>
            </a:r>
            <a:r>
              <a:rPr lang="uk-UA" sz="2800" dirty="0">
                <a:solidFill>
                  <a:srgbClr val="FF3300"/>
                </a:solidFill>
              </a:rPr>
              <a:t> – </a:t>
            </a:r>
            <a:r>
              <a:rPr lang="uk-UA" sz="2800" dirty="0" err="1">
                <a:solidFill>
                  <a:srgbClr val="FF3300"/>
                </a:solidFill>
              </a:rPr>
              <a:t>орбіталль</a:t>
            </a:r>
            <a:r>
              <a:rPr lang="uk-UA" sz="2800" dirty="0">
                <a:solidFill>
                  <a:srgbClr val="00FFFF"/>
                </a:solidFill>
              </a:rPr>
              <a:t> </a:t>
            </a:r>
            <a:br>
              <a:rPr lang="uk-UA" sz="2800" dirty="0">
                <a:solidFill>
                  <a:srgbClr val="00FFFF"/>
                </a:solidFill>
              </a:rPr>
            </a:br>
            <a:r>
              <a:rPr lang="en-US" sz="2800" dirty="0">
                <a:solidFill>
                  <a:srgbClr val="FF3300"/>
                </a:solidFill>
              </a:rPr>
              <a:t>d</a:t>
            </a:r>
            <a:r>
              <a:rPr lang="uk-UA" sz="2800" dirty="0">
                <a:solidFill>
                  <a:srgbClr val="FF3300"/>
                </a:solidFill>
              </a:rPr>
              <a:t> –  електрони</a:t>
            </a:r>
            <a:endParaRPr lang="uk-UA" sz="2800" dirty="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6CA556E1-2E67-4067-984A-47C556FDC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565" y="1371884"/>
            <a:ext cx="732110" cy="7582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uk-UA" sz="4000" dirty="0"/>
              <a:t>р</a:t>
            </a:r>
            <a:r>
              <a:rPr lang="uk-UA" sz="4000" baseline="30000" dirty="0"/>
              <a:t>2</a:t>
            </a:r>
            <a:endParaRPr lang="en-US" sz="40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291865E5-3007-420D-8292-4F950214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936" y="5303062"/>
            <a:ext cx="609599" cy="6697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000" dirty="0"/>
              <a:t>f</a:t>
            </a:r>
            <a:r>
              <a:rPr lang="uk-UA" sz="4000" baseline="30000" dirty="0"/>
              <a:t>2</a:t>
            </a:r>
            <a:endParaRPr lang="en-US" sz="4000" dirty="0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xmlns="" id="{DE19BAD3-8C06-4E4F-86CE-DBA69A381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633" y="3759799"/>
            <a:ext cx="609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000" dirty="0"/>
              <a:t>d</a:t>
            </a:r>
            <a:r>
              <a:rPr lang="uk-UA" sz="4000" baseline="30000" dirty="0"/>
              <a:t>2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3C4A5E-4F58-4743-961B-62301129DB91}"/>
              </a:ext>
            </a:extLst>
          </p:cNvPr>
          <p:cNvSpPr txBox="1"/>
          <p:nvPr/>
        </p:nvSpPr>
        <p:spPr>
          <a:xfrm>
            <a:off x="8275599" y="3874185"/>
            <a:ext cx="33678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складніша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орбіталей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таких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орбіталях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4" name="Трехмерная модель 13" descr="D2 орбитальное">
                <a:extLst>
                  <a:ext uri="{FF2B5EF4-FFF2-40B4-BE49-F238E27FC236}">
                    <a16:creationId xmlns:a16="http://schemas.microsoft.com/office/drawing/2014/main" id="{E4271331-70C6-429A-8575-1ED6FCAED7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4684919"/>
                  </p:ext>
                </p:extLst>
              </p:nvPr>
            </p:nvGraphicFramePr>
            <p:xfrm>
              <a:off x="627589" y="173252"/>
              <a:ext cx="2282540" cy="197820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82540" cy="1978202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95" d="1000000"/>
                    <am3d:preTrans dx="-1216821" dy="-1216821" dz="1216822"/>
                    <am3d:scale>
                      <am3d:sx n="1000000" d="1000000"/>
                      <am3d:sy n="1000000" d="1000000"/>
                      <am3d:sz n="1000000" d="1000000"/>
                    </am3d:scale>
                    <am3d:rot ax="3924107" ay="2568179" az="336174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797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Трехмерная модель 13" descr="D2 орбитальное">
                <a:extLst>
                  <a:ext uri="{FF2B5EF4-FFF2-40B4-BE49-F238E27FC236}">
                    <a16:creationId xmlns:a16="http://schemas.microsoft.com/office/drawing/2014/main" xmlns="" id="{E4271331-70C6-429A-8575-1ED6FCAED7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589" y="173252"/>
                <a:ext cx="2282540" cy="1978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6" name="Трехмерная модель 15" descr="D орбитальное">
                <a:extLst>
                  <a:ext uri="{FF2B5EF4-FFF2-40B4-BE49-F238E27FC236}">
                    <a16:creationId xmlns:a16="http://schemas.microsoft.com/office/drawing/2014/main" id="{3AF71A0F-F8E7-4A18-8E29-FB17142A22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5806116"/>
                  </p:ext>
                </p:extLst>
              </p:nvPr>
            </p:nvGraphicFramePr>
            <p:xfrm>
              <a:off x="773787" y="2555919"/>
              <a:ext cx="1994952" cy="169095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994952" cy="169095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95" d="1000000"/>
                    <am3d:preTrans dx="-1216821" dy="-1216821" dz="1216822"/>
                    <am3d:scale>
                      <am3d:sx n="1000000" d="1000000"/>
                      <am3d:sy n="1000000" d="1000000"/>
                      <am3d:sz n="1000000" d="1000000"/>
                    </am3d:scale>
                    <am3d:rot ax="2413961" ay="228984" az="19337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5529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Трехмерная модель 15" descr="D орбитальное">
                <a:extLst>
                  <a:ext uri="{FF2B5EF4-FFF2-40B4-BE49-F238E27FC236}">
                    <a16:creationId xmlns:a16="http://schemas.microsoft.com/office/drawing/2014/main" xmlns="" id="{3AF71A0F-F8E7-4A18-8E29-FB17142A22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787" y="2555919"/>
                <a:ext cx="1994952" cy="1690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8" name="Трехмерная модель 17" descr="F орбитальное">
                <a:extLst>
                  <a:ext uri="{FF2B5EF4-FFF2-40B4-BE49-F238E27FC236}">
                    <a16:creationId xmlns:a16="http://schemas.microsoft.com/office/drawing/2014/main" id="{B3342A61-FAD6-4773-BEBA-37448F345B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4081205"/>
                  </p:ext>
                </p:extLst>
              </p:nvPr>
            </p:nvGraphicFramePr>
            <p:xfrm>
              <a:off x="652918" y="4521067"/>
              <a:ext cx="2159323" cy="212127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159323" cy="212127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95" d="1000000"/>
                    <am3d:preTrans dx="-1216821" dy="-1216821" dz="1216822"/>
                    <am3d:scale>
                      <am3d:sx n="1000000" d="1000000"/>
                      <am3d:sy n="1000000" d="1000000"/>
                      <am3d:sz n="1000000" d="1000000"/>
                    </am3d:scale>
                    <am3d:rot ax="2034812" ay="1456428" az="92697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1188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Трехмерная модель 17" descr="F орбитальное">
                <a:extLst>
                  <a:ext uri="{FF2B5EF4-FFF2-40B4-BE49-F238E27FC236}">
                    <a16:creationId xmlns:a16="http://schemas.microsoft.com/office/drawing/2014/main" xmlns="" id="{B3342A61-FAD6-4773-BEBA-37448F345B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2918" y="4521067"/>
                <a:ext cx="2159323" cy="21212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995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0" presetClass="entr" presetSubtype="102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3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F4FB4F-7E4B-40FD-8804-85D6EC863FFA}"/>
              </a:ext>
            </a:extLst>
          </p:cNvPr>
          <p:cNvSpPr txBox="1"/>
          <p:nvPr/>
        </p:nvSpPr>
        <p:spPr>
          <a:xfrm>
            <a:off x="930000" y="109716"/>
            <a:ext cx="6798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+mn-ea"/>
                <a:cs typeface="Arial"/>
              </a:rPr>
              <a:t>Поняття про спін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8A0845-9EBA-4F76-A71E-D47CFC5D54D8}"/>
              </a:ext>
            </a:extLst>
          </p:cNvPr>
          <p:cNvSpPr txBox="1"/>
          <p:nvPr/>
        </p:nvSpPr>
        <p:spPr>
          <a:xfrm>
            <a:off x="4778984" y="1030987"/>
            <a:ext cx="6099242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спарені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3CBF6D-FF79-41D9-ACD5-8EA06EAC5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74" y="1245141"/>
            <a:ext cx="4719509" cy="44866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8981E7-BBE3-40B5-A788-8CB95F5AE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9" t="-1" r="28038" b="-3298"/>
          <a:stretch/>
        </p:blipFill>
        <p:spPr>
          <a:xfrm>
            <a:off x="3835286" y="2561625"/>
            <a:ext cx="1507674" cy="1524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BCAF38-291F-4881-BD91-FF54B827F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00" y="2598046"/>
            <a:ext cx="1507675" cy="1526346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B77148CF-3766-4719-8D37-8D7B3DA1A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5750" y="3225372"/>
            <a:ext cx="1160952" cy="101994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uk-UA" sz="6000" b="1" dirty="0"/>
              <a:t>↑↓</a:t>
            </a:r>
            <a:r>
              <a:rPr lang="uk-UA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2847F6-EE0A-44B7-8570-13893DE4E441}"/>
              </a:ext>
            </a:extLst>
          </p:cNvPr>
          <p:cNvSpPr txBox="1"/>
          <p:nvPr/>
        </p:nvSpPr>
        <p:spPr>
          <a:xfrm>
            <a:off x="5706660" y="3414324"/>
            <a:ext cx="509909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Рух електрона навколо осі називається 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спін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34733F-45F8-4CED-873A-50606183DDE1}"/>
              </a:ext>
            </a:extLst>
          </p:cNvPr>
          <p:cNvSpPr txBox="1"/>
          <p:nvPr/>
        </p:nvSpPr>
        <p:spPr>
          <a:xfrm>
            <a:off x="6599645" y="1853380"/>
            <a:ext cx="5380537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два електрони обертаються навколо власної осі в одному напрямку, то говорять, що їх спіни </a:t>
            </a: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паралельні</a:t>
            </a: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якщо в різних – то їх спіни </a:t>
            </a: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антипаралельні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>
            <a:extLst>
              <a:ext uri="{FF2B5EF4-FFF2-40B4-BE49-F238E27FC236}">
                <a16:creationId xmlns:a16="http://schemas.microsoft.com/office/drawing/2014/main" xmlns="" id="{25344A79-A3FA-4D78-8120-5C5B237243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3703" y="323884"/>
            <a:ext cx="7708359" cy="1964176"/>
          </a:xfrm>
          <a:prstGeom prst="rect">
            <a:avLst/>
          </a:prstGeom>
        </p:spPr>
        <p:txBody>
          <a:bodyPr wrap="none" numCol="1" fromWordArt="1">
            <a:prstTxWarp prst="textCascadeUp">
              <a:avLst>
                <a:gd name="adj" fmla="val 100000"/>
              </a:avLst>
            </a:prstTxWarp>
          </a:bodyPr>
          <a:lstStyle>
            <a:defPPr>
              <a:defRPr lang="uk-UA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uk-UA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/>
              </a:rPr>
              <a:t> Електронна оболонка </a:t>
            </a:r>
          </a:p>
          <a:p>
            <a:r>
              <a:rPr lang="uk-UA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/>
              </a:rPr>
              <a:t>атома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10D19B-8F55-48D4-9B0F-F06BB4DE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45" y="1589312"/>
            <a:ext cx="3705527" cy="1629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2333C9-B821-40FB-80E7-9FE80F32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85" y="493987"/>
            <a:ext cx="2398983" cy="38882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E3A0EF-3BE1-4AB9-9B03-246C002A6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38" y="637284"/>
            <a:ext cx="3127076" cy="36417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CB578B-9386-4429-885B-4FD743EE6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717" y="1572869"/>
            <a:ext cx="1571984" cy="1578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6F6F5E-2139-4C33-81CB-442E2B5E9FB2}"/>
              </a:ext>
            </a:extLst>
          </p:cNvPr>
          <p:cNvSpPr txBox="1"/>
          <p:nvPr/>
        </p:nvSpPr>
        <p:spPr>
          <a:xfrm>
            <a:off x="3982882" y="3346408"/>
            <a:ext cx="8023483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хмари,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окремими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електонами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разом 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хмару атома —</a:t>
            </a: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електронну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оболонку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159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8856B4-AA23-4930-B867-0FC74CB90AAD}"/>
              </a:ext>
            </a:extLst>
          </p:cNvPr>
          <p:cNvSpPr txBox="1"/>
          <p:nvPr/>
        </p:nvSpPr>
        <p:spPr>
          <a:xfrm>
            <a:off x="4735209" y="275643"/>
            <a:ext cx="6824613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Єлектронна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оболонка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рухаються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та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утримуються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силами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притягання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9685E8-6DFA-489F-AC35-BB8A92D94F72}"/>
              </a:ext>
            </a:extLst>
          </p:cNvPr>
          <p:cNvSpPr txBox="1"/>
          <p:nvPr/>
        </p:nvSpPr>
        <p:spPr>
          <a:xfrm>
            <a:off x="1077609" y="3355723"/>
            <a:ext cx="6099242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атома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описується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будовою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A13B6C-55F7-4D07-88BA-5B725AD9B467}"/>
              </a:ext>
            </a:extLst>
          </p:cNvPr>
          <p:cNvSpPr txBox="1"/>
          <p:nvPr/>
        </p:nvSpPr>
        <p:spPr>
          <a:xfrm>
            <a:off x="4127230" y="4809978"/>
            <a:ext cx="7783869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найважливішу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характеристику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точно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розрахувати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Такою характеристикою є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Atom GIF | Gfycat">
            <a:extLst>
              <a:ext uri="{FF2B5EF4-FFF2-40B4-BE49-F238E27FC236}">
                <a16:creationId xmlns:a16="http://schemas.microsoft.com/office/drawing/2014/main" xmlns="" id="{373DF087-F362-4753-9667-A6E40DF4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32" y="394133"/>
            <a:ext cx="3270396" cy="24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E54FAD3-A88C-4791-9DF9-38B343C1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96" y="3450068"/>
            <a:ext cx="1218319" cy="121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9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1F0B94-D617-4AC1-921B-07F2C0343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23" y="1098422"/>
            <a:ext cx="6077069" cy="5381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F5BBCA-0DCB-46FE-800D-CDABC06DAD1B}"/>
              </a:ext>
            </a:extLst>
          </p:cNvPr>
          <p:cNvSpPr txBox="1"/>
          <p:nvPr/>
        </p:nvSpPr>
        <p:spPr>
          <a:xfrm>
            <a:off x="792804" y="137065"/>
            <a:ext cx="10822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943459-81F6-4F39-ACEA-27B1B4F1B01A}"/>
              </a:ext>
            </a:extLst>
          </p:cNvPr>
          <p:cNvSpPr txBox="1"/>
          <p:nvPr/>
        </p:nvSpPr>
        <p:spPr>
          <a:xfrm>
            <a:off x="8186366" y="2105561"/>
            <a:ext cx="37685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електрона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ядра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DF2789-64B0-43C3-954C-89E0ACD7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04" y="968062"/>
            <a:ext cx="10229975" cy="1170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CD587C-B7A0-4515-9894-4EB780158323}"/>
              </a:ext>
            </a:extLst>
          </p:cNvPr>
          <p:cNvSpPr txBox="1"/>
          <p:nvPr/>
        </p:nvSpPr>
        <p:spPr>
          <a:xfrm>
            <a:off x="2229255" y="1165274"/>
            <a:ext cx="9591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близьких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енергією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D06859-8FCB-4E1D-890C-35D138566233}"/>
              </a:ext>
            </a:extLst>
          </p:cNvPr>
          <p:cNvSpPr txBox="1"/>
          <p:nvPr/>
        </p:nvSpPr>
        <p:spPr>
          <a:xfrm>
            <a:off x="7989271" y="3440276"/>
            <a:ext cx="4044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номеру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F4FB1EF-8030-43C9-B68D-9C06C104B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253" y="2969592"/>
            <a:ext cx="3426249" cy="3279932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3960D064-EED5-4E48-A6CD-F613E21E4C3B}"/>
              </a:ext>
            </a:extLst>
          </p:cNvPr>
          <p:cNvSpPr/>
          <p:nvPr/>
        </p:nvSpPr>
        <p:spPr>
          <a:xfrm>
            <a:off x="1591733" y="2138595"/>
            <a:ext cx="637522" cy="514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122FC8CA-E4D7-46FB-A7B3-04C2C47263BD}"/>
              </a:ext>
            </a:extLst>
          </p:cNvPr>
          <p:cNvSpPr/>
          <p:nvPr/>
        </p:nvSpPr>
        <p:spPr>
          <a:xfrm rot="10800000">
            <a:off x="1121781" y="2201362"/>
            <a:ext cx="420615" cy="3887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EEDFF8E-A836-4B33-8991-1F00284D235A}"/>
              </a:ext>
            </a:extLst>
          </p:cNvPr>
          <p:cNvSpPr/>
          <p:nvPr/>
        </p:nvSpPr>
        <p:spPr>
          <a:xfrm>
            <a:off x="762876" y="2138595"/>
            <a:ext cx="309567" cy="451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6F7FFF7-392E-430A-BBA3-8D9E2C0E219F}"/>
              </a:ext>
            </a:extLst>
          </p:cNvPr>
          <p:cNvSpPr/>
          <p:nvPr/>
        </p:nvSpPr>
        <p:spPr>
          <a:xfrm>
            <a:off x="2183953" y="2570121"/>
            <a:ext cx="637522" cy="514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943C1C5-4D0A-4546-BA36-EADFD2A55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43" y="2596693"/>
            <a:ext cx="991861" cy="4877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5DBE0DA-1C49-4252-962A-6DD9279DF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88" y="2603265"/>
            <a:ext cx="347502" cy="48772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4427B3C-B5A3-4BBC-9E39-00849E802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55" y="6077279"/>
            <a:ext cx="5902219" cy="6753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2BF08B1-A1D8-4FEF-816D-22FEA5F7FAC1}"/>
              </a:ext>
            </a:extLst>
          </p:cNvPr>
          <p:cNvSpPr txBox="1"/>
          <p:nvPr/>
        </p:nvSpPr>
        <p:spPr>
          <a:xfrm>
            <a:off x="2346013" y="6217308"/>
            <a:ext cx="5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 енергетичний рівень називають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зовнішнім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681C55A-FE25-4987-94C4-D43641378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1043" y="4730681"/>
            <a:ext cx="3182232" cy="185595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CE87D1B1-D5B6-4EFB-845F-9F586A253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1171" y="4990281"/>
            <a:ext cx="194684" cy="110320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761EBA49-7068-4268-A8B1-EC8A2D6F9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0567" y="4996763"/>
            <a:ext cx="209525" cy="110320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18C6EC2-697F-4C01-AD74-1BCCF5CF4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6688" y="4968540"/>
            <a:ext cx="200549" cy="11364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09A20C0-9EA0-42C8-88F9-295BD7604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9492" y="4981627"/>
            <a:ext cx="253697" cy="11364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E6DDDB14-B527-4CDB-BCCB-1B3066C5D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2025" y="5286382"/>
            <a:ext cx="609653" cy="603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BABCC49-80D0-4E97-9081-59A6CAE3A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7778" y="4663529"/>
            <a:ext cx="357441" cy="4268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CAEAD2F3-FFF4-4C5A-A9B4-37C7972E1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7670" y="4651881"/>
            <a:ext cx="357442" cy="42684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AD47303-46CA-49FE-934D-99816FC100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5587" y="4674253"/>
            <a:ext cx="367738" cy="4391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A209EFE-A64F-4905-8E81-BE09E30D1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17416" y="4644242"/>
            <a:ext cx="401216" cy="479123"/>
          </a:xfrm>
          <a:prstGeom prst="rect">
            <a:avLst/>
          </a:prstGeom>
        </p:spPr>
      </p:pic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xmlns="" id="{668096CD-D4F2-4EEE-8430-3897A9FBA44A}"/>
              </a:ext>
            </a:extLst>
          </p:cNvPr>
          <p:cNvSpPr/>
          <p:nvPr/>
        </p:nvSpPr>
        <p:spPr>
          <a:xfrm>
            <a:off x="5881511" y="4876952"/>
            <a:ext cx="2669415" cy="120032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014F16B-BAA3-4A9C-A199-B2826CD6395D}"/>
              </a:ext>
            </a:extLst>
          </p:cNvPr>
          <p:cNvSpPr txBox="1"/>
          <p:nvPr/>
        </p:nvSpPr>
        <p:spPr>
          <a:xfrm>
            <a:off x="5996619" y="5184728"/>
            <a:ext cx="240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будови електронної оболонки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A2F41F-0B3D-44E4-A134-A6C09C2B4EA5}"/>
              </a:ext>
            </a:extLst>
          </p:cNvPr>
          <p:cNvSpPr txBox="1"/>
          <p:nvPr/>
        </p:nvSpPr>
        <p:spPr>
          <a:xfrm>
            <a:off x="10024632" y="6007568"/>
            <a:ext cx="4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F44F97-5556-4808-AC7F-BCD50161513E}"/>
              </a:ext>
            </a:extLst>
          </p:cNvPr>
          <p:cNvSpPr txBox="1"/>
          <p:nvPr/>
        </p:nvSpPr>
        <p:spPr>
          <a:xfrm>
            <a:off x="10418016" y="6017258"/>
            <a:ext cx="52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947470-8E66-4FC1-9F69-1042C04CB692}"/>
              </a:ext>
            </a:extLst>
          </p:cNvPr>
          <p:cNvSpPr txBox="1"/>
          <p:nvPr/>
        </p:nvSpPr>
        <p:spPr>
          <a:xfrm>
            <a:off x="10802307" y="6032642"/>
            <a:ext cx="56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11AFE5-5965-4E62-8425-CF002DE16B2C}"/>
              </a:ext>
            </a:extLst>
          </p:cNvPr>
          <p:cNvSpPr txBox="1"/>
          <p:nvPr/>
        </p:nvSpPr>
        <p:spPr>
          <a:xfrm>
            <a:off x="11313601" y="6017258"/>
            <a:ext cx="76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3" grpId="0" animBg="1"/>
      <p:bldP spid="14" grpId="0" animBg="1"/>
      <p:bldP spid="15" grpId="0" animBg="1"/>
      <p:bldP spid="16" grpId="0" animBg="1"/>
      <p:bldP spid="27" grpId="0"/>
      <p:bldP spid="38" grpId="0" animBg="1"/>
      <p:bldP spid="39" grpId="0"/>
      <p:bldP spid="2" grpId="0"/>
      <p:bldP spid="4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F18610-1CB7-4BD9-8C41-D03B6F15BFAF}"/>
              </a:ext>
            </a:extLst>
          </p:cNvPr>
          <p:cNvSpPr txBox="1"/>
          <p:nvPr/>
        </p:nvSpPr>
        <p:spPr>
          <a:xfrm>
            <a:off x="875434" y="130947"/>
            <a:ext cx="546289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номеру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енергетичного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(номеру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117F7-74D3-409F-9460-BE58EFE3645F}"/>
              </a:ext>
            </a:extLst>
          </p:cNvPr>
          <p:cNvSpPr txBox="1"/>
          <p:nvPr/>
        </p:nvSpPr>
        <p:spPr>
          <a:xfrm>
            <a:off x="3315918" y="1035340"/>
            <a:ext cx="609924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підрівень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число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орбіталей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просторової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орбіталей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523FDD-CEDB-42F9-91BC-0F8E7399189A}"/>
              </a:ext>
            </a:extLst>
          </p:cNvPr>
          <p:cNvSpPr txBox="1"/>
          <p:nvPr/>
        </p:nvSpPr>
        <p:spPr>
          <a:xfrm>
            <a:off x="1167318" y="2282796"/>
            <a:ext cx="81234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квадратиком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1D2DA3-9FBB-4520-AB60-0EED20DF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879" y="2404780"/>
            <a:ext cx="680955" cy="4642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3EE404-71AA-45AF-9695-BAC03974DCC3}"/>
              </a:ext>
            </a:extLst>
          </p:cNvPr>
          <p:cNvSpPr txBox="1"/>
          <p:nvPr/>
        </p:nvSpPr>
        <p:spPr>
          <a:xfrm>
            <a:off x="1594204" y="2943813"/>
            <a:ext cx="7414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перших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виглядати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</a:t>
            </a:r>
            <a:r>
              <a:rPr lang="ru-RU" sz="2800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BD5B94-A601-4594-B886-9DC5AE6D8106}"/>
              </a:ext>
            </a:extLst>
          </p:cNvPr>
          <p:cNvSpPr txBox="1"/>
          <p:nvPr/>
        </p:nvSpPr>
        <p:spPr>
          <a:xfrm>
            <a:off x="1425103" y="4062838"/>
            <a:ext cx="139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n=4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CFF1BA-9657-4E95-B0B3-7C4CF34693C1}"/>
              </a:ext>
            </a:extLst>
          </p:cNvPr>
          <p:cNvSpPr txBox="1"/>
          <p:nvPr/>
        </p:nvSpPr>
        <p:spPr>
          <a:xfrm>
            <a:off x="1446183" y="5823886"/>
            <a:ext cx="826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n=1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9C052B-2AFF-488D-B693-EB6478F64F6C}"/>
              </a:ext>
            </a:extLst>
          </p:cNvPr>
          <p:cNvSpPr txBox="1"/>
          <p:nvPr/>
        </p:nvSpPr>
        <p:spPr>
          <a:xfrm>
            <a:off x="1435643" y="5236870"/>
            <a:ext cx="836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n=2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63E1CD3-3924-48E1-8CEC-96FA2FC915D6}"/>
              </a:ext>
            </a:extLst>
          </p:cNvPr>
          <p:cNvSpPr txBox="1"/>
          <p:nvPr/>
        </p:nvSpPr>
        <p:spPr>
          <a:xfrm>
            <a:off x="1425103" y="4649854"/>
            <a:ext cx="826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n=3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196C46-7BF0-4C30-BE6B-A4CC2FA31615}"/>
              </a:ext>
            </a:extLst>
          </p:cNvPr>
          <p:cNvSpPr txBox="1"/>
          <p:nvPr/>
        </p:nvSpPr>
        <p:spPr>
          <a:xfrm>
            <a:off x="999925" y="6228938"/>
            <a:ext cx="2544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C7186B-E7E9-4BA5-8D5C-200C595145DE}"/>
              </a:ext>
            </a:extLst>
          </p:cNvPr>
          <p:cNvSpPr txBox="1"/>
          <p:nvPr/>
        </p:nvSpPr>
        <p:spPr>
          <a:xfrm>
            <a:off x="2688645" y="6244327"/>
            <a:ext cx="494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</a:t>
            </a:r>
            <a:endParaRPr lang="ru-RU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E1FED24-E13A-4CF9-B5AB-43F6BA9C55E8}"/>
              </a:ext>
            </a:extLst>
          </p:cNvPr>
          <p:cNvSpPr txBox="1"/>
          <p:nvPr/>
        </p:nvSpPr>
        <p:spPr>
          <a:xfrm>
            <a:off x="3918219" y="6259789"/>
            <a:ext cx="597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</a:t>
            </a:r>
            <a:endParaRPr lang="ru-RU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0F543FE-88D6-415E-8C9A-3B0EC5B10CBA}"/>
              </a:ext>
            </a:extLst>
          </p:cNvPr>
          <p:cNvSpPr txBox="1"/>
          <p:nvPr/>
        </p:nvSpPr>
        <p:spPr>
          <a:xfrm>
            <a:off x="6338325" y="6265388"/>
            <a:ext cx="486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B30314-B41B-4F19-BA11-E800992DFD9F}"/>
              </a:ext>
            </a:extLst>
          </p:cNvPr>
          <p:cNvSpPr txBox="1"/>
          <p:nvPr/>
        </p:nvSpPr>
        <p:spPr>
          <a:xfrm>
            <a:off x="9975836" y="6259716"/>
            <a:ext cx="494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D87D622-367D-47C2-897C-49D5884DF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314" y="5765561"/>
            <a:ext cx="630231" cy="42765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4CF0D53-CA02-4B86-8127-069D238B2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313" y="5214265"/>
            <a:ext cx="630231" cy="42765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E6C22805-153A-4209-A417-2BE45645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313" y="4639199"/>
            <a:ext cx="630230" cy="4276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9A5B95C-DDD6-4775-B9AC-5343CB0CC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313" y="4075289"/>
            <a:ext cx="630231" cy="4276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ADCC0E2-E41B-42A6-91EF-9EC705ED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919" y="5182933"/>
            <a:ext cx="1487553" cy="44504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2D550F1-AA53-4F40-9A37-B98672FCA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918" y="4619024"/>
            <a:ext cx="1487553" cy="44504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A48DD56-F56E-4E94-A9AC-B5ECD1AC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918" y="4066593"/>
            <a:ext cx="1487553" cy="44504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8A224776-0263-4AFE-BC42-F089CF8EC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14" t="24144" r="39219" b="64669"/>
          <a:stretch/>
        </p:blipFill>
        <p:spPr>
          <a:xfrm>
            <a:off x="5022028" y="4075289"/>
            <a:ext cx="2925487" cy="4310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3317B2B-14F1-4C96-A632-CDA068740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028" y="4684517"/>
            <a:ext cx="2926334" cy="42675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B9146E18-E9DE-4A81-BC42-900CE2CB35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62" t="4130" r="4890" b="84893"/>
          <a:stretch/>
        </p:blipFill>
        <p:spPr>
          <a:xfrm>
            <a:off x="8166072" y="4062838"/>
            <a:ext cx="3619529" cy="3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2" grpId="0"/>
      <p:bldP spid="13" grpId="0"/>
      <p:bldP spid="15" grpId="0"/>
      <p:bldP spid="17" grpId="0"/>
      <p:bldP spid="19" grpId="0"/>
      <p:bldP spid="22" grpId="0"/>
      <p:bldP spid="24" grpId="0"/>
      <p:bldP spid="26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F6EA9A-366B-4F91-BAA3-0AC8EED92578}"/>
              </a:ext>
            </a:extLst>
          </p:cNvPr>
          <p:cNvSpPr txBox="1"/>
          <p:nvPr/>
        </p:nvSpPr>
        <p:spPr>
          <a:xfrm>
            <a:off x="987357" y="153491"/>
            <a:ext cx="609924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розміститися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E560EE-D64B-4C1E-880B-2C115205C8B7}"/>
              </a:ext>
            </a:extLst>
          </p:cNvPr>
          <p:cNvSpPr txBox="1"/>
          <p:nvPr/>
        </p:nvSpPr>
        <p:spPr>
          <a:xfrm>
            <a:off x="987357" y="1000675"/>
            <a:ext cx="887486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зображують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квадрата, 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стрілок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догори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донизу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EC498B-B6DA-44DE-9888-D4BAFDC05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4" r="90211" b="78727"/>
          <a:stretch/>
        </p:blipFill>
        <p:spPr>
          <a:xfrm>
            <a:off x="1203768" y="1909823"/>
            <a:ext cx="567160" cy="646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049D0ED-D884-478A-863A-A31C9280F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7" t="23998" r="90293" b="57122"/>
          <a:stretch/>
        </p:blipFill>
        <p:spPr>
          <a:xfrm>
            <a:off x="1212082" y="2743200"/>
            <a:ext cx="558846" cy="584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14DAF9-AC45-44E4-A92F-2D314B916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4" t="57967" r="89929" b="22087"/>
          <a:stretch/>
        </p:blipFill>
        <p:spPr>
          <a:xfrm>
            <a:off x="1203768" y="3429000"/>
            <a:ext cx="558846" cy="646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F6171-8804-4AEC-9EB4-AC4161DA9050}"/>
              </a:ext>
            </a:extLst>
          </p:cNvPr>
          <p:cNvSpPr txBox="1"/>
          <p:nvPr/>
        </p:nvSpPr>
        <p:spPr>
          <a:xfrm>
            <a:off x="1770928" y="1969373"/>
            <a:ext cx="5602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вільна (вакантна, або незаповнена) орбіталь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FD57EE-B10F-4500-86B2-99519B7098C8}"/>
              </a:ext>
            </a:extLst>
          </p:cNvPr>
          <p:cNvSpPr txBox="1"/>
          <p:nvPr/>
        </p:nvSpPr>
        <p:spPr>
          <a:xfrm>
            <a:off x="1918811" y="2721114"/>
            <a:ext cx="626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орбіталь, що містить один електрон;  такий електрон називають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неспареним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A349D6-EADB-400E-8E1B-4BA6721F4925}"/>
              </a:ext>
            </a:extLst>
          </p:cNvPr>
          <p:cNvSpPr txBox="1"/>
          <p:nvPr/>
        </p:nvSpPr>
        <p:spPr>
          <a:xfrm>
            <a:off x="1918811" y="3539034"/>
            <a:ext cx="714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заповнена орбіталь, що містить два електрони; такі електрони називають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спареними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1CBD1C-DE97-440E-AC9C-0D73FA3568B7}"/>
              </a:ext>
            </a:extLst>
          </p:cNvPr>
          <p:cNvSpPr txBox="1"/>
          <p:nvPr/>
        </p:nvSpPr>
        <p:spPr>
          <a:xfrm>
            <a:off x="4425607" y="4246920"/>
            <a:ext cx="75153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антипаралельними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принципом заборони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Паулі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CA44A01-B704-4F3B-93BF-E379B475E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043"/>
          <a:stretch/>
        </p:blipFill>
        <p:spPr>
          <a:xfrm>
            <a:off x="1212082" y="5027642"/>
            <a:ext cx="1155604" cy="9397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5B04D51-CD93-4131-BC4F-F5D7BE61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1" t="26893" r="58141" b="26893"/>
          <a:stretch/>
        </p:blipFill>
        <p:spPr>
          <a:xfrm>
            <a:off x="1489533" y="6045645"/>
            <a:ext cx="429278" cy="5011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9B59793-38A6-4F76-BF43-ED2845305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9" r="19198"/>
          <a:stretch/>
        </p:blipFill>
        <p:spPr>
          <a:xfrm>
            <a:off x="2720622" y="5027642"/>
            <a:ext cx="1027289" cy="9760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B41820-F704-421A-BD77-C1DAE59C9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08" b="24812"/>
          <a:stretch/>
        </p:blipFill>
        <p:spPr>
          <a:xfrm>
            <a:off x="3019626" y="6045645"/>
            <a:ext cx="429279" cy="5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EFC0F5-E3AF-4BE2-BEF1-2E2F61973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8" y="60485"/>
            <a:ext cx="11546912" cy="6737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765C17-171E-450B-8B9B-C212940BEBF3}"/>
              </a:ext>
            </a:extLst>
          </p:cNvPr>
          <p:cNvSpPr txBox="1"/>
          <p:nvPr/>
        </p:nvSpPr>
        <p:spPr>
          <a:xfrm>
            <a:off x="5028478" y="1562337"/>
            <a:ext cx="609924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Гелію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кулеподібною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формою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(s-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6666CB-6210-4EDD-A087-4F6FF22D0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3" t="34269" r="77315" b="52066"/>
          <a:stretch/>
        </p:blipFill>
        <p:spPr>
          <a:xfrm>
            <a:off x="3533422" y="745067"/>
            <a:ext cx="1070042" cy="1200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E1FEED-2008-48B2-9171-A33A684D8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230" y="857955"/>
            <a:ext cx="1070042" cy="8735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3D5562B-452C-4650-9BB5-563A351D4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445" y="857955"/>
            <a:ext cx="1273409" cy="92389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C890627-DC0C-4023-AC30-7049934FB4FB}"/>
              </a:ext>
            </a:extLst>
          </p:cNvPr>
          <p:cNvSpPr/>
          <p:nvPr/>
        </p:nvSpPr>
        <p:spPr>
          <a:xfrm>
            <a:off x="598311" y="948267"/>
            <a:ext cx="607919" cy="5418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827431-5D34-4536-86BB-48AD5C8DB1AC}"/>
              </a:ext>
            </a:extLst>
          </p:cNvPr>
          <p:cNvSpPr txBox="1"/>
          <p:nvPr/>
        </p:nvSpPr>
        <p:spPr>
          <a:xfrm>
            <a:off x="8352157" y="2579322"/>
            <a:ext cx="37592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 будуть розміщені на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 енергетичному рівні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(єдиному) на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897F2F-5F2C-4519-AB2F-8CF1B5C057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00772" y="3636109"/>
            <a:ext cx="733598" cy="733598"/>
          </a:xfrm>
          <a:prstGeom prst="rect">
            <a:avLst/>
          </a:prstGeom>
        </p:spPr>
      </p:pic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xmlns="" id="{2752D8DA-D051-4B34-8153-C359DF6E4A28}"/>
              </a:ext>
            </a:extLst>
          </p:cNvPr>
          <p:cNvSpPr/>
          <p:nvPr/>
        </p:nvSpPr>
        <p:spPr>
          <a:xfrm rot="16200000">
            <a:off x="2830304" y="3882963"/>
            <a:ext cx="460908" cy="177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D6D235-4D9A-4CDA-9369-8A5349302163}"/>
              </a:ext>
            </a:extLst>
          </p:cNvPr>
          <p:cNvSpPr txBox="1"/>
          <p:nvPr/>
        </p:nvSpPr>
        <p:spPr>
          <a:xfrm>
            <a:off x="2882537" y="4152109"/>
            <a:ext cx="356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B932D2-C7ED-49B4-BBDF-3F8BFA3A9CEF}"/>
              </a:ext>
            </a:extLst>
          </p:cNvPr>
          <p:cNvSpPr txBox="1"/>
          <p:nvPr/>
        </p:nvSpPr>
        <p:spPr>
          <a:xfrm>
            <a:off x="1689392" y="3679742"/>
            <a:ext cx="62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F8B567-9C8D-4138-A349-626BC9EE1F1A}"/>
              </a:ext>
            </a:extLst>
          </p:cNvPr>
          <p:cNvSpPr txBox="1"/>
          <p:nvPr/>
        </p:nvSpPr>
        <p:spPr>
          <a:xfrm>
            <a:off x="1514123" y="3888618"/>
            <a:ext cx="35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F02529-0D81-4C0F-87B0-5FF488787996}"/>
              </a:ext>
            </a:extLst>
          </p:cNvPr>
          <p:cNvSpPr txBox="1"/>
          <p:nvPr/>
        </p:nvSpPr>
        <p:spPr>
          <a:xfrm>
            <a:off x="870982" y="2447550"/>
            <a:ext cx="131191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елемента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46F6FC-2D0B-443E-AD0B-B474D981BE0C}"/>
              </a:ext>
            </a:extLst>
          </p:cNvPr>
          <p:cNvSpPr txBox="1"/>
          <p:nvPr/>
        </p:nvSpPr>
        <p:spPr>
          <a:xfrm>
            <a:off x="2932065" y="2698468"/>
            <a:ext cx="178642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енергетичного рівня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846B550-B412-412A-BF69-CBB429623D20}"/>
              </a:ext>
            </a:extLst>
          </p:cNvPr>
          <p:cNvSpPr txBox="1"/>
          <p:nvPr/>
        </p:nvSpPr>
        <p:spPr>
          <a:xfrm>
            <a:off x="137789" y="4487914"/>
            <a:ext cx="213848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 ядра атома (кількість електронів)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29B90A-BDEF-40DF-A81B-74D4D3FC42F2}"/>
              </a:ext>
            </a:extLst>
          </p:cNvPr>
          <p:cNvSpPr txBox="1"/>
          <p:nvPr/>
        </p:nvSpPr>
        <p:spPr>
          <a:xfrm>
            <a:off x="3749480" y="4598385"/>
            <a:ext cx="189893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енергетичного підрівня (орбіталі)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07457F-214E-4622-9CE5-AD8C36DB1DDA}"/>
              </a:ext>
            </a:extLst>
          </p:cNvPr>
          <p:cNvSpPr txBox="1"/>
          <p:nvPr/>
        </p:nvSpPr>
        <p:spPr>
          <a:xfrm>
            <a:off x="2304785" y="3676576"/>
            <a:ext cx="53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625C8FF0-8BFC-4A9B-99E5-BFCFB3E79FCC}"/>
              </a:ext>
            </a:extLst>
          </p:cNvPr>
          <p:cNvCxnSpPr>
            <a:cxnSpLocks/>
          </p:cNvCxnSpPr>
          <p:nvPr/>
        </p:nvCxnSpPr>
        <p:spPr>
          <a:xfrm>
            <a:off x="1526939" y="3032325"/>
            <a:ext cx="345966" cy="6442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E9ECE8D-5039-4029-80F6-FAE398AA0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039742">
            <a:off x="2538329" y="3164197"/>
            <a:ext cx="432854" cy="73158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C50DEBCF-27EB-493E-A0C8-FD1ECC5C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875177">
            <a:off x="3213428" y="4550031"/>
            <a:ext cx="371406" cy="62772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0141244-C1D2-41F4-848D-B164BBB78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606000">
            <a:off x="1313555" y="4072966"/>
            <a:ext cx="264957" cy="447814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B30EF242-5A66-442E-B087-4E14E0CECC00}"/>
              </a:ext>
            </a:extLst>
          </p:cNvPr>
          <p:cNvSpPr/>
          <p:nvPr/>
        </p:nvSpPr>
        <p:spPr>
          <a:xfrm>
            <a:off x="4492978" y="3636109"/>
            <a:ext cx="920175" cy="733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D2178DA-911B-4992-9AEB-01E41EA9C831}"/>
              </a:ext>
            </a:extLst>
          </p:cNvPr>
          <p:cNvSpPr txBox="1"/>
          <p:nvPr/>
        </p:nvSpPr>
        <p:spPr>
          <a:xfrm>
            <a:off x="4695916" y="3684182"/>
            <a:ext cx="400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1932E64-B175-4FBF-8684-CA7E6AD5DEB9}"/>
              </a:ext>
            </a:extLst>
          </p:cNvPr>
          <p:cNvSpPr txBox="1"/>
          <p:nvPr/>
        </p:nvSpPr>
        <p:spPr>
          <a:xfrm>
            <a:off x="4888088" y="3725333"/>
            <a:ext cx="35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221EF9A-E53A-49B9-BF2E-68755E3A4EC7}"/>
              </a:ext>
            </a:extLst>
          </p:cNvPr>
          <p:cNvSpPr txBox="1"/>
          <p:nvPr/>
        </p:nvSpPr>
        <p:spPr>
          <a:xfrm>
            <a:off x="5064201" y="3703952"/>
            <a:ext cx="35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1E4BF225-BBF3-4DF6-8C12-9A46A5371869}"/>
              </a:ext>
            </a:extLst>
          </p:cNvPr>
          <p:cNvSpPr/>
          <p:nvPr/>
        </p:nvSpPr>
        <p:spPr>
          <a:xfrm>
            <a:off x="6366934" y="4152109"/>
            <a:ext cx="2437512" cy="5059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318D53-97C3-454A-B4F0-9EBFDF6402E4}"/>
              </a:ext>
            </a:extLst>
          </p:cNvPr>
          <p:cNvSpPr txBox="1"/>
          <p:nvPr/>
        </p:nvSpPr>
        <p:spPr>
          <a:xfrm>
            <a:off x="6466568" y="4207789"/>
            <a:ext cx="291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формула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xmlns="" id="{76DCB6A6-8F3E-43BD-8B40-365437708286}"/>
              </a:ext>
            </a:extLst>
          </p:cNvPr>
          <p:cNvSpPr/>
          <p:nvPr/>
        </p:nvSpPr>
        <p:spPr>
          <a:xfrm rot="1273087">
            <a:off x="5587968" y="4027490"/>
            <a:ext cx="664968" cy="30510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DED50DC-396B-4358-95A6-FCF771DCF0DD}"/>
              </a:ext>
            </a:extLst>
          </p:cNvPr>
          <p:cNvSpPr txBox="1"/>
          <p:nvPr/>
        </p:nvSpPr>
        <p:spPr>
          <a:xfrm>
            <a:off x="4369535" y="5682206"/>
            <a:ext cx="694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94B7664-70AE-4D9D-9609-F6ECFE2E0622}"/>
              </a:ext>
            </a:extLst>
          </p:cNvPr>
          <p:cNvSpPr txBox="1"/>
          <p:nvPr/>
        </p:nvSpPr>
        <p:spPr>
          <a:xfrm>
            <a:off x="4200803" y="5898004"/>
            <a:ext cx="40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C225088-E064-4169-9F09-C7FA34000E0A}"/>
              </a:ext>
            </a:extLst>
          </p:cNvPr>
          <p:cNvSpPr txBox="1"/>
          <p:nvPr/>
        </p:nvSpPr>
        <p:spPr>
          <a:xfrm>
            <a:off x="5424624" y="5730600"/>
            <a:ext cx="44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2741821-51EC-4F8D-882E-FB98C4173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9728" y="5622939"/>
            <a:ext cx="731583" cy="73768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FB92D40-A62D-4831-9749-2549D48E5363}"/>
              </a:ext>
            </a:extLst>
          </p:cNvPr>
          <p:cNvSpPr txBox="1"/>
          <p:nvPr/>
        </p:nvSpPr>
        <p:spPr>
          <a:xfrm>
            <a:off x="6077377" y="6125265"/>
            <a:ext cx="366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727C0A1B-934F-4C8D-A2A8-5636EE956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6817" y="5682206"/>
            <a:ext cx="274344" cy="50601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A7068991-4890-482A-B5DE-E63F35D2A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6180433" y="5730600"/>
            <a:ext cx="274344" cy="50601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C8155E1-729B-443A-A95A-4A04CE694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5479" y="5596476"/>
            <a:ext cx="957155" cy="77425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592F00-DF09-4AA3-9C01-2CF18ED5B444}"/>
              </a:ext>
            </a:extLst>
          </p:cNvPr>
          <p:cNvSpPr txBox="1"/>
          <p:nvPr/>
        </p:nvSpPr>
        <p:spPr>
          <a:xfrm>
            <a:off x="7495361" y="5730168"/>
            <a:ext cx="33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A212F11-33AD-4128-9ABC-41BA9294661C}"/>
              </a:ext>
            </a:extLst>
          </p:cNvPr>
          <p:cNvSpPr txBox="1"/>
          <p:nvPr/>
        </p:nvSpPr>
        <p:spPr>
          <a:xfrm>
            <a:off x="7688663" y="5721996"/>
            <a:ext cx="366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FA149A1-F174-4A67-A6C6-6557DDBA058E}"/>
              </a:ext>
            </a:extLst>
          </p:cNvPr>
          <p:cNvSpPr txBox="1"/>
          <p:nvPr/>
        </p:nvSpPr>
        <p:spPr>
          <a:xfrm>
            <a:off x="7834057" y="5697949"/>
            <a:ext cx="44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3F1A6712-E1D5-4E04-A083-3474B6AC8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8296" y="5237979"/>
            <a:ext cx="15241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23" grpId="0" animBg="1"/>
      <p:bldP spid="24" grpId="0"/>
      <p:bldP spid="25" grpId="0"/>
      <p:bldP spid="26" grpId="0"/>
      <p:bldP spid="28" grpId="0" animBg="1"/>
      <p:bldP spid="29" grpId="0" animBg="1"/>
      <p:bldP spid="30" grpId="0" animBg="1"/>
      <p:bldP spid="31" grpId="0" animBg="1"/>
      <p:bldP spid="32" grpId="0"/>
      <p:bldP spid="39" grpId="0" animBg="1"/>
      <p:bldP spid="40" grpId="0"/>
      <p:bldP spid="41" grpId="0"/>
      <p:bldP spid="42" grpId="0"/>
      <p:bldP spid="43" grpId="0" animBg="1"/>
      <p:bldP spid="44" grpId="0"/>
      <p:bldP spid="45" grpId="0" animBg="1"/>
      <p:bldP spid="46" grpId="0"/>
      <p:bldP spid="47" grpId="0"/>
      <p:bldP spid="48" grpId="0"/>
      <p:bldP spid="51" grpId="0"/>
      <p:bldP spid="55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F116ED7-9A91-4D5C-8D74-0B932707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97" y="60668"/>
            <a:ext cx="11874203" cy="6736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843B8A-3677-4868-8B25-D84F941B0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9" t="25401" r="25056" b="69449"/>
          <a:stretch/>
        </p:blipFill>
        <p:spPr>
          <a:xfrm>
            <a:off x="880533" y="1433688"/>
            <a:ext cx="9064978" cy="541868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75687D12-ED9E-41B0-8FFD-F3799A2EC9BC}"/>
              </a:ext>
            </a:extLst>
          </p:cNvPr>
          <p:cNvSpPr/>
          <p:nvPr/>
        </p:nvSpPr>
        <p:spPr>
          <a:xfrm>
            <a:off x="327378" y="1433688"/>
            <a:ext cx="553155" cy="462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AFD475-7682-48B7-99D0-557B9D558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" y="2206819"/>
            <a:ext cx="2298391" cy="2219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DA47E2-037F-4A6B-AD66-27CD5A1C3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772" y="2661010"/>
            <a:ext cx="1383912" cy="13107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C619B8-FC33-4E9C-88D9-A50965C8F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901" y="3014609"/>
            <a:ext cx="609653" cy="603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A3D8BC-D439-412E-8083-8AC2142F8835}"/>
              </a:ext>
            </a:extLst>
          </p:cNvPr>
          <p:cNvSpPr txBox="1"/>
          <p:nvPr/>
        </p:nvSpPr>
        <p:spPr>
          <a:xfrm>
            <a:off x="2182100" y="2974726"/>
            <a:ext cx="692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0F6A94-0A32-4818-AAA4-BD50D97CE75C}"/>
              </a:ext>
            </a:extLst>
          </p:cNvPr>
          <p:cNvSpPr txBox="1"/>
          <p:nvPr/>
        </p:nvSpPr>
        <p:spPr>
          <a:xfrm>
            <a:off x="2606077" y="2950025"/>
            <a:ext cx="692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FDE1146-C254-4762-AE7F-C5B7754C9E7B}"/>
              </a:ext>
            </a:extLst>
          </p:cNvPr>
          <p:cNvSpPr txBox="1"/>
          <p:nvPr/>
        </p:nvSpPr>
        <p:spPr>
          <a:xfrm>
            <a:off x="5623487" y="1961099"/>
            <a:ext cx="6099242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елементів 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періоду,  — 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шари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ABB972-4F85-44CC-B1DA-BB394CA0AF42}"/>
              </a:ext>
            </a:extLst>
          </p:cNvPr>
          <p:cNvSpPr txBox="1"/>
          <p:nvPr/>
        </p:nvSpPr>
        <p:spPr>
          <a:xfrm>
            <a:off x="7028989" y="2501779"/>
            <a:ext cx="5113867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другому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електронному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гантелеподібні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7FD32B2-06D2-4856-A0B1-D4FACF8C5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97" y="933773"/>
            <a:ext cx="585267" cy="4999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194E859-779E-44F6-B50C-45D09CE5A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484" y="5006699"/>
            <a:ext cx="1257913" cy="12579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699E507-874B-41D5-AA9D-C17990F34C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6531" y="4268086"/>
            <a:ext cx="2286198" cy="21764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256E74-CA8E-4518-9429-97E46A0CA6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6165" y="4404562"/>
            <a:ext cx="1347333" cy="12863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C1AB3ED-394C-4B8D-8975-6780FB7E3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378" y="5549257"/>
            <a:ext cx="1237595" cy="10729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282ADA3-20AC-4C7B-8E57-57011D3BA8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9342" y="4425955"/>
            <a:ext cx="3170195" cy="12863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267FB0A-BE36-4D02-A806-1D01ED3667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7967" y="5530343"/>
            <a:ext cx="126807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CCD622-AA59-4A9F-9AF4-4D3873315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3" y="0"/>
            <a:ext cx="11876037" cy="67366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C4C919B-9C7D-4A26-A582-3BD7B28D05FA}"/>
              </a:ext>
            </a:extLst>
          </p:cNvPr>
          <p:cNvSpPr/>
          <p:nvPr/>
        </p:nvSpPr>
        <p:spPr>
          <a:xfrm>
            <a:off x="920944" y="771759"/>
            <a:ext cx="5603132" cy="2237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170A67-2DA7-4070-A7D6-0D39C0479C0E}"/>
              </a:ext>
            </a:extLst>
          </p:cNvPr>
          <p:cNvSpPr txBox="1"/>
          <p:nvPr/>
        </p:nvSpPr>
        <p:spPr>
          <a:xfrm>
            <a:off x="1342350" y="1271487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2A650-ECB0-4BAA-8F34-EA4BE46FA962}"/>
              </a:ext>
            </a:extLst>
          </p:cNvPr>
          <p:cNvSpPr txBox="1"/>
          <p:nvPr/>
        </p:nvSpPr>
        <p:spPr>
          <a:xfrm>
            <a:off x="1182192" y="1552164"/>
            <a:ext cx="36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45F828-F22F-435A-BBC1-8A8807CC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91" y="1983690"/>
            <a:ext cx="711200" cy="701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07E211-C985-420D-BE2B-DF830CCB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755" y="909180"/>
            <a:ext cx="711201" cy="701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27ED11-0DA7-4E20-96FE-5C49752C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36" y="899772"/>
            <a:ext cx="2198147" cy="701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43CB54-93BD-48B4-81F0-01AA1BF3D845}"/>
              </a:ext>
            </a:extLst>
          </p:cNvPr>
          <p:cNvSpPr txBox="1"/>
          <p:nvPr/>
        </p:nvSpPr>
        <p:spPr>
          <a:xfrm>
            <a:off x="2679059" y="2532133"/>
            <a:ext cx="405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EDBEC72-B955-4C53-B7E6-B6694A454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433" y="1444887"/>
            <a:ext cx="485372" cy="6444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F3CF15-DAA7-492F-A424-0DDEEE01210E}"/>
              </a:ext>
            </a:extLst>
          </p:cNvPr>
          <p:cNvSpPr txBox="1"/>
          <p:nvPr/>
        </p:nvSpPr>
        <p:spPr>
          <a:xfrm>
            <a:off x="4597149" y="1496904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BCA811-CDB9-4010-B01F-652594DF6280}"/>
              </a:ext>
            </a:extLst>
          </p:cNvPr>
          <p:cNvSpPr txBox="1"/>
          <p:nvPr/>
        </p:nvSpPr>
        <p:spPr>
          <a:xfrm>
            <a:off x="2541154" y="1964631"/>
            <a:ext cx="598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19137E5-E0C7-42F9-A4A0-13BD45157424}"/>
              </a:ext>
            </a:extLst>
          </p:cNvPr>
          <p:cNvSpPr txBox="1"/>
          <p:nvPr/>
        </p:nvSpPr>
        <p:spPr>
          <a:xfrm>
            <a:off x="2807822" y="1983690"/>
            <a:ext cx="470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2A56538-DE5A-485C-9269-9D115E093208}"/>
              </a:ext>
            </a:extLst>
          </p:cNvPr>
          <p:cNvSpPr txBox="1"/>
          <p:nvPr/>
        </p:nvSpPr>
        <p:spPr>
          <a:xfrm>
            <a:off x="2654652" y="890581"/>
            <a:ext cx="391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↑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901D364-A440-4799-9F4A-D3EE41771C12}"/>
              </a:ext>
            </a:extLst>
          </p:cNvPr>
          <p:cNvSpPr txBox="1"/>
          <p:nvPr/>
        </p:nvSpPr>
        <p:spPr>
          <a:xfrm>
            <a:off x="2117483" y="2046478"/>
            <a:ext cx="42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595F0E-D3EF-4D25-AD8A-0E3856B9392B}"/>
              </a:ext>
            </a:extLst>
          </p:cNvPr>
          <p:cNvSpPr txBox="1"/>
          <p:nvPr/>
        </p:nvSpPr>
        <p:spPr>
          <a:xfrm>
            <a:off x="2164653" y="96874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644F93-A017-4E52-A5DC-93A011BA1707}"/>
              </a:ext>
            </a:extLst>
          </p:cNvPr>
          <p:cNvSpPr txBox="1"/>
          <p:nvPr/>
        </p:nvSpPr>
        <p:spPr>
          <a:xfrm>
            <a:off x="3914584" y="2118500"/>
            <a:ext cx="4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772279-02C4-43AB-8479-778E39088140}"/>
              </a:ext>
            </a:extLst>
          </p:cNvPr>
          <p:cNvSpPr txBox="1"/>
          <p:nvPr/>
        </p:nvSpPr>
        <p:spPr>
          <a:xfrm>
            <a:off x="4130272" y="2095384"/>
            <a:ext cx="56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1D0B7C5-1E2A-4283-8593-5CA4F6B26BC0}"/>
              </a:ext>
            </a:extLst>
          </p:cNvPr>
          <p:cNvSpPr txBox="1"/>
          <p:nvPr/>
        </p:nvSpPr>
        <p:spPr>
          <a:xfrm>
            <a:off x="4277806" y="2027468"/>
            <a:ext cx="470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F702C53-5A22-442E-9898-AAB8EA1B0726}"/>
              </a:ext>
            </a:extLst>
          </p:cNvPr>
          <p:cNvSpPr txBox="1"/>
          <p:nvPr/>
        </p:nvSpPr>
        <p:spPr>
          <a:xfrm>
            <a:off x="4491884" y="2084014"/>
            <a:ext cx="4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66C321-E4D8-4008-9F8C-1DD085BE497C}"/>
              </a:ext>
            </a:extLst>
          </p:cNvPr>
          <p:cNvSpPr txBox="1"/>
          <p:nvPr/>
        </p:nvSpPr>
        <p:spPr>
          <a:xfrm>
            <a:off x="4758776" y="2090371"/>
            <a:ext cx="19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89B09AC-99CC-49BF-B92D-10D2E927288F}"/>
              </a:ext>
            </a:extLst>
          </p:cNvPr>
          <p:cNvSpPr txBox="1"/>
          <p:nvPr/>
        </p:nvSpPr>
        <p:spPr>
          <a:xfrm>
            <a:off x="4952749" y="2037848"/>
            <a:ext cx="45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1383A1EB-AA02-49B6-9330-8BF23C83589D}"/>
              </a:ext>
            </a:extLst>
          </p:cNvPr>
          <p:cNvSpPr/>
          <p:nvPr/>
        </p:nvSpPr>
        <p:spPr>
          <a:xfrm>
            <a:off x="5640858" y="2073243"/>
            <a:ext cx="6235179" cy="11490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підрівнях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орбіталей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розміщується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</a:t>
            </a:r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в, в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иникає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E768E31-A784-4F0C-AE72-591FF2945E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9" t="13468" r="61437" b="8557"/>
          <a:stretch/>
        </p:blipFill>
        <p:spPr>
          <a:xfrm>
            <a:off x="6420694" y="3204719"/>
            <a:ext cx="2042532" cy="85463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278B65BA-061E-450A-9462-190783D814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37" t="39539" r="42224" b="23023"/>
          <a:stretch/>
        </p:blipFill>
        <p:spPr>
          <a:xfrm>
            <a:off x="8779189" y="3458105"/>
            <a:ext cx="738353" cy="39142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EF4B76A-2EE1-4D1C-87F5-C5637FBDC3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210" t="10791" r="2877" b="9240"/>
          <a:stretch/>
        </p:blipFill>
        <p:spPr>
          <a:xfrm>
            <a:off x="9833505" y="3204719"/>
            <a:ext cx="2042532" cy="8620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2046B6-3300-4381-80C5-E512FEFB3850}"/>
              </a:ext>
            </a:extLst>
          </p:cNvPr>
          <p:cNvSpPr txBox="1"/>
          <p:nvPr/>
        </p:nvSpPr>
        <p:spPr>
          <a:xfrm>
            <a:off x="638842" y="4059357"/>
            <a:ext cx="616733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такого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Хунда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електрон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вільну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відсутності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вільної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пару з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електроном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напівзаповненій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60842086-061C-4AB3-A7FD-AC6458465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349" y="5361096"/>
            <a:ext cx="2368095" cy="8546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339F761-428B-4E9F-AC5C-8DE0E17F8FA0}"/>
              </a:ext>
            </a:extLst>
          </p:cNvPr>
          <p:cNvSpPr txBox="1"/>
          <p:nvPr/>
        </p:nvSpPr>
        <p:spPr>
          <a:xfrm rot="10800000">
            <a:off x="5322514" y="5522816"/>
            <a:ext cx="405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11A525-11F4-4775-8BE6-80CD5508A058}"/>
              </a:ext>
            </a:extLst>
          </p:cNvPr>
          <p:cNvSpPr txBox="1"/>
          <p:nvPr/>
        </p:nvSpPr>
        <p:spPr>
          <a:xfrm rot="10800000">
            <a:off x="6118266" y="5522816"/>
            <a:ext cx="405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2F78669-1B84-49B8-AFE1-42BEF8F567D1}"/>
              </a:ext>
            </a:extLst>
          </p:cNvPr>
          <p:cNvSpPr txBox="1"/>
          <p:nvPr/>
        </p:nvSpPr>
        <p:spPr>
          <a:xfrm rot="10800000">
            <a:off x="6914017" y="5512645"/>
            <a:ext cx="470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433C92C-0E09-45E3-8E5C-5DF8852BFD27}"/>
              </a:ext>
            </a:extLst>
          </p:cNvPr>
          <p:cNvSpPr txBox="1"/>
          <p:nvPr/>
        </p:nvSpPr>
        <p:spPr>
          <a:xfrm>
            <a:off x="5550068" y="5421406"/>
            <a:ext cx="298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xmlns="" id="{DF935BC5-BA1D-4E10-87D8-43608E75B793}"/>
              </a:ext>
            </a:extLst>
          </p:cNvPr>
          <p:cNvSpPr/>
          <p:nvPr/>
        </p:nvSpPr>
        <p:spPr>
          <a:xfrm rot="16200000">
            <a:off x="10588979" y="4230887"/>
            <a:ext cx="846667" cy="6527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BA9D9AF-FA4D-44D2-B074-96505FEC039A}"/>
              </a:ext>
            </a:extLst>
          </p:cNvPr>
          <p:cNvSpPr txBox="1"/>
          <p:nvPr/>
        </p:nvSpPr>
        <p:spPr>
          <a:xfrm>
            <a:off x="7879319" y="4911252"/>
            <a:ext cx="378426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межах одного енергетичного підрівня електрони розподіляються по орбіталях таким чином, щоб кількість неспарених електронів була максимальною.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5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 animBg="1"/>
      <p:bldP spid="36" grpId="0" animBg="1"/>
      <p:bldP spid="42" grpId="0"/>
      <p:bldP spid="44" grpId="0"/>
      <p:bldP spid="50" grpId="0"/>
      <p:bldP spid="51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DFE1F2-739F-46B3-88E5-5596C170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643"/>
            <a:ext cx="11336184" cy="2028217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latin typeface="Monotype Corsiva" panose="03010101010201010101" pitchFamily="66" charset="0"/>
              </a:rPr>
              <a:t>«</a:t>
            </a:r>
            <a:r>
              <a:rPr lang="ru-RU" sz="3600" dirty="0">
                <a:latin typeface="Monotype Corsiva" panose="03010101010201010101" pitchFamily="66" charset="0"/>
              </a:rPr>
              <a:t>Будова </a:t>
            </a:r>
            <a:r>
              <a:rPr lang="ru-RU" sz="3600" dirty="0" err="1">
                <a:latin typeface="Monotype Corsiva" panose="03010101010201010101" pitchFamily="66" charset="0"/>
              </a:rPr>
              <a:t>електронних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оболонок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атомів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хімічних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елементів</a:t>
            </a:r>
            <a:r>
              <a:rPr lang="ru-RU" sz="3600" dirty="0">
                <a:latin typeface="Monotype Corsiva" panose="03010101010201010101" pitchFamily="66" charset="0"/>
              </a:rPr>
              <a:t>  № 1-20. Стан </a:t>
            </a:r>
            <a:r>
              <a:rPr lang="ru-RU" sz="3600" dirty="0" err="1">
                <a:latin typeface="Monotype Corsiva" panose="03010101010201010101" pitchFamily="66" charset="0"/>
              </a:rPr>
              <a:t>електронів</a:t>
            </a:r>
            <a:r>
              <a:rPr lang="ru-RU" sz="3600" dirty="0">
                <a:latin typeface="Monotype Corsiva" panose="03010101010201010101" pitchFamily="66" charset="0"/>
              </a:rPr>
              <a:t> у </a:t>
            </a:r>
            <a:r>
              <a:rPr lang="ru-RU" sz="3600" dirty="0" err="1">
                <a:latin typeface="Monotype Corsiva" panose="03010101010201010101" pitchFamily="66" charset="0"/>
              </a:rPr>
              <a:t>атомі</a:t>
            </a:r>
            <a:r>
              <a:rPr lang="ru-RU" sz="3600" dirty="0">
                <a:latin typeface="Monotype Corsiva" panose="03010101010201010101" pitchFamily="66" charset="0"/>
              </a:rPr>
              <a:t>. </a:t>
            </a:r>
            <a:r>
              <a:rPr lang="ru-RU" sz="3600" dirty="0" err="1">
                <a:latin typeface="Monotype Corsiva" panose="03010101010201010101" pitchFamily="66" charset="0"/>
              </a:rPr>
              <a:t>Електронні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орбіталі</a:t>
            </a:r>
            <a:r>
              <a:rPr lang="ru-RU" sz="3600" dirty="0">
                <a:latin typeface="Monotype Corsiva" panose="03010101010201010101" pitchFamily="66" charset="0"/>
              </a:rPr>
              <a:t>»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18993A-249F-4610-A50C-F508D9AEB3BB}"/>
              </a:ext>
            </a:extLst>
          </p:cNvPr>
          <p:cNvSpPr txBox="1"/>
          <p:nvPr/>
        </p:nvSpPr>
        <p:spPr>
          <a:xfrm>
            <a:off x="596748" y="2427372"/>
            <a:ext cx="96987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з вами: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Дізнаємося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Познайомимося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орбіталями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№1-20</a:t>
            </a:r>
          </a:p>
        </p:txBody>
      </p:sp>
      <p:pic>
        <p:nvPicPr>
          <p:cNvPr id="2050" name="Picture 2" descr="Електронні орбіталі. Енергетичні рівні та підрівні; їх заповнення  електронами. Будова електронних оболонок. Стан електронів. Електронні та  графічні формули | Тест з хімії – «На Урок»">
            <a:extLst>
              <a:ext uri="{FF2B5EF4-FFF2-40B4-BE49-F238E27FC236}">
                <a16:creationId xmlns:a16="http://schemas.microsoft.com/office/drawing/2014/main" xmlns="" id="{6FE7060A-082F-4DCF-B8F8-167E26A0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8" y="4614004"/>
            <a:ext cx="2932994" cy="19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6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2765B8-7197-41EB-9ED9-1178E96A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0" y="0"/>
            <a:ext cx="11876037" cy="673666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AA5693-2A85-4A42-8BDF-36F8A1D5CE4F}"/>
              </a:ext>
            </a:extLst>
          </p:cNvPr>
          <p:cNvSpPr/>
          <p:nvPr/>
        </p:nvSpPr>
        <p:spPr>
          <a:xfrm>
            <a:off x="1128090" y="1060388"/>
            <a:ext cx="4924838" cy="20432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D6FF8D-8397-4F10-A43B-950AF58F805F}"/>
              </a:ext>
            </a:extLst>
          </p:cNvPr>
          <p:cNvSpPr txBox="1"/>
          <p:nvPr/>
        </p:nvSpPr>
        <p:spPr>
          <a:xfrm>
            <a:off x="6927118" y="310643"/>
            <a:ext cx="5106900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 правилом </a:t>
            </a:r>
            <a:r>
              <a:rPr lang="uk-UA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Хунда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електронній оболонці атома є </a:t>
            </a: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неспарені електрони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861CA0-71A9-490F-84AB-7196E8145FD8}"/>
              </a:ext>
            </a:extLst>
          </p:cNvPr>
          <p:cNvSpPr txBox="1"/>
          <p:nvPr/>
        </p:nvSpPr>
        <p:spPr>
          <a:xfrm>
            <a:off x="1518539" y="1695638"/>
            <a:ext cx="70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100B18-D03B-4ACA-A6CF-F6FE2DF1511B}"/>
              </a:ext>
            </a:extLst>
          </p:cNvPr>
          <p:cNvSpPr txBox="1"/>
          <p:nvPr/>
        </p:nvSpPr>
        <p:spPr>
          <a:xfrm>
            <a:off x="1363164" y="2088103"/>
            <a:ext cx="71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D2E32E-61F8-4875-92DB-7749AD9E81F6}"/>
              </a:ext>
            </a:extLst>
          </p:cNvPr>
          <p:cNvSpPr txBox="1"/>
          <p:nvPr/>
        </p:nvSpPr>
        <p:spPr>
          <a:xfrm>
            <a:off x="2107627" y="2279957"/>
            <a:ext cx="40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2559C5-B9B2-48C6-85C4-1A1A1B4CFFD2}"/>
              </a:ext>
            </a:extLst>
          </p:cNvPr>
          <p:cNvSpPr txBox="1"/>
          <p:nvPr/>
        </p:nvSpPr>
        <p:spPr>
          <a:xfrm>
            <a:off x="2105403" y="1446988"/>
            <a:ext cx="41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717850A-8949-4258-A79E-4F2AFC3FF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47" y="1332179"/>
            <a:ext cx="713294" cy="7011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A16517-CFD5-4175-808A-70826E51C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47" y="2297852"/>
            <a:ext cx="707471" cy="695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B7562C-7E82-4875-8B45-CB75A21E0970}"/>
              </a:ext>
            </a:extLst>
          </p:cNvPr>
          <p:cNvSpPr txBox="1"/>
          <p:nvPr/>
        </p:nvSpPr>
        <p:spPr>
          <a:xfrm>
            <a:off x="2682978" y="1828890"/>
            <a:ext cx="396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EB4C1D0-484D-4011-BD6C-D91E53005085}"/>
              </a:ext>
            </a:extLst>
          </p:cNvPr>
          <p:cNvSpPr txBox="1"/>
          <p:nvPr/>
        </p:nvSpPr>
        <p:spPr>
          <a:xfrm>
            <a:off x="2682978" y="2768029"/>
            <a:ext cx="396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6236E5-BE13-491E-B6B7-C86A2BAC89F0}"/>
              </a:ext>
            </a:extLst>
          </p:cNvPr>
          <p:cNvSpPr txBox="1"/>
          <p:nvPr/>
        </p:nvSpPr>
        <p:spPr>
          <a:xfrm>
            <a:off x="4491237" y="1897742"/>
            <a:ext cx="444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B90BE2F-DF90-436D-9039-4C1085194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404" y="1314284"/>
            <a:ext cx="2194750" cy="7011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AB6874-7AB1-41EA-A3EF-8B71E130C511}"/>
              </a:ext>
            </a:extLst>
          </p:cNvPr>
          <p:cNvSpPr txBox="1"/>
          <p:nvPr/>
        </p:nvSpPr>
        <p:spPr>
          <a:xfrm rot="10800000">
            <a:off x="2453418" y="2380490"/>
            <a:ext cx="493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7200EF-5AFB-4B3D-AF5A-7A008897CF51}"/>
              </a:ext>
            </a:extLst>
          </p:cNvPr>
          <p:cNvSpPr txBox="1"/>
          <p:nvPr/>
        </p:nvSpPr>
        <p:spPr>
          <a:xfrm>
            <a:off x="2773155" y="2264260"/>
            <a:ext cx="461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59503DC-EEA3-4B17-8A57-7685EB2A225B}"/>
              </a:ext>
            </a:extLst>
          </p:cNvPr>
          <p:cNvSpPr txBox="1"/>
          <p:nvPr/>
        </p:nvSpPr>
        <p:spPr>
          <a:xfrm>
            <a:off x="2789021" y="1309343"/>
            <a:ext cx="461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C294033-BC03-40B1-870E-D63C950366BB}"/>
              </a:ext>
            </a:extLst>
          </p:cNvPr>
          <p:cNvSpPr txBox="1"/>
          <p:nvPr/>
        </p:nvSpPr>
        <p:spPr>
          <a:xfrm rot="10800000">
            <a:off x="2371333" y="1428541"/>
            <a:ext cx="551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367DF8-C369-44E8-8232-8B426711EDBD}"/>
              </a:ext>
            </a:extLst>
          </p:cNvPr>
          <p:cNvSpPr txBox="1"/>
          <p:nvPr/>
        </p:nvSpPr>
        <p:spPr>
          <a:xfrm rot="10800000">
            <a:off x="3441560" y="1400368"/>
            <a:ext cx="493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EDEE30-55A1-411E-9E00-5F609B522A75}"/>
              </a:ext>
            </a:extLst>
          </p:cNvPr>
          <p:cNvSpPr txBox="1"/>
          <p:nvPr/>
        </p:nvSpPr>
        <p:spPr>
          <a:xfrm rot="10800000">
            <a:off x="4200185" y="1386949"/>
            <a:ext cx="461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9A1CC93-B990-4E03-8FC5-B056CF1FF80B}"/>
              </a:ext>
            </a:extLst>
          </p:cNvPr>
          <p:cNvSpPr txBox="1"/>
          <p:nvPr/>
        </p:nvSpPr>
        <p:spPr>
          <a:xfrm>
            <a:off x="3600258" y="2471099"/>
            <a:ext cx="32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0DB74A-C6A4-4EFD-A203-AADDB00E0F41}"/>
              </a:ext>
            </a:extLst>
          </p:cNvPr>
          <p:cNvSpPr txBox="1"/>
          <p:nvPr/>
        </p:nvSpPr>
        <p:spPr>
          <a:xfrm>
            <a:off x="3797748" y="2466894"/>
            <a:ext cx="42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CC4E9E6-5CF3-4AE7-856C-87D99AE9A7D2}"/>
              </a:ext>
            </a:extLst>
          </p:cNvPr>
          <p:cNvSpPr txBox="1"/>
          <p:nvPr/>
        </p:nvSpPr>
        <p:spPr>
          <a:xfrm>
            <a:off x="3943814" y="2457868"/>
            <a:ext cx="568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CA424C2-CDA5-458D-83FD-9AC0C7D7B6A3}"/>
              </a:ext>
            </a:extLst>
          </p:cNvPr>
          <p:cNvSpPr txBox="1"/>
          <p:nvPr/>
        </p:nvSpPr>
        <p:spPr>
          <a:xfrm>
            <a:off x="4139207" y="2470849"/>
            <a:ext cx="51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E83E32A-8050-427D-BEF4-74EEAF1CBDE9}"/>
              </a:ext>
            </a:extLst>
          </p:cNvPr>
          <p:cNvSpPr txBox="1"/>
          <p:nvPr/>
        </p:nvSpPr>
        <p:spPr>
          <a:xfrm>
            <a:off x="4360977" y="2457868"/>
            <a:ext cx="66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648C1B8-82AE-44B2-86F9-8521E1458511}"/>
              </a:ext>
            </a:extLst>
          </p:cNvPr>
          <p:cNvSpPr txBox="1"/>
          <p:nvPr/>
        </p:nvSpPr>
        <p:spPr>
          <a:xfrm>
            <a:off x="4518260" y="2439973"/>
            <a:ext cx="68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FEA4E4A-9821-4E48-9510-5190886F2A2C}"/>
              </a:ext>
            </a:extLst>
          </p:cNvPr>
          <p:cNvSpPr txBox="1"/>
          <p:nvPr/>
        </p:nvSpPr>
        <p:spPr>
          <a:xfrm>
            <a:off x="4658496" y="2457867"/>
            <a:ext cx="39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8725185-2EB6-4259-B143-6BCC3B7163D8}"/>
              </a:ext>
            </a:extLst>
          </p:cNvPr>
          <p:cNvSpPr txBox="1"/>
          <p:nvPr/>
        </p:nvSpPr>
        <p:spPr>
          <a:xfrm>
            <a:off x="4889054" y="2497671"/>
            <a:ext cx="34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81093CB-447B-4ADB-92CF-067DB5DE4FD9}"/>
              </a:ext>
            </a:extLst>
          </p:cNvPr>
          <p:cNvSpPr txBox="1"/>
          <p:nvPr/>
        </p:nvSpPr>
        <p:spPr>
          <a:xfrm>
            <a:off x="5072650" y="2426748"/>
            <a:ext cx="485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4642F8A-5C2C-4E49-BB34-F701C6E38870}"/>
              </a:ext>
            </a:extLst>
          </p:cNvPr>
          <p:cNvSpPr txBox="1"/>
          <p:nvPr/>
        </p:nvSpPr>
        <p:spPr>
          <a:xfrm>
            <a:off x="4447961" y="3020891"/>
            <a:ext cx="737317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р-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розташуватися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«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зайвий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електрон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утворить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електронну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пару з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електроном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розмішений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підрівні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5BAF109A-53F6-42AC-896D-B8B05907C662}"/>
              </a:ext>
            </a:extLst>
          </p:cNvPr>
          <p:cNvSpPr/>
          <p:nvPr/>
        </p:nvSpPr>
        <p:spPr>
          <a:xfrm>
            <a:off x="1949574" y="4257252"/>
            <a:ext cx="6246151" cy="19597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9D16F0A-6451-4CFE-9E7F-491A5E7B39B5}"/>
              </a:ext>
            </a:extLst>
          </p:cNvPr>
          <p:cNvSpPr txBox="1"/>
          <p:nvPr/>
        </p:nvSpPr>
        <p:spPr>
          <a:xfrm>
            <a:off x="2574975" y="4956696"/>
            <a:ext cx="44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C762288-A1EF-40B9-918F-8B8C7DE1CD1C}"/>
              </a:ext>
            </a:extLst>
          </p:cNvPr>
          <p:cNvSpPr txBox="1"/>
          <p:nvPr/>
        </p:nvSpPr>
        <p:spPr>
          <a:xfrm>
            <a:off x="2510247" y="5218306"/>
            <a:ext cx="47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81BD3FD-E1E0-496E-9288-14554F3E9159}"/>
              </a:ext>
            </a:extLst>
          </p:cNvPr>
          <p:cNvSpPr txBox="1"/>
          <p:nvPr/>
        </p:nvSpPr>
        <p:spPr>
          <a:xfrm>
            <a:off x="2975428" y="5492659"/>
            <a:ext cx="408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81D5CD-EFEF-4D43-9EDE-D3D7F971BC48}"/>
              </a:ext>
            </a:extLst>
          </p:cNvPr>
          <p:cNvSpPr txBox="1"/>
          <p:nvPr/>
        </p:nvSpPr>
        <p:spPr>
          <a:xfrm>
            <a:off x="2899793" y="4540046"/>
            <a:ext cx="49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2C10351-13B3-45B8-8740-2B5C61E4A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905" y="4381249"/>
            <a:ext cx="707197" cy="69500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D2540DE7-F668-44FC-BB1D-5B4E0D2E7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075" y="5325166"/>
            <a:ext cx="707197" cy="6950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521C2CC-E0DF-4D2A-ACF9-EEFED7F0CDA5}"/>
              </a:ext>
            </a:extLst>
          </p:cNvPr>
          <p:cNvSpPr txBox="1"/>
          <p:nvPr/>
        </p:nvSpPr>
        <p:spPr>
          <a:xfrm>
            <a:off x="3501246" y="5817763"/>
            <a:ext cx="371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936C50C-4AD1-448E-9F97-48DF1533D40D}"/>
              </a:ext>
            </a:extLst>
          </p:cNvPr>
          <p:cNvSpPr txBox="1"/>
          <p:nvPr/>
        </p:nvSpPr>
        <p:spPr>
          <a:xfrm>
            <a:off x="3485044" y="4878052"/>
            <a:ext cx="458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0D2E210-C77A-4F1C-8897-732CB4F7D1A1}"/>
              </a:ext>
            </a:extLst>
          </p:cNvPr>
          <p:cNvSpPr txBox="1"/>
          <p:nvPr/>
        </p:nvSpPr>
        <p:spPr>
          <a:xfrm>
            <a:off x="5408785" y="4956696"/>
            <a:ext cx="3717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9625C314-F7C0-4646-92BB-92AB39CAB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93" y="4375502"/>
            <a:ext cx="2194750" cy="70110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72EC90EE-493E-435F-9F49-1556E334C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135607" y="5217956"/>
            <a:ext cx="780356" cy="9559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C4850493-F578-4671-BFC0-5077F8A4D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602" y="5217956"/>
            <a:ext cx="780356" cy="96325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1BB0E8FD-FDF6-44C0-B7BD-326BFEE6C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143139" y="4208190"/>
            <a:ext cx="780356" cy="96325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F399A86-756A-4A35-80D1-31D285D18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577" y="4189855"/>
            <a:ext cx="780356" cy="96325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A3EBCB2F-FEFD-425B-9FAE-9DDFE4039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307543" y="4223052"/>
            <a:ext cx="780356" cy="96325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980AC7F2-CE9B-41BE-A653-0EF93824B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000215" y="4223052"/>
            <a:ext cx="780356" cy="96325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CE2CDC49-8E2C-4882-82EF-BF8B5B996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40210" y="4223052"/>
            <a:ext cx="780356" cy="96325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CE15BB2A-CCD6-40AB-A50A-41E1FD298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349" y="4223052"/>
            <a:ext cx="780356" cy="96325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1BAB573-2A9B-44CC-A65B-CCB2695B5656}"/>
              </a:ext>
            </a:extLst>
          </p:cNvPr>
          <p:cNvSpPr txBox="1"/>
          <p:nvPr/>
        </p:nvSpPr>
        <p:spPr>
          <a:xfrm>
            <a:off x="4794255" y="5479916"/>
            <a:ext cx="61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336B279D-18E7-486A-B9C4-004DEB7E388C}"/>
              </a:ext>
            </a:extLst>
          </p:cNvPr>
          <p:cNvSpPr txBox="1"/>
          <p:nvPr/>
        </p:nvSpPr>
        <p:spPr>
          <a:xfrm>
            <a:off x="5236451" y="5437406"/>
            <a:ext cx="384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88E0892-9246-4945-93CA-FD61BF563880}"/>
              </a:ext>
            </a:extLst>
          </p:cNvPr>
          <p:cNvSpPr txBox="1"/>
          <p:nvPr/>
        </p:nvSpPr>
        <p:spPr>
          <a:xfrm>
            <a:off x="5417684" y="5456729"/>
            <a:ext cx="7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231D9A8-B5EF-4340-9A24-7C7B987E3715}"/>
              </a:ext>
            </a:extLst>
          </p:cNvPr>
          <p:cNvSpPr txBox="1"/>
          <p:nvPr/>
        </p:nvSpPr>
        <p:spPr>
          <a:xfrm>
            <a:off x="5824740" y="5437406"/>
            <a:ext cx="384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CDBD8FB-624D-4687-8586-D08240FE525E}"/>
              </a:ext>
            </a:extLst>
          </p:cNvPr>
          <p:cNvSpPr txBox="1"/>
          <p:nvPr/>
        </p:nvSpPr>
        <p:spPr>
          <a:xfrm>
            <a:off x="6000715" y="5428801"/>
            <a:ext cx="78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CCB04DB-0C97-4937-9CEA-696C4AF90AF9}"/>
              </a:ext>
            </a:extLst>
          </p:cNvPr>
          <p:cNvSpPr txBox="1"/>
          <p:nvPr/>
        </p:nvSpPr>
        <p:spPr>
          <a:xfrm>
            <a:off x="6480855" y="5450623"/>
            <a:ext cx="553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DD4FF29-8323-47D1-80BA-FCA636159D0C}"/>
              </a:ext>
            </a:extLst>
          </p:cNvPr>
          <p:cNvSpPr txBox="1"/>
          <p:nvPr/>
        </p:nvSpPr>
        <p:spPr>
          <a:xfrm>
            <a:off x="7485007" y="4571975"/>
            <a:ext cx="4451856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відрізнятися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один електрон.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чином , в атомах Неону перший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заповнені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електронами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5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4" grpId="0"/>
      <p:bldP spid="16" grpId="0"/>
      <p:bldP spid="18" grpId="0"/>
      <p:bldP spid="21" grpId="0"/>
      <p:bldP spid="23" grpId="0"/>
      <p:bldP spid="25" grpId="0"/>
      <p:bldP spid="27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 animBg="1"/>
      <p:bldP spid="44" grpId="0"/>
      <p:bldP spid="45" grpId="0"/>
      <p:bldP spid="47" grpId="0"/>
      <p:bldP spid="49" grpId="0"/>
      <p:bldP spid="53" grpId="0"/>
      <p:bldP spid="55" grpId="0"/>
      <p:bldP spid="57" grpId="0"/>
      <p:bldP spid="75" grpId="0"/>
      <p:bldP spid="76" grpId="0"/>
      <p:bldP spid="77" grpId="0"/>
      <p:bldP spid="78" grpId="0"/>
      <p:bldP spid="79" grpId="0"/>
      <p:bldP spid="80" grpId="0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AD39F1-F324-4F10-9092-866369C1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51" y="267826"/>
            <a:ext cx="11876037" cy="6736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8F12BF-EA6C-48E7-A0F4-05855597D7C0}"/>
              </a:ext>
            </a:extLst>
          </p:cNvPr>
          <p:cNvSpPr txBox="1"/>
          <p:nvPr/>
        </p:nvSpPr>
        <p:spPr>
          <a:xfrm>
            <a:off x="6096000" y="349364"/>
            <a:ext cx="6099242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лектронні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періодів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заповнюються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такими самими правилами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57EF9E-A301-4748-9FD9-355B370853A7}"/>
              </a:ext>
            </a:extLst>
          </p:cNvPr>
          <p:cNvSpPr txBox="1"/>
          <p:nvPr/>
        </p:nvSpPr>
        <p:spPr>
          <a:xfrm>
            <a:off x="7820378" y="1155678"/>
            <a:ext cx="4213703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заповнюватися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B38ECF-179F-4502-B2AC-5A532381995B}"/>
              </a:ext>
            </a:extLst>
          </p:cNvPr>
          <p:cNvSpPr txBox="1"/>
          <p:nvPr/>
        </p:nvSpPr>
        <p:spPr>
          <a:xfrm>
            <a:off x="6172200" y="2391898"/>
            <a:ext cx="6019800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третьому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енергетичному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з’являється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підрівень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орбіталей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але, як і р-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заповнюються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електронами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вакантними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A106DE5-A62F-4BCE-8E13-42CE5DAA80A8}"/>
              </a:ext>
            </a:extLst>
          </p:cNvPr>
          <p:cNvSpPr/>
          <p:nvPr/>
        </p:nvSpPr>
        <p:spPr>
          <a:xfrm>
            <a:off x="1059155" y="3863724"/>
            <a:ext cx="8821558" cy="2965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559E50-C2AE-4AF2-BA2C-B41F69899419}"/>
              </a:ext>
            </a:extLst>
          </p:cNvPr>
          <p:cNvSpPr txBox="1"/>
          <p:nvPr/>
        </p:nvSpPr>
        <p:spPr>
          <a:xfrm>
            <a:off x="1579026" y="5095182"/>
            <a:ext cx="62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CCDA50-08EF-412B-9D65-B18FE73FD9EA}"/>
              </a:ext>
            </a:extLst>
          </p:cNvPr>
          <p:cNvSpPr txBox="1"/>
          <p:nvPr/>
        </p:nvSpPr>
        <p:spPr>
          <a:xfrm>
            <a:off x="1325026" y="5364000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B9DFEF-A78D-4E75-9A4D-526F8882C7B2}"/>
              </a:ext>
            </a:extLst>
          </p:cNvPr>
          <p:cNvSpPr txBox="1"/>
          <p:nvPr/>
        </p:nvSpPr>
        <p:spPr>
          <a:xfrm>
            <a:off x="2173930" y="5964975"/>
            <a:ext cx="45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60D0C3-13B4-433F-9AEC-545489970247}"/>
              </a:ext>
            </a:extLst>
          </p:cNvPr>
          <p:cNvSpPr txBox="1"/>
          <p:nvPr/>
        </p:nvSpPr>
        <p:spPr>
          <a:xfrm>
            <a:off x="2170326" y="5049279"/>
            <a:ext cx="364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225C3A-3713-4133-8A32-BB20036CDFA0}"/>
              </a:ext>
            </a:extLst>
          </p:cNvPr>
          <p:cNvSpPr txBox="1"/>
          <p:nvPr/>
        </p:nvSpPr>
        <p:spPr>
          <a:xfrm>
            <a:off x="2154027" y="4136919"/>
            <a:ext cx="364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CB583CC-B1C2-4153-9388-2D6F2387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92" y="3991159"/>
            <a:ext cx="707197" cy="6950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4957292-B4E3-4234-B1E7-846A78C56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93" y="4936735"/>
            <a:ext cx="707197" cy="6950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B8A6CE6-5ACF-458B-B180-85D133FF3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89" y="5874060"/>
            <a:ext cx="707197" cy="6950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A973B07-8A37-4BD0-B999-41C6B2A9E4BD}"/>
              </a:ext>
            </a:extLst>
          </p:cNvPr>
          <p:cNvSpPr txBox="1"/>
          <p:nvPr/>
        </p:nvSpPr>
        <p:spPr>
          <a:xfrm>
            <a:off x="2682497" y="6374107"/>
            <a:ext cx="429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E20EBC-9E6F-4423-83F3-C1C9AF8887CF}"/>
              </a:ext>
            </a:extLst>
          </p:cNvPr>
          <p:cNvSpPr txBox="1"/>
          <p:nvPr/>
        </p:nvSpPr>
        <p:spPr>
          <a:xfrm>
            <a:off x="2682497" y="5442691"/>
            <a:ext cx="429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0AA1B5-5E4D-4CA9-A398-9F17E1E82ACE}"/>
              </a:ext>
            </a:extLst>
          </p:cNvPr>
          <p:cNvSpPr txBox="1"/>
          <p:nvPr/>
        </p:nvSpPr>
        <p:spPr>
          <a:xfrm>
            <a:off x="2695713" y="4493567"/>
            <a:ext cx="429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F3345E9-F480-4A6C-8C1E-369A5998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98" y="4916912"/>
            <a:ext cx="2194750" cy="7011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FCB0DF3-5542-4C00-BB8D-B59FB676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98" y="3991159"/>
            <a:ext cx="2194750" cy="7011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FB9D383-69A7-4903-BE2A-08E895B16048}"/>
              </a:ext>
            </a:extLst>
          </p:cNvPr>
          <p:cNvSpPr txBox="1"/>
          <p:nvPr/>
        </p:nvSpPr>
        <p:spPr>
          <a:xfrm>
            <a:off x="4410309" y="5505725"/>
            <a:ext cx="397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C339CB-2832-4BFA-BD50-5F355C63FFAC}"/>
              </a:ext>
            </a:extLst>
          </p:cNvPr>
          <p:cNvSpPr txBox="1"/>
          <p:nvPr/>
        </p:nvSpPr>
        <p:spPr>
          <a:xfrm>
            <a:off x="4393413" y="4516802"/>
            <a:ext cx="298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3244321-6BC3-43BA-BC1F-1834D243A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653" y="3984156"/>
            <a:ext cx="3677727" cy="6950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3827F4-2655-4C7E-9D1D-CE9677FE59E7}"/>
              </a:ext>
            </a:extLst>
          </p:cNvPr>
          <p:cNvSpPr txBox="1"/>
          <p:nvPr/>
        </p:nvSpPr>
        <p:spPr>
          <a:xfrm>
            <a:off x="7719786" y="4607907"/>
            <a:ext cx="472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050D4408-4CF0-48D7-8674-A1E5F13B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578" y="4787672"/>
            <a:ext cx="780356" cy="96325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969C669-77A9-4C69-B0F4-75F661FDA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566795" y="4809300"/>
            <a:ext cx="780356" cy="96325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B7682C7-D85E-46B0-BF3A-2138CBBDE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346" y="4798707"/>
            <a:ext cx="780356" cy="9632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EE9B04D4-D78C-4304-87F1-1335F5583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534392" y="5744283"/>
            <a:ext cx="780356" cy="9632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65651947-74E0-4146-8486-44751C35B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57" y="5728689"/>
            <a:ext cx="780356" cy="96325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491EAB4-5775-4E2F-88E5-E9FE01848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131" y="4798707"/>
            <a:ext cx="780356" cy="96325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DD07E15-D823-446D-9CBA-4C11441AC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176" y="4787672"/>
            <a:ext cx="780356" cy="9632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30AC000F-E99C-4151-8AD5-6A222C9B6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359" y="3863724"/>
            <a:ext cx="780356" cy="96325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3D048DE-A11C-4C33-8F24-D7C2180F5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960117" y="4786805"/>
            <a:ext cx="780356" cy="96325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0C1E9821-EF14-41BC-B38E-01C3694D1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261615" y="4821857"/>
            <a:ext cx="780356" cy="9632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F5FC24B9-520F-43F4-AFF3-E6134203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504503" y="4809300"/>
            <a:ext cx="780356" cy="96325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113E252-E528-4E51-B08D-838F38FCE557}"/>
              </a:ext>
            </a:extLst>
          </p:cNvPr>
          <p:cNvSpPr txBox="1"/>
          <p:nvPr/>
        </p:nvSpPr>
        <p:spPr>
          <a:xfrm>
            <a:off x="4393413" y="6002735"/>
            <a:ext cx="67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67CFE66-483E-4DCD-B343-360C01D8DCB9}"/>
              </a:ext>
            </a:extLst>
          </p:cNvPr>
          <p:cNvSpPr txBox="1"/>
          <p:nvPr/>
        </p:nvSpPr>
        <p:spPr>
          <a:xfrm>
            <a:off x="4868270" y="5964974"/>
            <a:ext cx="62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3A634A6-F60D-4052-9856-74B0859B893A}"/>
              </a:ext>
            </a:extLst>
          </p:cNvPr>
          <p:cNvSpPr txBox="1"/>
          <p:nvPr/>
        </p:nvSpPr>
        <p:spPr>
          <a:xfrm>
            <a:off x="5105544" y="6002735"/>
            <a:ext cx="101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C3D45A9-C55C-4F4B-8119-EEA0727D3E70}"/>
              </a:ext>
            </a:extLst>
          </p:cNvPr>
          <p:cNvSpPr txBox="1"/>
          <p:nvPr/>
        </p:nvSpPr>
        <p:spPr>
          <a:xfrm>
            <a:off x="5603962" y="5952819"/>
            <a:ext cx="61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FAE40A6-334C-41CB-96B5-049FEDFD7319}"/>
              </a:ext>
            </a:extLst>
          </p:cNvPr>
          <p:cNvSpPr txBox="1"/>
          <p:nvPr/>
        </p:nvSpPr>
        <p:spPr>
          <a:xfrm>
            <a:off x="5808834" y="5992389"/>
            <a:ext cx="1238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332C734F-6F6C-43BA-9D77-3F0CD8B98164}"/>
              </a:ext>
            </a:extLst>
          </p:cNvPr>
          <p:cNvSpPr txBox="1"/>
          <p:nvPr/>
        </p:nvSpPr>
        <p:spPr>
          <a:xfrm>
            <a:off x="6351214" y="5924018"/>
            <a:ext cx="59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3DCB55C-702E-4AC0-91F0-549489194B38}"/>
              </a:ext>
            </a:extLst>
          </p:cNvPr>
          <p:cNvSpPr txBox="1"/>
          <p:nvPr/>
        </p:nvSpPr>
        <p:spPr>
          <a:xfrm>
            <a:off x="6543702" y="5992389"/>
            <a:ext cx="1043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76B425F-B833-4626-98E1-7425BEF688CC}"/>
              </a:ext>
            </a:extLst>
          </p:cNvPr>
          <p:cNvSpPr txBox="1"/>
          <p:nvPr/>
        </p:nvSpPr>
        <p:spPr>
          <a:xfrm>
            <a:off x="7013105" y="5905835"/>
            <a:ext cx="69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/>
      <p:bldP spid="12" grpId="0"/>
      <p:bldP spid="14" grpId="0"/>
      <p:bldP spid="16" grpId="0"/>
      <p:bldP spid="21" grpId="0"/>
      <p:bldP spid="23" grpId="0"/>
      <p:bldP spid="25" grpId="0"/>
      <p:bldP spid="29" grpId="0"/>
      <p:bldP spid="33" grpId="0"/>
      <p:bldP spid="3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782B65-E6B6-4EB3-ADE6-899D5562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" y="60668"/>
            <a:ext cx="11882134" cy="6736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780F53-701B-42D2-8B76-5F95D1C21C70}"/>
              </a:ext>
            </a:extLst>
          </p:cNvPr>
          <p:cNvSpPr txBox="1"/>
          <p:nvPr/>
        </p:nvSpPr>
        <p:spPr>
          <a:xfrm>
            <a:off x="5736376" y="910775"/>
            <a:ext cx="60992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атомах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заповнюватися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електронами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попри те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неповний</a:t>
            </a:r>
            <a:r>
              <a:rPr lang="ru-RU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1E2338-CA9F-4508-87FF-FF252B087B87}"/>
              </a:ext>
            </a:extLst>
          </p:cNvPr>
          <p:cNvSpPr txBox="1"/>
          <p:nvPr/>
        </p:nvSpPr>
        <p:spPr>
          <a:xfrm>
            <a:off x="6512125" y="1834105"/>
            <a:ext cx="5323493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підрівня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2EE1DE-C173-4C8F-AAF3-F38F34D33187}"/>
              </a:ext>
            </a:extLst>
          </p:cNvPr>
          <p:cNvSpPr txBox="1"/>
          <p:nvPr/>
        </p:nvSpPr>
        <p:spPr>
          <a:xfrm>
            <a:off x="846666" y="2203437"/>
            <a:ext cx="707813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атомах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четвертого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Калію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електрон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розташовується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4s-підрівні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C3F2F71-29DD-4D50-9D03-7C7149A0EBF2}"/>
              </a:ext>
            </a:extLst>
          </p:cNvPr>
          <p:cNvSpPr/>
          <p:nvPr/>
        </p:nvSpPr>
        <p:spPr>
          <a:xfrm>
            <a:off x="1082597" y="2873513"/>
            <a:ext cx="10853485" cy="3636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6DEC6E-78CC-4053-90A5-78E254F61F32}"/>
              </a:ext>
            </a:extLst>
          </p:cNvPr>
          <p:cNvSpPr txBox="1"/>
          <p:nvPr/>
        </p:nvSpPr>
        <p:spPr>
          <a:xfrm>
            <a:off x="1485668" y="4288145"/>
            <a:ext cx="891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99FB7C-D42D-44D0-865C-FD2EB712E1C7}"/>
              </a:ext>
            </a:extLst>
          </p:cNvPr>
          <p:cNvSpPr txBox="1"/>
          <p:nvPr/>
        </p:nvSpPr>
        <p:spPr>
          <a:xfrm>
            <a:off x="1191741" y="4580532"/>
            <a:ext cx="553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C4CF66-C5A9-4D14-A6DB-627279D619DB}"/>
              </a:ext>
            </a:extLst>
          </p:cNvPr>
          <p:cNvSpPr txBox="1"/>
          <p:nvPr/>
        </p:nvSpPr>
        <p:spPr>
          <a:xfrm>
            <a:off x="2252131" y="5703916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DE4CA5-206F-401F-998D-0B3FA1F8CE46}"/>
              </a:ext>
            </a:extLst>
          </p:cNvPr>
          <p:cNvSpPr txBox="1"/>
          <p:nvPr/>
        </p:nvSpPr>
        <p:spPr>
          <a:xfrm>
            <a:off x="2240844" y="4731441"/>
            <a:ext cx="395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1DA8F5-4793-4131-9496-1C95869C87D4}"/>
              </a:ext>
            </a:extLst>
          </p:cNvPr>
          <p:cNvSpPr txBox="1"/>
          <p:nvPr/>
        </p:nvSpPr>
        <p:spPr>
          <a:xfrm>
            <a:off x="2200511" y="3859894"/>
            <a:ext cx="293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27B3CF1-B2C7-4F53-8277-921D2BC485CD}"/>
              </a:ext>
            </a:extLst>
          </p:cNvPr>
          <p:cNvSpPr txBox="1"/>
          <p:nvPr/>
        </p:nvSpPr>
        <p:spPr>
          <a:xfrm>
            <a:off x="2189622" y="3054657"/>
            <a:ext cx="41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D222D9A-C9BA-413C-9EC3-6542242022FE}"/>
              </a:ext>
            </a:extLst>
          </p:cNvPr>
          <p:cNvSpPr txBox="1"/>
          <p:nvPr/>
        </p:nvSpPr>
        <p:spPr>
          <a:xfrm>
            <a:off x="2720411" y="6094698"/>
            <a:ext cx="341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F703DCD-BB1C-4B34-A3FA-C0D4FBC3726A}"/>
              </a:ext>
            </a:extLst>
          </p:cNvPr>
          <p:cNvSpPr txBox="1"/>
          <p:nvPr/>
        </p:nvSpPr>
        <p:spPr>
          <a:xfrm>
            <a:off x="2677108" y="3297596"/>
            <a:ext cx="417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283BD2-E800-4595-84AC-3C4D179EE628}"/>
              </a:ext>
            </a:extLst>
          </p:cNvPr>
          <p:cNvSpPr txBox="1"/>
          <p:nvPr/>
        </p:nvSpPr>
        <p:spPr>
          <a:xfrm>
            <a:off x="2690754" y="4173019"/>
            <a:ext cx="417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4B65857-AECD-4393-8F32-D2272BE0D21A}"/>
              </a:ext>
            </a:extLst>
          </p:cNvPr>
          <p:cNvSpPr txBox="1"/>
          <p:nvPr/>
        </p:nvSpPr>
        <p:spPr>
          <a:xfrm>
            <a:off x="2732521" y="5125472"/>
            <a:ext cx="417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C3A297ED-D540-4994-B46D-2CE3186EC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473" y="5663448"/>
            <a:ext cx="603104" cy="5927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7ABC91A2-4FC3-44AD-944E-3B85689BE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473" y="4749805"/>
            <a:ext cx="572193" cy="5623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B198B72-7BAB-4FC0-96DB-D5C8C8CA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645" y="3804651"/>
            <a:ext cx="572193" cy="5623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B69A5722-45CD-4C50-B998-AAE98E76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699" y="2943835"/>
            <a:ext cx="572453" cy="5625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74B97BA-F347-49F2-8897-EE72E87C8F02}"/>
              </a:ext>
            </a:extLst>
          </p:cNvPr>
          <p:cNvSpPr txBox="1"/>
          <p:nvPr/>
        </p:nvSpPr>
        <p:spPr>
          <a:xfrm>
            <a:off x="3985073" y="3435955"/>
            <a:ext cx="328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A03D69-7852-4A7F-9F4A-2560B252F67C}"/>
              </a:ext>
            </a:extLst>
          </p:cNvPr>
          <p:cNvSpPr txBox="1"/>
          <p:nvPr/>
        </p:nvSpPr>
        <p:spPr>
          <a:xfrm>
            <a:off x="3958285" y="4223281"/>
            <a:ext cx="544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D82392-B1D9-4D00-8DBC-94283C64A8FB}"/>
              </a:ext>
            </a:extLst>
          </p:cNvPr>
          <p:cNvSpPr txBox="1"/>
          <p:nvPr/>
        </p:nvSpPr>
        <p:spPr>
          <a:xfrm>
            <a:off x="3959068" y="5196896"/>
            <a:ext cx="435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DA06B643-2096-4D3F-A340-EB14123D0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136" y="4749909"/>
            <a:ext cx="1882889" cy="5398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0FB12601-FD5C-47FB-836C-BAD6B69F4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461" y="3820815"/>
            <a:ext cx="1855428" cy="5297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FD91EDB-3540-433A-9248-B81C85F5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136" y="2946983"/>
            <a:ext cx="1855428" cy="5927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AE76B61-527E-4A02-933D-A391E68688AF}"/>
              </a:ext>
            </a:extLst>
          </p:cNvPr>
          <p:cNvSpPr txBox="1"/>
          <p:nvPr/>
        </p:nvSpPr>
        <p:spPr>
          <a:xfrm>
            <a:off x="6499062" y="4291519"/>
            <a:ext cx="379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70579814-5D65-4242-9CF9-BD199B6CF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201" y="3785363"/>
            <a:ext cx="3125822" cy="54954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7917118-551D-4589-9CEF-03DC169D2892}"/>
              </a:ext>
            </a:extLst>
          </p:cNvPr>
          <p:cNvSpPr txBox="1"/>
          <p:nvPr/>
        </p:nvSpPr>
        <p:spPr>
          <a:xfrm>
            <a:off x="6509340" y="3417479"/>
            <a:ext cx="239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72D0F7A8-5DCE-4CF5-89F4-1BD90BEDF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222" y="2943916"/>
            <a:ext cx="3111800" cy="55945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17C3F122-419F-4D32-AF6E-7C48BADC1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379" y="2942273"/>
            <a:ext cx="3505240" cy="5196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C04A379-8375-4AF7-A67C-CA212B30A45E}"/>
              </a:ext>
            </a:extLst>
          </p:cNvPr>
          <p:cNvSpPr txBox="1"/>
          <p:nvPr/>
        </p:nvSpPr>
        <p:spPr>
          <a:xfrm>
            <a:off x="9891088" y="3359151"/>
            <a:ext cx="38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5CE444C-4FA8-49FB-8DAC-2BF2175F2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482" y="5477344"/>
            <a:ext cx="780356" cy="96325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7C55572E-0C6F-46A3-9E0C-388E12165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438" y="4528981"/>
            <a:ext cx="780356" cy="96325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1A784C25-CD45-40E8-AC5F-D27DC89DD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2330" y="4541849"/>
            <a:ext cx="780356" cy="9632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898F039D-6200-4545-80D7-B1B0D81F5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709" y="4539997"/>
            <a:ext cx="780356" cy="96325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A083C9F3-366D-4842-AF78-5CD7BBDE8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380" y="4556366"/>
            <a:ext cx="780356" cy="96325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A9B932A0-F780-46F8-B117-4365BD0EF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575" y="3570643"/>
            <a:ext cx="780356" cy="9632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D223C6FF-2257-469C-A039-3BB77DF34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759" y="3563164"/>
            <a:ext cx="780356" cy="9632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BDA5545E-224B-4245-84BF-C648C7661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905" y="3579586"/>
            <a:ext cx="780356" cy="96325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CCD87D49-BD16-4E40-85C8-5911899D4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221" y="3618241"/>
            <a:ext cx="780356" cy="96325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EE8E1EEA-E115-4291-AA78-E7AAAAA35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612" y="2733678"/>
            <a:ext cx="780356" cy="9632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6F85B62E-4E51-4E96-AD3D-873F7AC6B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704" y="5500294"/>
            <a:ext cx="780356" cy="96325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815B016E-B5AE-487D-9237-E48C5F8CC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169" y="4573483"/>
            <a:ext cx="780356" cy="96325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EEDEBE9C-EA19-4F64-9E63-A907A3398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899" y="4549343"/>
            <a:ext cx="780356" cy="96325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E6CF1C52-297C-4B3D-9152-C81F30A45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725" y="4547171"/>
            <a:ext cx="780356" cy="96325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250B96DC-CC5C-40BB-B32F-7CDF6CECEE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500" y="4556114"/>
            <a:ext cx="780356" cy="96325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6707ED4E-AFF8-4B3F-AAF7-4F451CC6C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9650" y="3596622"/>
            <a:ext cx="780356" cy="96325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A0A67977-0ADC-495E-8694-F693A8ECAD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265" y="3600105"/>
            <a:ext cx="780356" cy="96325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0D5AF64E-8EB2-47C6-89EF-C5D43829E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0807" y="3573841"/>
            <a:ext cx="780356" cy="96325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4F8BE33F-38C3-45E0-8761-60AD7C250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2949" y="3636010"/>
            <a:ext cx="780356" cy="96325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1B4B61D-0A05-485E-8B0E-66DF68AC6DB4}"/>
              </a:ext>
            </a:extLst>
          </p:cNvPr>
          <p:cNvSpPr txBox="1"/>
          <p:nvPr/>
        </p:nvSpPr>
        <p:spPr>
          <a:xfrm>
            <a:off x="6150590" y="5289788"/>
            <a:ext cx="412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1s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2s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2p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3s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3p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4s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/>
      <p:bldP spid="11" grpId="0"/>
      <p:bldP spid="12" grpId="0"/>
      <p:bldP spid="14" grpId="0"/>
      <p:bldP spid="16" grpId="0"/>
      <p:bldP spid="18" grpId="0"/>
      <p:bldP spid="20" grpId="0"/>
      <p:bldP spid="24" grpId="0"/>
      <p:bldP spid="26" grpId="0"/>
      <p:bldP spid="28" grpId="0"/>
      <p:bldP spid="34" grpId="0"/>
      <p:bldP spid="36" grpId="0"/>
      <p:bldP spid="38" grpId="0"/>
      <p:bldP spid="45" grpId="0"/>
      <p:bldP spid="47" grpId="0"/>
      <p:bldP spid="5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F427F0-063A-486E-887F-F5E3D1D30BD6}"/>
              </a:ext>
            </a:extLst>
          </p:cNvPr>
          <p:cNvSpPr txBox="1"/>
          <p:nvPr/>
        </p:nvSpPr>
        <p:spPr>
          <a:xfrm>
            <a:off x="894945" y="0"/>
            <a:ext cx="869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>
                <a:latin typeface="Monotype Corsiva" panose="03010101010201010101" pitchFamily="66" charset="0"/>
              </a:rPr>
              <a:t>ЗАСТОСУЙТЕ СВОЇ ЗНАННЯ</a:t>
            </a:r>
            <a:endParaRPr lang="ru-RU" sz="4800" b="1" i="1" dirty="0">
              <a:latin typeface="Monotype Corsiva" panose="03010101010201010101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444BAC-E553-46EA-B5E8-BC42CBF9DBF1}"/>
              </a:ext>
            </a:extLst>
          </p:cNvPr>
          <p:cNvSpPr txBox="1"/>
          <p:nvPr/>
        </p:nvSpPr>
        <p:spPr>
          <a:xfrm>
            <a:off x="1405826" y="751102"/>
            <a:ext cx="287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3600" b="1" i="1" dirty="0">
                <a:highlight>
                  <a:srgbClr val="00FF00"/>
                </a:highlight>
              </a:rPr>
              <a:t>:</a:t>
            </a:r>
            <a:endParaRPr lang="ru-RU" sz="3600" b="1" i="1" dirty="0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16FC97-66F2-4016-974B-C80D5559B127}"/>
              </a:ext>
            </a:extLst>
          </p:cNvPr>
          <p:cNvSpPr txBox="1"/>
          <p:nvPr/>
        </p:nvSpPr>
        <p:spPr>
          <a:xfrm>
            <a:off x="3499554" y="751102"/>
            <a:ext cx="8093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записати електронні формули елементів другого періоду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F, Ne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71F87E-48A5-463B-8F25-F273B54BA72B}"/>
              </a:ext>
            </a:extLst>
          </p:cNvPr>
          <p:cNvSpPr txBox="1"/>
          <p:nvPr/>
        </p:nvSpPr>
        <p:spPr>
          <a:xfrm>
            <a:off x="1468641" y="2547160"/>
            <a:ext cx="801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59C9AF-9861-4314-9F47-B6F8ECA3B6A8}"/>
              </a:ext>
            </a:extLst>
          </p:cNvPr>
          <p:cNvSpPr txBox="1"/>
          <p:nvPr/>
        </p:nvSpPr>
        <p:spPr>
          <a:xfrm>
            <a:off x="2459700" y="2906735"/>
            <a:ext cx="34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AF2667-6AC1-491E-814E-E62D849A6AE5}"/>
              </a:ext>
            </a:extLst>
          </p:cNvPr>
          <p:cNvSpPr txBox="1"/>
          <p:nvPr/>
        </p:nvSpPr>
        <p:spPr>
          <a:xfrm>
            <a:off x="2460485" y="2092190"/>
            <a:ext cx="349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B560612-4365-48F5-AB3E-DD82550F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487" y="2011438"/>
            <a:ext cx="573074" cy="5608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26ED553-83EC-4E67-A05D-F7D6608C6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270" y="2807823"/>
            <a:ext cx="573074" cy="560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154646-100A-454C-BB85-EC597E3A9694}"/>
              </a:ext>
            </a:extLst>
          </p:cNvPr>
          <p:cNvSpPr txBox="1"/>
          <p:nvPr/>
        </p:nvSpPr>
        <p:spPr>
          <a:xfrm>
            <a:off x="2900158" y="3221905"/>
            <a:ext cx="349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950C09-E346-4B51-A868-87C8E43482FB}"/>
              </a:ext>
            </a:extLst>
          </p:cNvPr>
          <p:cNvSpPr txBox="1"/>
          <p:nvPr/>
        </p:nvSpPr>
        <p:spPr>
          <a:xfrm>
            <a:off x="2886746" y="2408006"/>
            <a:ext cx="349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70A0D9F-FED2-4433-8B43-8ADC31ECF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44" y="1993744"/>
            <a:ext cx="1859441" cy="597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B5BA6C-82FE-4ECB-A7FD-B0E7017855CE}"/>
              </a:ext>
            </a:extLst>
          </p:cNvPr>
          <p:cNvSpPr txBox="1"/>
          <p:nvPr/>
        </p:nvSpPr>
        <p:spPr>
          <a:xfrm>
            <a:off x="4126194" y="2520975"/>
            <a:ext cx="756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96E5709-1997-4C1D-A1C5-E05898F8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752813" y="2581409"/>
            <a:ext cx="780356" cy="9632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B6E799C-39A7-4141-AB35-1E95F8F79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158" y="2567561"/>
            <a:ext cx="780356" cy="9632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F0CE84D-B9A9-4EC0-B3DB-CDA6FB9DB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398" y="1795230"/>
            <a:ext cx="780356" cy="9632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003D0AE-5003-43B0-93D4-A4B1F48D6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775022" y="1847342"/>
            <a:ext cx="780356" cy="9632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B18D557-94DD-4097-9DF8-39BE1A143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457" y="1839374"/>
            <a:ext cx="780356" cy="9632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F2E3F64-6C82-434A-9C3C-61FF978DB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845" y="1795230"/>
            <a:ext cx="780356" cy="9632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08D19EF-9819-426E-AF70-3FE5A0CCA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942" y="1801266"/>
            <a:ext cx="780356" cy="9632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9992042-2276-4A56-B5E1-3F148FA62584}"/>
              </a:ext>
            </a:extLst>
          </p:cNvPr>
          <p:cNvSpPr txBox="1"/>
          <p:nvPr/>
        </p:nvSpPr>
        <p:spPr>
          <a:xfrm>
            <a:off x="3346037" y="2906740"/>
            <a:ext cx="225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1s</a:t>
            </a:r>
            <a:r>
              <a:rPr lang="en-US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2s</a:t>
            </a:r>
            <a:r>
              <a:rPr lang="en-US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2p</a:t>
            </a:r>
            <a:r>
              <a:rPr lang="en-US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D26915B-A35A-47F6-B572-28CA78DA4DAE}"/>
              </a:ext>
            </a:extLst>
          </p:cNvPr>
          <p:cNvSpPr txBox="1"/>
          <p:nvPr/>
        </p:nvSpPr>
        <p:spPr>
          <a:xfrm>
            <a:off x="6079069" y="2496871"/>
            <a:ext cx="75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8827E5-C8AC-4418-AA51-7DC890DE78B3}"/>
              </a:ext>
            </a:extLst>
          </p:cNvPr>
          <p:cNvSpPr txBox="1"/>
          <p:nvPr/>
        </p:nvSpPr>
        <p:spPr>
          <a:xfrm>
            <a:off x="6601795" y="2895905"/>
            <a:ext cx="34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A91129-F0C8-40C2-A397-CC91D328BDAF}"/>
              </a:ext>
            </a:extLst>
          </p:cNvPr>
          <p:cNvSpPr txBox="1"/>
          <p:nvPr/>
        </p:nvSpPr>
        <p:spPr>
          <a:xfrm>
            <a:off x="6593621" y="2092190"/>
            <a:ext cx="34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D6F767-570A-4534-AE82-88896B2AD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808" y="2784432"/>
            <a:ext cx="594521" cy="5842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B3086F9F-D387-456E-9160-1099474C7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99" y="1971356"/>
            <a:ext cx="594521" cy="5842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2C753D6-018C-4BED-829E-F4FDA80429FA}"/>
              </a:ext>
            </a:extLst>
          </p:cNvPr>
          <p:cNvSpPr txBox="1"/>
          <p:nvPr/>
        </p:nvSpPr>
        <p:spPr>
          <a:xfrm>
            <a:off x="7041917" y="3239801"/>
            <a:ext cx="537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E54167-6A5F-44EC-A830-2E6775EBC1F3}"/>
              </a:ext>
            </a:extLst>
          </p:cNvPr>
          <p:cNvSpPr txBox="1"/>
          <p:nvPr/>
        </p:nvSpPr>
        <p:spPr>
          <a:xfrm>
            <a:off x="7041919" y="2371941"/>
            <a:ext cx="341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F9E4E9A-60BA-4D42-894B-801467C3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458" y="1955918"/>
            <a:ext cx="1859441" cy="5974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A2A0DEA-8810-4594-82BA-1E7A9A246C21}"/>
              </a:ext>
            </a:extLst>
          </p:cNvPr>
          <p:cNvSpPr txBox="1"/>
          <p:nvPr/>
        </p:nvSpPr>
        <p:spPr>
          <a:xfrm>
            <a:off x="8374445" y="2411471"/>
            <a:ext cx="451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D3C49BDD-A653-43E8-9C6A-8856D52E6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80651" y="1792836"/>
            <a:ext cx="780356" cy="96934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6116860-3D84-49AA-87C0-0E9B63EB3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093" y="1776467"/>
            <a:ext cx="780356" cy="96934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6D1FBDA7-A572-43FA-BDCA-D9357D58F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914103" y="2603589"/>
            <a:ext cx="780356" cy="96934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C0CFB25E-8590-491A-B55E-1BA03D258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197" y="2587148"/>
            <a:ext cx="780356" cy="96934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2274EBA2-4E74-4B4A-AC88-DA74B619E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649302" y="1786093"/>
            <a:ext cx="780356" cy="9693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4AC18245-4927-49C6-97D0-13D2308A4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462" y="1750454"/>
            <a:ext cx="780356" cy="96934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6AC3F478-8D4B-45C4-B7F5-682820FEC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934" y="1747096"/>
            <a:ext cx="780356" cy="96934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A973E45-5DAC-41F2-9F40-AF0177481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659" y="1755281"/>
            <a:ext cx="780356" cy="96934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66B31868-A88E-4FE4-ADCE-8C2F142A2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310441" y="1773294"/>
            <a:ext cx="780356" cy="96934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82060ED-1517-477E-80FA-96432359E868}"/>
              </a:ext>
            </a:extLst>
          </p:cNvPr>
          <p:cNvSpPr txBox="1"/>
          <p:nvPr/>
        </p:nvSpPr>
        <p:spPr>
          <a:xfrm>
            <a:off x="7389364" y="2906740"/>
            <a:ext cx="2087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1s</a:t>
            </a:r>
            <a:r>
              <a:rPr lang="en-US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2s</a:t>
            </a:r>
            <a:r>
              <a:rPr lang="en-US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2p</a:t>
            </a:r>
            <a:r>
              <a:rPr lang="en-US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30D1BAD-E5A8-42C8-9FB5-C930762AFDC3}"/>
              </a:ext>
            </a:extLst>
          </p:cNvPr>
          <p:cNvSpPr txBox="1"/>
          <p:nvPr/>
        </p:nvSpPr>
        <p:spPr>
          <a:xfrm>
            <a:off x="2427856" y="4878000"/>
            <a:ext cx="120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10Ne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A15C667D-3220-447D-8D7E-94E1E82E31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50" t="38904" r="20951" b="43594"/>
          <a:stretch/>
        </p:blipFill>
        <p:spPr>
          <a:xfrm>
            <a:off x="3384992" y="4473865"/>
            <a:ext cx="3068329" cy="163303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927D17A1-EED8-40D7-8AD2-676DD7623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423599" y="4275288"/>
            <a:ext cx="756356" cy="93953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3A7BEB-064B-4462-B2A1-31D96DC951CE}"/>
              </a:ext>
            </a:extLst>
          </p:cNvPr>
          <p:cNvSpPr txBox="1"/>
          <p:nvPr/>
        </p:nvSpPr>
        <p:spPr>
          <a:xfrm>
            <a:off x="4571700" y="5322570"/>
            <a:ext cx="2322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1s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2s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4" grpId="0"/>
      <p:bldP spid="16" grpId="0"/>
      <p:bldP spid="20" grpId="0"/>
      <p:bldP spid="30" grpId="0"/>
      <p:bldP spid="29" grpId="0"/>
      <p:bldP spid="32" grpId="0"/>
      <p:bldP spid="33" grpId="0"/>
      <p:bldP spid="37" grpId="0"/>
      <p:bldP spid="39" grpId="0"/>
      <p:bldP spid="42" grpId="0"/>
      <p:bldP spid="53" grpId="0"/>
      <p:bldP spid="52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6D885B-EDD9-46FF-B699-9C8D1C9D5E9B}"/>
              </a:ext>
            </a:extLst>
          </p:cNvPr>
          <p:cNvSpPr txBox="1"/>
          <p:nvPr/>
        </p:nvSpPr>
        <p:spPr>
          <a:xfrm>
            <a:off x="671208" y="194554"/>
            <a:ext cx="10849583" cy="511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uk-UA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ьогодні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 з вами вияснили, що: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uk-UA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Електронна орбіталь</a:t>
            </a:r>
            <a:r>
              <a:rPr lang="uk-UA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Типи орбіталей: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Електрони розподіляють за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uk-UA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Енергетичні рівні 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(електронні шари) 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uk-UA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 періоду =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Останній енергетичний рівень називають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647F2B-547F-4B6B-AE54-D62A1489751F}"/>
              </a:ext>
            </a:extLst>
          </p:cNvPr>
          <p:cNvSpPr txBox="1"/>
          <p:nvPr/>
        </p:nvSpPr>
        <p:spPr>
          <a:xfrm>
            <a:off x="5398851" y="851598"/>
            <a:ext cx="65661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простір біля ядра, в якому можна виявити електрон із найбільшою ймовірністю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A85220-6631-4DF8-8D70-4FED3BB03BC9}"/>
              </a:ext>
            </a:extLst>
          </p:cNvPr>
          <p:cNvSpPr txBox="1"/>
          <p:nvPr/>
        </p:nvSpPr>
        <p:spPr>
          <a:xfrm>
            <a:off x="4025508" y="1714479"/>
            <a:ext cx="1755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25DF9D-8032-4396-AF9D-C3D45EDEBAEC}"/>
              </a:ext>
            </a:extLst>
          </p:cNvPr>
          <p:cNvSpPr txBox="1"/>
          <p:nvPr/>
        </p:nvSpPr>
        <p:spPr>
          <a:xfrm>
            <a:off x="5982090" y="2215620"/>
            <a:ext cx="6099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енергетичними рівнями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4BD598-2250-45D5-85FE-310B8B3E679D}"/>
              </a:ext>
            </a:extLst>
          </p:cNvPr>
          <p:cNvSpPr txBox="1"/>
          <p:nvPr/>
        </p:nvSpPr>
        <p:spPr>
          <a:xfrm>
            <a:off x="4440585" y="3272319"/>
            <a:ext cx="6859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орбіталі близьких за енергією електронів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988643-E212-4B3D-9072-CA4732465DEB}"/>
              </a:ext>
            </a:extLst>
          </p:cNvPr>
          <p:cNvSpPr txBox="1"/>
          <p:nvPr/>
        </p:nvSpPr>
        <p:spPr>
          <a:xfrm>
            <a:off x="4025508" y="418382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кількості енергетичних рівнів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5A477A-9F81-4A0A-A04F-DFA83445F3C0}"/>
              </a:ext>
            </a:extLst>
          </p:cNvPr>
          <p:cNvSpPr txBox="1"/>
          <p:nvPr/>
        </p:nvSpPr>
        <p:spPr>
          <a:xfrm>
            <a:off x="8302045" y="4684970"/>
            <a:ext cx="2099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зовнішнім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13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373D20-1275-496B-944F-68DB4DC0D8CA}"/>
              </a:ext>
            </a:extLst>
          </p:cNvPr>
          <p:cNvSpPr txBox="1"/>
          <p:nvPr/>
        </p:nvSpPr>
        <p:spPr>
          <a:xfrm>
            <a:off x="3055866" y="224322"/>
            <a:ext cx="712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Інструктаж з домашнього завдання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AD50B6-5A26-4D41-8917-3F83311D5D12}"/>
              </a:ext>
            </a:extLst>
          </p:cNvPr>
          <p:cNvSpPr txBox="1"/>
          <p:nvPr/>
        </p:nvSpPr>
        <p:spPr>
          <a:xfrm>
            <a:off x="5009024" y="680800"/>
            <a:ext cx="6099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uk-UA" sz="28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Опрацювати § 8</a:t>
            </a:r>
            <a:endParaRPr lang="ru-RU" sz="28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7C8EE7-721F-43FA-A4EC-6E079C0DEF34}"/>
              </a:ext>
            </a:extLst>
          </p:cNvPr>
          <p:cNvSpPr txBox="1"/>
          <p:nvPr/>
        </p:nvSpPr>
        <p:spPr>
          <a:xfrm>
            <a:off x="1079589" y="1075780"/>
            <a:ext cx="6099242" cy="84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Початковий рівень: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виконати тест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роздатковий матеріал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9611D1-A4A9-42BF-BC28-858B011D7E87}"/>
              </a:ext>
            </a:extLst>
          </p:cNvPr>
          <p:cNvSpPr txBox="1"/>
          <p:nvPr/>
        </p:nvSpPr>
        <p:spPr>
          <a:xfrm>
            <a:off x="560302" y="1869285"/>
            <a:ext cx="11281742" cy="2236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Середній  рівень: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5965" indent="-285750" algn="just">
              <a:spcAft>
                <a:spcPts val="800"/>
              </a:spcAft>
              <a:buFontTx/>
              <a:buChar char="-"/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исьмово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i="1" dirty="0"/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атомних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орбіталей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стан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Чим вони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2.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Сформулюйте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атомної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б) понять 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3.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розумієте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спіни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антипаралельні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спіни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4.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розумієте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і як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розміщенням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5965" indent="-285750" algn="just">
              <a:spcAft>
                <a:spcPts val="800"/>
              </a:spcAft>
              <a:buFontTx/>
              <a:buChar char="-"/>
            </a:pPr>
            <a:endParaRPr lang="ru-RU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7431C6-93B5-4D2C-91A5-E82F25CE7049}"/>
              </a:ext>
            </a:extLst>
          </p:cNvPr>
          <p:cNvSpPr txBox="1"/>
          <p:nvPr/>
        </p:nvSpPr>
        <p:spPr>
          <a:xfrm>
            <a:off x="1079589" y="3627785"/>
            <a:ext cx="10886634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Достатній рівень:</a:t>
            </a:r>
          </a:p>
          <a:p>
            <a:pPr marL="285750" indent="-285750" algn="just">
              <a:spcAft>
                <a:spcPts val="800"/>
              </a:spcAft>
              <a:buFontTx/>
              <a:buChar char="-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Письмово: 1.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заповнення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атомах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спареними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2.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порядок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орбіталях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Mg, S; 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четвертого періоду: С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 Ni.</a:t>
            </a: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6E2611-BCCF-4438-AA65-0851A01ED3E7}"/>
              </a:ext>
            </a:extLst>
          </p:cNvPr>
          <p:cNvSpPr txBox="1"/>
          <p:nvPr/>
        </p:nvSpPr>
        <p:spPr>
          <a:xfrm>
            <a:off x="1248922" y="4899927"/>
            <a:ext cx="10593121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Високий рівень: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800"/>
              </a:spcAft>
            </a:pPr>
            <a:r>
              <a:rPr lang="en-US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Письмово: 1.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Укажіть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користуючись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періодичною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системою: а)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Берилію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Карбону,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б) число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зовнішньому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енергетичному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Алюмінію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Фосфору, Брому. 2.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Обґрунтуйте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відмінного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Нітрогену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Фосфору; в)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Гелію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Неону.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графічні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електричні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четвертого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Cr, Mn, Fe.</a:t>
            </a:r>
            <a:endParaRPr lang="ru-RU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447EA8-753C-4C85-A7C2-BCFE9755229A}"/>
              </a:ext>
            </a:extLst>
          </p:cNvPr>
          <p:cNvSpPr txBox="1"/>
          <p:nvPr/>
        </p:nvSpPr>
        <p:spPr>
          <a:xfrm>
            <a:off x="246435" y="272535"/>
            <a:ext cx="5588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«електрон»?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ED0D5-4612-4278-8AB9-D9567E8CF14C}"/>
              </a:ext>
            </a:extLst>
          </p:cNvPr>
          <p:cNvSpPr txBox="1"/>
          <p:nvPr/>
        </p:nvSpPr>
        <p:spPr>
          <a:xfrm>
            <a:off x="246435" y="1242462"/>
            <a:ext cx="3210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Частинка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F7F6A7-E3BE-4695-88B8-AC5578E365C7}"/>
              </a:ext>
            </a:extLst>
          </p:cNvPr>
          <p:cNvSpPr txBox="1"/>
          <p:nvPr/>
        </p:nvSpPr>
        <p:spPr>
          <a:xfrm>
            <a:off x="476655" y="2527263"/>
            <a:ext cx="2373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Хвиля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180078-A10D-4EB3-8CF4-F849E59C09F2}"/>
              </a:ext>
            </a:extLst>
          </p:cNvPr>
          <p:cNvSpPr txBox="1"/>
          <p:nvPr/>
        </p:nvSpPr>
        <p:spPr>
          <a:xfrm>
            <a:off x="5740101" y="191918"/>
            <a:ext cx="5311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Електрону притаманний корпускулярно-хвильовий дуалізм!!!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est Dadd GIFs | Gfycat">
            <a:extLst>
              <a:ext uri="{FF2B5EF4-FFF2-40B4-BE49-F238E27FC236}">
                <a16:creationId xmlns:a16="http://schemas.microsoft.com/office/drawing/2014/main" xmlns="" id="{1E28769F-D03E-495E-B47A-67B10C36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6" y="4867491"/>
            <a:ext cx="23336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A69EBE-58AB-4BE8-A86B-2C780E274D90}"/>
              </a:ext>
            </a:extLst>
          </p:cNvPr>
          <p:cNvSpPr txBox="1"/>
          <p:nvPr/>
        </p:nvSpPr>
        <p:spPr>
          <a:xfrm>
            <a:off x="0" y="3812064"/>
            <a:ext cx="515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(від лат. с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orpusculum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частинка)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1A1CA3-549F-47B1-8307-D4CE3F4F3B8E}"/>
              </a:ext>
            </a:extLst>
          </p:cNvPr>
          <p:cNvSpPr txBox="1"/>
          <p:nvPr/>
        </p:nvSpPr>
        <p:spPr>
          <a:xfrm>
            <a:off x="2672676" y="1270744"/>
            <a:ext cx="2833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має масу і заряд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2B614B9-AB18-46B0-8DEC-3B75DD088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6" t="44414" r="84521" b="45378"/>
          <a:stretch/>
        </p:blipFill>
        <p:spPr>
          <a:xfrm>
            <a:off x="509589" y="4867491"/>
            <a:ext cx="1720315" cy="162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3E3008D-105A-4797-977C-83F534DD4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6" t="45378" r="78776" b="46095"/>
          <a:stretch/>
        </p:blipFill>
        <p:spPr>
          <a:xfrm>
            <a:off x="2416512" y="5259183"/>
            <a:ext cx="867383" cy="931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7370525-3978-44C2-9405-2FDFF4678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8" t="43237" r="70159" b="45892"/>
          <a:stretch/>
        </p:blipFill>
        <p:spPr>
          <a:xfrm>
            <a:off x="3496736" y="4867491"/>
            <a:ext cx="1658924" cy="1569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E2125F-0207-4EB7-BA26-7ACFFFCCE871}"/>
              </a:ext>
            </a:extLst>
          </p:cNvPr>
          <p:cNvSpPr txBox="1"/>
          <p:nvPr/>
        </p:nvSpPr>
        <p:spPr>
          <a:xfrm>
            <a:off x="2117691" y="2565553"/>
            <a:ext cx="3737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може огинати перешкоди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Atom гифки, анимированные GIF изображения atom - скачать гиф картинки на  GIFER">
            <a:extLst>
              <a:ext uri="{FF2B5EF4-FFF2-40B4-BE49-F238E27FC236}">
                <a16:creationId xmlns:a16="http://schemas.microsoft.com/office/drawing/2014/main" xmlns="" id="{B97E8925-A919-4DD2-8178-E6ACC5DD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75" y="4200741"/>
            <a:ext cx="237354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FF7A0D-FF43-4B5D-AD03-B59017C83996}"/>
              </a:ext>
            </a:extLst>
          </p:cNvPr>
          <p:cNvSpPr txBox="1"/>
          <p:nvPr/>
        </p:nvSpPr>
        <p:spPr>
          <a:xfrm>
            <a:off x="8280974" y="1674674"/>
            <a:ext cx="3842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uk-UA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ля електрона поняття «траєкторія» застосовувати не можна. Про електрон можна говорити, що в даній точці простору є певна імовірність його існування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99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  <p:bldP spid="9" grpId="0"/>
      <p:bldP spid="10" grpId="0"/>
      <p:bldP spid="1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72937C-9E71-4255-AE73-40788A926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4" t="23546" r="57393" b="48120"/>
          <a:stretch/>
        </p:blipFill>
        <p:spPr>
          <a:xfrm>
            <a:off x="5000017" y="272373"/>
            <a:ext cx="6749371" cy="42395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B3F7E8-5A4B-4340-9C52-97C0CCA5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9" t="23262" r="84363" b="68227"/>
          <a:stretch/>
        </p:blipFill>
        <p:spPr>
          <a:xfrm>
            <a:off x="1186773" y="856033"/>
            <a:ext cx="1828801" cy="1097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93B749-9C06-4ABC-8144-5A6F85143D6F}"/>
              </a:ext>
            </a:extLst>
          </p:cNvPr>
          <p:cNvSpPr txBox="1"/>
          <p:nvPr/>
        </p:nvSpPr>
        <p:spPr>
          <a:xfrm>
            <a:off x="9683889" y="1157490"/>
            <a:ext cx="2178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 тільки 1 електрон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8C017E-E2D6-43F9-966E-7ECD443D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2" t="23262" r="57873" b="46950"/>
          <a:stretch/>
        </p:blipFill>
        <p:spPr>
          <a:xfrm>
            <a:off x="5000017" y="141802"/>
            <a:ext cx="6749371" cy="446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E9DE143-A975-486D-AFC7-1D980F78C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0" t="30790" r="84362" b="47234"/>
          <a:stretch/>
        </p:blipFill>
        <p:spPr>
          <a:xfrm>
            <a:off x="1188214" y="2272698"/>
            <a:ext cx="2723746" cy="40575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7533CF6-78B4-4319-B9D3-9623B7C94C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17" t="23262" r="65532" b="46100"/>
          <a:stretch/>
        </p:blipFill>
        <p:spPr>
          <a:xfrm>
            <a:off x="5300381" y="160246"/>
            <a:ext cx="4753160" cy="4463836"/>
          </a:xfrm>
          <a:prstGeom prst="rect">
            <a:avLst/>
          </a:prstGeom>
        </p:spPr>
      </p:pic>
      <p:pic>
        <p:nvPicPr>
          <p:cNvPr id="2050" name="Picture 2" descr="Електронні орбіталі. Енергетичні рівні та підрівні; їх заповнення  електронами. Будова електронних оболонок. Стан електронів. Електронні та  графічні формули | Тест з хімії – «На Урок»">
            <a:extLst>
              <a:ext uri="{FF2B5EF4-FFF2-40B4-BE49-F238E27FC236}">
                <a16:creationId xmlns:a16="http://schemas.microsoft.com/office/drawing/2014/main" xmlns="" id="{190CF4D1-326C-403F-94E9-D93EF798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81" y="4880097"/>
            <a:ext cx="1699807" cy="170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CD616C-F41E-4226-BE20-BA21BA93A1D0}"/>
              </a:ext>
            </a:extLst>
          </p:cNvPr>
          <p:cNvSpPr txBox="1"/>
          <p:nvPr/>
        </p:nvSpPr>
        <p:spPr>
          <a:xfrm>
            <a:off x="860898" y="178691"/>
            <a:ext cx="4139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63E23E-958B-4209-9579-154296416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1" t="21277" r="55000" b="44964"/>
          <a:stretch/>
        </p:blipFill>
        <p:spPr>
          <a:xfrm>
            <a:off x="1329446" y="749398"/>
            <a:ext cx="9922214" cy="498204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D38D0B-7998-4076-8B35-0EFF927B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3" t="23262" r="54681" b="44397"/>
          <a:stretch/>
        </p:blipFill>
        <p:spPr>
          <a:xfrm>
            <a:off x="1133093" y="749397"/>
            <a:ext cx="10663316" cy="49820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F64931-1F63-4EF4-8389-138BF7917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2" t="21560" r="54681" b="43830"/>
          <a:stretch/>
        </p:blipFill>
        <p:spPr>
          <a:xfrm>
            <a:off x="1133093" y="563617"/>
            <a:ext cx="10663316" cy="5353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D60B0E-6F62-4D5B-AFE9-A9B34E716F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3" t="21936" r="54681" b="43546"/>
          <a:stretch/>
        </p:blipFill>
        <p:spPr>
          <a:xfrm>
            <a:off x="1133092" y="563616"/>
            <a:ext cx="10779875" cy="53535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D177368-DF74-4C47-B734-A66E998412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2" t="21936" r="54522" b="43546"/>
          <a:stretch/>
        </p:blipFill>
        <p:spPr>
          <a:xfrm>
            <a:off x="1133091" y="563614"/>
            <a:ext cx="10779875" cy="53535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20884B2-F782-4796-9AA0-1D5613E1DC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42" t="21936" r="54681" b="44398"/>
          <a:stretch/>
        </p:blipFill>
        <p:spPr>
          <a:xfrm>
            <a:off x="1133090" y="563610"/>
            <a:ext cx="10779875" cy="52645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48D8315-BBCC-4DD2-BD98-69F1095466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90" t="21820" r="54604" b="43845"/>
          <a:stretch/>
        </p:blipFill>
        <p:spPr>
          <a:xfrm>
            <a:off x="1133088" y="563606"/>
            <a:ext cx="10779874" cy="52645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8D9022-E9D7-4A71-8714-333306F13304}"/>
              </a:ext>
            </a:extLst>
          </p:cNvPr>
          <p:cNvSpPr txBox="1"/>
          <p:nvPr/>
        </p:nvSpPr>
        <p:spPr>
          <a:xfrm>
            <a:off x="3813243" y="940784"/>
            <a:ext cx="611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ХМАРА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83FAFF-A5C9-4CC9-B5BF-AA7A18A70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2" t="21844" r="55160" b="44397"/>
          <a:stretch/>
        </p:blipFill>
        <p:spPr>
          <a:xfrm>
            <a:off x="1050586" y="753893"/>
            <a:ext cx="10790346" cy="53502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12B4D7-43D9-4D92-B425-C63C4164C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2" t="21986" r="55000" b="44397"/>
          <a:stretch/>
        </p:blipFill>
        <p:spPr>
          <a:xfrm>
            <a:off x="1038488" y="753893"/>
            <a:ext cx="10790346" cy="5305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0A4DCB-BEB8-47D7-B4F8-83D8219DFE95}"/>
              </a:ext>
            </a:extLst>
          </p:cNvPr>
          <p:cNvSpPr txBox="1"/>
          <p:nvPr/>
        </p:nvSpPr>
        <p:spPr>
          <a:xfrm>
            <a:off x="739301" y="62980"/>
            <a:ext cx="628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ОРБІТАЛЬ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288D626B-0BA3-4AC6-8E37-DA97262D3116}"/>
              </a:ext>
            </a:extLst>
          </p:cNvPr>
          <p:cNvSpPr/>
          <p:nvPr/>
        </p:nvSpPr>
        <p:spPr>
          <a:xfrm>
            <a:off x="1379319" y="876182"/>
            <a:ext cx="10148711" cy="1095022"/>
          </a:xfrm>
          <a:prstGeom prst="roundRect">
            <a:avLst/>
          </a:prstGeom>
          <a:solidFill>
            <a:srgbClr val="FEFE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56B499-3A16-484A-9DED-71CC75125A96}"/>
              </a:ext>
            </a:extLst>
          </p:cNvPr>
          <p:cNvSpPr txBox="1"/>
          <p:nvPr/>
        </p:nvSpPr>
        <p:spPr>
          <a:xfrm>
            <a:off x="1547615" y="858226"/>
            <a:ext cx="9922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орбіталь 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 біля ядра, в якому можна виявити електрон із найбільшою ймовірністю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ECBD12-BCD1-4345-A5B3-DEF0E75114A4}"/>
              </a:ext>
            </a:extLst>
          </p:cNvPr>
          <p:cNvSpPr txBox="1"/>
          <p:nvPr/>
        </p:nvSpPr>
        <p:spPr>
          <a:xfrm>
            <a:off x="8317902" y="2614918"/>
            <a:ext cx="3210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Ймовірність перебування електрона вища за 90%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E9254B-3668-448A-A24F-26045549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3" t="23513" r="57773" b="45042"/>
          <a:stretch/>
        </p:blipFill>
        <p:spPr>
          <a:xfrm>
            <a:off x="1011676" y="914399"/>
            <a:ext cx="10718299" cy="53113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0FA54D-1F9A-4087-B495-D994ACB6D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2" t="22553" r="57394" b="45816"/>
          <a:stretch/>
        </p:blipFill>
        <p:spPr>
          <a:xfrm>
            <a:off x="1011676" y="937687"/>
            <a:ext cx="10718299" cy="5288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ED1634-7907-4C22-B73F-3560297C955D}"/>
              </a:ext>
            </a:extLst>
          </p:cNvPr>
          <p:cNvSpPr txBox="1"/>
          <p:nvPr/>
        </p:nvSpPr>
        <p:spPr>
          <a:xfrm>
            <a:off x="8871627" y="3154871"/>
            <a:ext cx="2639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 крапки на малюнку – «відбитки» одного-єдиного електрона!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774135-C424-4284-A928-EECEB2111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2" t="22893" r="81170" b="56028"/>
          <a:stretch/>
        </p:blipFill>
        <p:spPr>
          <a:xfrm>
            <a:off x="1314474" y="1317064"/>
            <a:ext cx="3285467" cy="32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B8B721-1B87-4C34-82B9-851295E9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36" y="374515"/>
            <a:ext cx="4256662" cy="2157884"/>
          </a:xfrm>
        </p:spPr>
        <p:txBody>
          <a:bodyPr/>
          <a:lstStyle/>
          <a:p>
            <a:r>
              <a:rPr lang="uk-UA" sz="6000" b="1" i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 орбіталей:</a:t>
            </a:r>
            <a:endParaRPr lang="ru-RU" sz="6000" b="1" i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A71BF7C-456F-450E-8A5A-A11F709B8FD2}"/>
              </a:ext>
            </a:extLst>
          </p:cNvPr>
          <p:cNvSpPr/>
          <p:nvPr/>
        </p:nvSpPr>
        <p:spPr>
          <a:xfrm>
            <a:off x="9254834" y="1804579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044143B-57BE-4BB6-AD8B-063A3828CB21}"/>
              </a:ext>
            </a:extLst>
          </p:cNvPr>
          <p:cNvSpPr/>
          <p:nvPr/>
        </p:nvSpPr>
        <p:spPr>
          <a:xfrm>
            <a:off x="354295" y="1841098"/>
            <a:ext cx="3090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i="1" cap="none" spc="0" dirty="0">
                <a:ln/>
                <a:solidFill>
                  <a:srgbClr val="FF0000"/>
                </a:solidFill>
                <a:effectLst/>
              </a:rPr>
              <a:t>s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>
                <a:ln/>
                <a:effectLst/>
              </a:rPr>
              <a:t>-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uk-UA" sz="4000" b="1" i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endParaRPr lang="ru-RU" sz="5400" b="1" i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07E9E48-D0B0-4A4D-B63D-195171A1163E}"/>
              </a:ext>
            </a:extLst>
          </p:cNvPr>
          <p:cNvSpPr/>
          <p:nvPr/>
        </p:nvSpPr>
        <p:spPr>
          <a:xfrm>
            <a:off x="352692" y="2870203"/>
            <a:ext cx="3092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i="1" dirty="0">
                <a:ln/>
                <a:solidFill>
                  <a:srgbClr val="FFFF00"/>
                </a:solidFill>
              </a:rPr>
              <a:t>р</a:t>
            </a:r>
            <a:r>
              <a:rPr lang="uk-UA" sz="5400" b="1" dirty="0">
                <a:ln/>
                <a:solidFill>
                  <a:schemeClr val="accent4"/>
                </a:solidFill>
              </a:rPr>
              <a:t> </a:t>
            </a:r>
            <a:r>
              <a:rPr lang="uk-UA" sz="40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- орбіталь</a:t>
            </a:r>
            <a:endParaRPr lang="ru-RU" sz="5400" b="1" i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B48F99D-5DE4-4F67-8827-888DBAE5D5F6}"/>
              </a:ext>
            </a:extLst>
          </p:cNvPr>
          <p:cNvSpPr/>
          <p:nvPr/>
        </p:nvSpPr>
        <p:spPr>
          <a:xfrm>
            <a:off x="229530" y="3906100"/>
            <a:ext cx="33388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i="1" cap="none" spc="0" dirty="0">
                <a:ln/>
                <a:solidFill>
                  <a:srgbClr val="0070C0"/>
                </a:solidFill>
                <a:effectLst/>
              </a:rPr>
              <a:t>d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4400" b="1" i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i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en-US" sz="4000" b="1" i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i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AEFBDD5-BAAD-45E8-9D1E-7F815786AC3A}"/>
              </a:ext>
            </a:extLst>
          </p:cNvPr>
          <p:cNvSpPr/>
          <p:nvPr/>
        </p:nvSpPr>
        <p:spPr>
          <a:xfrm>
            <a:off x="352692" y="4793469"/>
            <a:ext cx="3187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i="1" dirty="0">
                <a:ln/>
                <a:solidFill>
                  <a:srgbClr val="00B050"/>
                </a:solidFill>
              </a:rPr>
              <a:t>f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40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40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орбіталь</a:t>
            </a:r>
            <a:r>
              <a:rPr lang="en-US" sz="40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i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CCBE67-52C1-4996-8280-CF1D12B052C3}"/>
              </a:ext>
            </a:extLst>
          </p:cNvPr>
          <p:cNvSpPr txBox="1"/>
          <p:nvPr/>
        </p:nvSpPr>
        <p:spPr>
          <a:xfrm>
            <a:off x="3539783" y="2084920"/>
            <a:ext cx="178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7169FA-971B-4A5D-8D20-125E89FFC125}"/>
              </a:ext>
            </a:extLst>
          </p:cNvPr>
          <p:cNvSpPr txBox="1"/>
          <p:nvPr/>
        </p:nvSpPr>
        <p:spPr>
          <a:xfrm>
            <a:off x="3445206" y="3127380"/>
            <a:ext cx="231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rincipal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25B5D0-8174-416F-B728-E39DCACB293A}"/>
              </a:ext>
            </a:extLst>
          </p:cNvPr>
          <p:cNvSpPr txBox="1"/>
          <p:nvPr/>
        </p:nvSpPr>
        <p:spPr>
          <a:xfrm>
            <a:off x="3479550" y="4173277"/>
            <a:ext cx="1910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iffuse)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C75231-C2F0-4EBC-BD6E-CEBFBAE71A4E}"/>
              </a:ext>
            </a:extLst>
          </p:cNvPr>
          <p:cNvSpPr txBox="1"/>
          <p:nvPr/>
        </p:nvSpPr>
        <p:spPr>
          <a:xfrm>
            <a:off x="3209042" y="5061599"/>
            <a:ext cx="245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undamental)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5BD51B6-A4FF-4E44-924A-66AD9CF8D2F5}"/>
              </a:ext>
            </a:extLst>
          </p:cNvPr>
          <p:cNvSpPr txBox="1"/>
          <p:nvPr/>
        </p:nvSpPr>
        <p:spPr>
          <a:xfrm>
            <a:off x="7024039" y="5716799"/>
            <a:ext cx="367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 орбіталі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4B7D16-933E-40A0-80F8-6BC84732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097" y="118115"/>
            <a:ext cx="4144071" cy="55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6DEDB8-0DC0-4E66-9F64-EFE6B275A7D1}"/>
              </a:ext>
            </a:extLst>
          </p:cNvPr>
          <p:cNvSpPr txBox="1"/>
          <p:nvPr/>
        </p:nvSpPr>
        <p:spPr>
          <a:xfrm>
            <a:off x="3742716" y="446528"/>
            <a:ext cx="7709171" cy="12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 </a:t>
            </a: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C1F264-437E-49D1-AE77-C4022FFCD227}"/>
              </a:ext>
            </a:extLst>
          </p:cNvPr>
          <p:cNvSpPr txBox="1"/>
          <p:nvPr/>
        </p:nvSpPr>
        <p:spPr>
          <a:xfrm>
            <a:off x="3149599" y="1936530"/>
            <a:ext cx="8131781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схожий на кулю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ru-RU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E87F8B-CE96-41A5-9F66-A56C04C823CF}"/>
              </a:ext>
            </a:extLst>
          </p:cNvPr>
          <p:cNvSpPr txBox="1"/>
          <p:nvPr/>
        </p:nvSpPr>
        <p:spPr>
          <a:xfrm>
            <a:off x="886473" y="4484189"/>
            <a:ext cx="793777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позначати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квадратом в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стрілками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рухаються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86F190D-E29F-48B8-BACE-EF6C7C3C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302" y="4780264"/>
            <a:ext cx="1713079" cy="16297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8DD2C9D-0C40-4188-A2DA-B531D1C8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765" y="3121972"/>
            <a:ext cx="1364324" cy="147861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Трехмерная модель 7" descr="S орбитальное">
                <a:extLst>
                  <a:ext uri="{FF2B5EF4-FFF2-40B4-BE49-F238E27FC236}">
                    <a16:creationId xmlns:a16="http://schemas.microsoft.com/office/drawing/2014/main" id="{7C7896D5-FA6C-46E0-A565-46A40893C2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2949816"/>
                  </p:ext>
                </p:extLst>
              </p:nvPr>
            </p:nvGraphicFramePr>
            <p:xfrm>
              <a:off x="1405432" y="608415"/>
              <a:ext cx="1685547" cy="183791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85547" cy="183791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95" d="1000000"/>
                    <am3d:preTrans dx="-1216821" dy="-1216821" dz="1216822"/>
                    <am3d:scale>
                      <am3d:sx n="1000000" d="1000000"/>
                      <am3d:sy n="1000000" d="1000000"/>
                      <am3d:sz n="1000000" d="1000000"/>
                    </am3d:scale>
                    <am3d:rot ax="2888846" ay="2106099" az="196192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7805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S орбитальное">
                <a:extLst>
                  <a:ext uri="{FF2B5EF4-FFF2-40B4-BE49-F238E27FC236}">
                    <a16:creationId xmlns:a16="http://schemas.microsoft.com/office/drawing/2014/main" xmlns="" id="{7C7896D5-FA6C-46E0-A565-46A40893C2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5432" y="608415"/>
                <a:ext cx="1685547" cy="18379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224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708</TotalTime>
  <Words>1353</Words>
  <Application>Microsoft Office PowerPoint</Application>
  <PresentationFormat>Широкоэкранный</PresentationFormat>
  <Paragraphs>258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Franklin Gothic Book</vt:lpstr>
      <vt:lpstr>Monotype Corsiva</vt:lpstr>
      <vt:lpstr>Symbol</vt:lpstr>
      <vt:lpstr>Times New Roman</vt:lpstr>
      <vt:lpstr>Wingdings</vt:lpstr>
      <vt:lpstr>Уголки</vt:lpstr>
      <vt:lpstr>«Будова електронних оболонок атомів хімічних елементів  № 1-20. Стан електронів у атомі. Електронні орбіталі»</vt:lpstr>
      <vt:lpstr>«Будова електронних оболонок атомів хімічних елементів  № 1-20. Стан електронів у атомі. Електронні орбіталі»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 орбіталей: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«Будова електронних оболонок атомів хімічних елементів  № 1-20. Стан електронів у атомі. Електронні орбіталі»</dc:title>
  <dc:creator>Пользователь</dc:creator>
  <cp:lastModifiedBy>User</cp:lastModifiedBy>
  <cp:revision>34</cp:revision>
  <dcterms:created xsi:type="dcterms:W3CDTF">2022-10-04T05:37:07Z</dcterms:created>
  <dcterms:modified xsi:type="dcterms:W3CDTF">2023-10-10T11:58:11Z</dcterms:modified>
</cp:coreProperties>
</file>