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1" r:id="rId2"/>
    <p:sldId id="310" r:id="rId3"/>
    <p:sldId id="317" r:id="rId4"/>
    <p:sldId id="316" r:id="rId5"/>
    <p:sldId id="318" r:id="rId6"/>
    <p:sldId id="319" r:id="rId7"/>
    <p:sldId id="280" r:id="rId8"/>
    <p:sldId id="320" r:id="rId9"/>
    <p:sldId id="282" r:id="rId10"/>
    <p:sldId id="312" r:id="rId11"/>
    <p:sldId id="309" r:id="rId12"/>
    <p:sldId id="284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FFFF"/>
    <a:srgbClr val="CCCCFF"/>
    <a:srgbClr val="66FFFF"/>
    <a:srgbClr val="660066"/>
    <a:srgbClr val="144B33"/>
    <a:srgbClr val="093C8A"/>
    <a:srgbClr val="00FF99"/>
    <a:srgbClr val="FF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0" d="100"/>
          <a:sy n="70" d="100"/>
        </p:scale>
        <p:origin x="-750" y="-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26.09.2023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1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8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3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0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86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6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34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74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1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4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3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26.09.2023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ystosvita.gnomio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t-science.com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graphing?lang=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www.twiddla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9756" y="0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89756" y="1106625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89756" y="495963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9756" y="1334422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9756" y="126091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4" name="Picture 4" descr="Knowledge Transf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94"/>
          <a:stretch/>
        </p:blipFill>
        <p:spPr bwMode="auto">
          <a:xfrm flipH="1">
            <a:off x="7678587" y="-38588"/>
            <a:ext cx="4510237" cy="68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873831" y="286494"/>
            <a:ext cx="6696744" cy="2801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uk-UA" sz="40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КОМП’ЮТЕРНО-ОРІЄНТОВАНІ </a:t>
            </a:r>
            <a:endParaRPr lang="en-US" sz="4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ЗАСОБИ </a:t>
            </a:r>
            <a:r>
              <a:rPr lang="uk-UA" sz="40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ДІЯЛЬНОСТІ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18348" y="6547689"/>
            <a:ext cx="2783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http://it-science.com.ua</a:t>
            </a:r>
            <a:endParaRPr lang="uk-UA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Діємо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3" y="1167668"/>
            <a:ext cx="2411157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42084" y="143350"/>
            <a:ext cx="8136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Вправа 2. </a:t>
            </a:r>
            <a:r>
              <a:rPr lang="uk-UA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Мої мрії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Додайте запис на дошку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Padlet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в якому поділіться своєю мрією.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dirty="0"/>
              <a:t>padlet.com/nikfizik86/m33n9tb9ueb8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Мрії про майбутнє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/>
          <a:stretch/>
        </p:blipFill>
        <p:spPr>
          <a:xfrm>
            <a:off x="2998068" y="2205878"/>
            <a:ext cx="5835446" cy="44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Діємо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" y="1165219"/>
            <a:ext cx="2221530" cy="22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3315" y="658950"/>
            <a:ext cx="741962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Вправа 3. </a:t>
            </a:r>
          </a:p>
          <a:p>
            <a:pPr>
              <a:spcAft>
                <a:spcPts val="1200"/>
              </a:spcAft>
            </a:pPr>
            <a:r>
              <a:rPr lang="uk-UA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Знайомство з графічним </a:t>
            </a:r>
            <a:r>
              <a:rPr lang="uk-UA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калькулятором </a:t>
            </a:r>
            <a:r>
              <a:rPr lang="en-US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GeoGebra</a:t>
            </a:r>
            <a:r>
              <a:rPr lang="uk-UA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uk-UA" sz="28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US" sz="2800" b="1" dirty="0" smtClean="0">
                <a:latin typeface="Century Gothic" panose="020B0502020202020204" pitchFamily="34" charset="0"/>
                <a:hlinkClick r:id="rId4"/>
              </a:rPr>
              <a:t>www.geogebra.org/</a:t>
            </a:r>
            <a:endParaRPr lang="uk-UA" sz="2800" b="1" dirty="0" smtClean="0"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2800" b="1" dirty="0" smtClean="0">
                <a:latin typeface="Century Gothic" panose="020B0502020202020204" pitchFamily="34" charset="0"/>
              </a:rPr>
              <a:t>Побудуйте графіки</a:t>
            </a:r>
          </a:p>
          <a:p>
            <a:pPr algn="just">
              <a:spcAft>
                <a:spcPts val="1200"/>
              </a:spcAft>
            </a:pPr>
            <a:r>
              <a:rPr lang="uk-UA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= sin x, y = 2 sin x,</a:t>
            </a:r>
            <a:r>
              <a:rPr lang="uk-UA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= sin 2x.</a:t>
            </a:r>
            <a:endParaRPr lang="uk-UA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2800" b="1" dirty="0" smtClean="0">
                <a:latin typeface="Century Gothic" panose="020B0502020202020204" pitchFamily="34" charset="0"/>
              </a:rPr>
              <a:t> Знайдіть точки перетину графіків функцій. 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uk-UA" sz="2800" b="1" dirty="0" smtClean="0">
                <a:latin typeface="Century Gothic" panose="020B0502020202020204" pitchFamily="34" charset="0"/>
              </a:rPr>
              <a:t>Знайдіть координати точок перетину з осями координат.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0596" y="6433245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http://it-science.com.ua</a:t>
            </a:r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07" y="1002992"/>
            <a:ext cx="102260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1. Н</a:t>
            </a:r>
            <a:r>
              <a:rPr lang="ru-RU" b="1" dirty="0">
                <a:latin typeface="Century Gothic" panose="020B0502020202020204" pitchFamily="34" charset="0"/>
              </a:rPr>
              <a:t>. В. Морзе, О. В. </a:t>
            </a:r>
            <a:r>
              <a:rPr lang="ru-RU" b="1" dirty="0" err="1" smtClean="0">
                <a:latin typeface="Century Gothic" panose="020B0502020202020204" pitchFamily="34" charset="0"/>
              </a:rPr>
              <a:t>Барна</a:t>
            </a:r>
            <a:r>
              <a:rPr lang="ru-RU" b="1" dirty="0" smtClean="0">
                <a:latin typeface="Century Gothic" panose="020B0502020202020204" pitchFamily="34" charset="0"/>
              </a:rPr>
              <a:t>, 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2. </a:t>
            </a:r>
            <a:r>
              <a:rPr lang="ru-RU" b="1" dirty="0" err="1">
                <a:latin typeface="Century Gothic" panose="020B0502020202020204" pitchFamily="34" charset="0"/>
              </a:rPr>
              <a:t>Ривкінд</a:t>
            </a:r>
            <a:r>
              <a:rPr lang="ru-RU" b="1" dirty="0">
                <a:latin typeface="Century Gothic" panose="020B0502020202020204" pitchFamily="34" charset="0"/>
              </a:rPr>
              <a:t> Й. Я., Лисенко Т. І., </a:t>
            </a:r>
            <a:r>
              <a:rPr lang="ru-RU" b="1" dirty="0" err="1">
                <a:latin typeface="Century Gothic" panose="020B0502020202020204" pitchFamily="34" charset="0"/>
              </a:rPr>
              <a:t>Чернікова</a:t>
            </a:r>
            <a:r>
              <a:rPr lang="ru-RU" b="1" dirty="0">
                <a:latin typeface="Century Gothic" panose="020B0502020202020204" pitchFamily="34" charset="0"/>
              </a:rPr>
              <a:t> Л. А., </a:t>
            </a:r>
            <a:r>
              <a:rPr lang="ru-RU" b="1" dirty="0" err="1">
                <a:latin typeface="Century Gothic" panose="020B0502020202020204" pitchFamily="34" charset="0"/>
              </a:rPr>
              <a:t>Шакотько</a:t>
            </a:r>
            <a:r>
              <a:rPr lang="ru-RU" b="1" dirty="0">
                <a:latin typeface="Century Gothic" panose="020B0502020202020204" pitchFamily="34" charset="0"/>
              </a:rPr>
              <a:t> В. В</a:t>
            </a:r>
            <a:r>
              <a:rPr lang="ru-RU" b="1" dirty="0" smtClean="0">
                <a:latin typeface="Century Gothic" panose="020B0502020202020204" pitchFamily="34" charset="0"/>
              </a:rPr>
              <a:t>., </a:t>
            </a:r>
            <a:r>
              <a:rPr lang="ru-RU" b="1" dirty="0">
                <a:latin typeface="Century Gothic" panose="020B0502020202020204" pitchFamily="34" charset="0"/>
              </a:rPr>
              <a:t>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3</a:t>
            </a:r>
            <a:r>
              <a:rPr lang="ru-RU" b="1" dirty="0">
                <a:latin typeface="Century Gothic" panose="020B0502020202020204" pitchFamily="34" charset="0"/>
              </a:rPr>
              <a:t>. О. О. Бондаренко, В. В. </a:t>
            </a:r>
            <a:r>
              <a:rPr lang="ru-RU" b="1" dirty="0" err="1">
                <a:latin typeface="Century Gothic" panose="020B0502020202020204" pitchFamily="34" charset="0"/>
              </a:rPr>
              <a:t>Ластовецький</a:t>
            </a:r>
            <a:r>
              <a:rPr lang="ru-RU" b="1" dirty="0" smtClean="0">
                <a:latin typeface="Century Gothic" panose="020B0502020202020204" pitchFamily="34" charset="0"/>
              </a:rPr>
              <a:t>, О</a:t>
            </a:r>
            <a:r>
              <a:rPr lang="ru-RU" b="1" dirty="0">
                <a:latin typeface="Century Gothic" panose="020B0502020202020204" pitchFamily="34" charset="0"/>
              </a:rPr>
              <a:t>. П. </a:t>
            </a:r>
            <a:r>
              <a:rPr lang="ru-RU" b="1" dirty="0" err="1">
                <a:latin typeface="Century Gothic" panose="020B0502020202020204" pitchFamily="34" charset="0"/>
              </a:rPr>
              <a:t>Пилипчук</a:t>
            </a:r>
            <a:r>
              <a:rPr lang="ru-RU" b="1" dirty="0">
                <a:latin typeface="Century Gothic" panose="020B0502020202020204" pitchFamily="34" charset="0"/>
              </a:rPr>
              <a:t>, Є. А. </a:t>
            </a:r>
            <a:r>
              <a:rPr lang="ru-RU" b="1" dirty="0" smtClean="0">
                <a:latin typeface="Century Gothic" panose="020B0502020202020204" pitchFamily="34" charset="0"/>
              </a:rPr>
              <a:t>Шестопалов, </a:t>
            </a:r>
            <a:r>
              <a:rPr lang="ru-RU" b="1" dirty="0">
                <a:latin typeface="Century Gothic" panose="020B0502020202020204" pitchFamily="34" charset="0"/>
              </a:rPr>
              <a:t>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4. В. Д. Руденко, Н. В. </a:t>
            </a:r>
            <a:r>
              <a:rPr lang="ru-RU" b="1" dirty="0" err="1">
                <a:latin typeface="Century Gothic" panose="020B0502020202020204" pitchFamily="34" charset="0"/>
              </a:rPr>
              <a:t>Речич</a:t>
            </a:r>
            <a:r>
              <a:rPr lang="ru-RU" b="1" dirty="0">
                <a:latin typeface="Century Gothic" panose="020B0502020202020204" pitchFamily="34" charset="0"/>
              </a:rPr>
              <a:t>, В. О. </a:t>
            </a:r>
            <a:r>
              <a:rPr lang="ru-RU" b="1" dirty="0" err="1">
                <a:latin typeface="Century Gothic" panose="020B0502020202020204" pitchFamily="34" charset="0"/>
              </a:rPr>
              <a:t>Потієнко</a:t>
            </a:r>
            <a:r>
              <a:rPr lang="ru-RU" b="1" dirty="0">
                <a:latin typeface="Century Gothic" panose="020B0502020202020204" pitchFamily="34" charset="0"/>
              </a:rPr>
              <a:t>. 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5</a:t>
            </a:r>
            <a:r>
              <a:rPr lang="ru-RU" sz="1600" b="1" dirty="0" smtClean="0">
                <a:latin typeface="Century Gothic" panose="020B0502020202020204" pitchFamily="34" charset="0"/>
              </a:rPr>
              <a:t>. </a:t>
            </a:r>
            <a:r>
              <a:rPr lang="en-US" sz="1600" b="1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b="1" dirty="0" smtClean="0">
                <a:latin typeface="Century Gothic" panose="020B0502020202020204" pitchFamily="34" charset="0"/>
                <a:hlinkClick r:id="rId3"/>
              </a:rPr>
              <a:t>dystosvita.gnomio.com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entury Gothic" panose="020B0502020202020204" pitchFamily="34" charset="0"/>
              </a:rPr>
              <a:t>6</a:t>
            </a:r>
            <a:r>
              <a:rPr lang="ru-RU" sz="2000" b="1" dirty="0" smtClean="0">
                <a:latin typeface="Century Gothic" panose="020B0502020202020204" pitchFamily="34" charset="0"/>
              </a:rPr>
              <a:t>. </a:t>
            </a:r>
            <a:r>
              <a:rPr lang="en-US" sz="2000" b="1" dirty="0">
                <a:latin typeface="Century Gothic" panose="020B0502020202020204" pitchFamily="34" charset="0"/>
                <a:hlinkClick r:id="rId4"/>
              </a:rPr>
              <a:t>http://</a:t>
            </a:r>
            <a:r>
              <a:rPr lang="en-US" sz="2000" b="1" dirty="0" smtClean="0">
                <a:latin typeface="Century Gothic" panose="020B0502020202020204" pitchFamily="34" charset="0"/>
                <a:hlinkClick r:id="rId4"/>
              </a:rPr>
              <a:t>it-science.com.ua/</a:t>
            </a:r>
            <a:endParaRPr lang="ru-RU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477628" y="982627"/>
            <a:ext cx="10369152" cy="1895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Комп’ютерно-орієнтовані засоби </a:t>
            </a: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навчання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—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це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програмні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засоби, призначені для застосування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учнями і вчителями у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процесі навчання, для виконання розрахункових, лабораторних, дослідницьких, практичних тощо робіт з елементами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інтерактивності.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7788" y="208858"/>
            <a:ext cx="1056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Комп’ютерно-орієнтовані засоби навчання </a:t>
            </a:r>
            <a:endParaRPr lang="uk-UA" sz="3600" b="1" dirty="0">
              <a:solidFill>
                <a:srgbClr val="9D334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MathematicaSpikeyVersion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1" y="4091442"/>
            <a:ext cx="2104268" cy="2213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77628" y="3290499"/>
            <a:ext cx="2869696" cy="584775"/>
          </a:xfrm>
          <a:prstGeom prst="rect">
            <a:avLst/>
          </a:prstGeom>
          <a:solidFill>
            <a:srgbClr val="00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Mathematica</a:t>
            </a:r>
            <a:endParaRPr lang="uk-UA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08586" y="3262611"/>
            <a:ext cx="1178528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Gran</a:t>
            </a:r>
            <a:endParaRPr lang="uk-UA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8157" y="5858362"/>
            <a:ext cx="2335896" cy="584775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GeoGebra</a:t>
            </a:r>
            <a:endParaRPr lang="uk-UA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55" y="3624762"/>
            <a:ext cx="2857500" cy="173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034" y="4194827"/>
            <a:ext cx="3188746" cy="22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7" y="1572229"/>
            <a:ext cx="9184633" cy="255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42" y="205693"/>
            <a:ext cx="8642382" cy="110129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77" y="4393155"/>
            <a:ext cx="9184633" cy="246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0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3772" y="-76371"/>
            <a:ext cx="10369152" cy="1648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Комп’ютерно-орієнтовані засоби планування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433" y="1758180"/>
            <a:ext cx="7600211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Сучасна людина потребує ефективної організації власної діяльності та планування часу!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47" y="634550"/>
            <a:ext cx="2238309" cy="29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8348" y="4204537"/>
            <a:ext cx="4248472" cy="19697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8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Онлайн-інструменти</a:t>
            </a:r>
          </a:p>
          <a:p>
            <a:pPr marL="514350" indent="-514350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Індивідуального</a:t>
            </a:r>
          </a:p>
          <a:p>
            <a:pPr marL="514350" indent="-514350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колективного планування</a:t>
            </a:r>
            <a:endParaRPr lang="uk-UA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828" y="3833823"/>
            <a:ext cx="3312368" cy="204671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8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Традиційні:</a:t>
            </a:r>
          </a:p>
          <a:p>
            <a:pPr marL="457200" indent="-457200" algn="just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Аркуш паперу</a:t>
            </a:r>
          </a:p>
          <a:p>
            <a:pPr marL="457200" indent="-457200" algn="just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Нотатник</a:t>
            </a:r>
          </a:p>
          <a:p>
            <a:pPr marL="457200" indent="-457200" algn="just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Щоденник</a:t>
            </a:r>
            <a:endParaRPr lang="uk-UA" sz="28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557570" y="-27432"/>
            <a:ext cx="6551650" cy="834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Засоби </a:t>
            </a:r>
            <a:r>
              <a:rPr lang="uk-UA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планування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110" y="4478290"/>
            <a:ext cx="6183169" cy="1815882"/>
          </a:xfrm>
          <a:prstGeom prst="rect">
            <a:avLst/>
          </a:prstGeom>
          <a:solidFill>
            <a:srgbClr val="093C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Планувальник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завдань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що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дозволяє організувати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список завдань (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http://todo.ly/).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997" y="-2010627"/>
            <a:ext cx="1944216" cy="24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453"/>
          <a:stretch/>
        </p:blipFill>
        <p:spPr>
          <a:xfrm>
            <a:off x="7255205" y="2564904"/>
            <a:ext cx="3560260" cy="4061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0694" y="1002992"/>
            <a:ext cx="7229668" cy="1255728"/>
          </a:xfrm>
          <a:prstGeom prst="rect">
            <a:avLst/>
          </a:prstGeom>
          <a:solidFill>
            <a:srgbClr val="144B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ru-RU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Органайзер </a:t>
            </a:r>
            <a:r>
              <a:rPr lang="ru-RU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 організації інформації про особисті контакти та події.</a:t>
            </a:r>
            <a:endParaRPr lang="uk-UA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454" y="2865302"/>
            <a:ext cx="6092825" cy="1255728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Тайм - трекінг </a:t>
            </a: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 </a:t>
            </a:r>
            <a:r>
              <a:rPr lang="uk-UA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управління часом, відстеження </a:t>
            </a: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часу </a:t>
            </a:r>
            <a:r>
              <a:rPr lang="en-US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</a:t>
            </a:r>
            <a:r>
              <a:rPr lang="en-US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://www.yast.com/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±Ð¸Ð·Ð½ÐµÑÐ¼ÐµÐ½ ÐºÐ»Ð¸Ð¿Ð°Ñ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" y="199809"/>
            <a:ext cx="2214361" cy="22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926060" y="-48036"/>
            <a:ext cx="6551650" cy="834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Google </a:t>
            </a:r>
            <a:r>
              <a:rPr lang="uk-UA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Календар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733" y="2803838"/>
            <a:ext cx="10619357" cy="2677656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Для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доступу до календаря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потрібно:</a:t>
            </a:r>
          </a:p>
          <a:p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Увійти у свій 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обліковий запис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використавши браузер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Chrome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Відкрити меню сервісів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вибором кнопки 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Додатки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Вибрати у списку сервісів кнопку </a:t>
            </a: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Календар</a:t>
            </a:r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3235" y="973461"/>
            <a:ext cx="7611391" cy="1384995"/>
          </a:xfrm>
          <a:prstGeom prst="rect">
            <a:avLst/>
          </a:prstGeom>
          <a:solidFill>
            <a:srgbClr val="093C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Google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Календар –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органайзер, безкоштовний для  стаціонарного комп’ютера і для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мобільного телефона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AutoShape 2" descr="Ð ÐµÐ·ÑÐ»ÑÑÐ°Ñ Ð¿Ð¾ÑÑÐºÑ Ð·Ð¾Ð±ÑÐ°Ð¶ÐµÐ½Ñ Ð·Ð° Ð·Ð°Ð¿Ð¸ÑÐ¾Ð¼ &quot;Google ÐÐ°Ð»ÐµÐ½Ð´Ð°Ñ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9631"/>
          <a:stretch/>
        </p:blipFill>
        <p:spPr>
          <a:xfrm>
            <a:off x="8423319" y="764231"/>
            <a:ext cx="2466975" cy="167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7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97793" y="-27432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Віртуальні дошки 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793" y="1126668"/>
            <a:ext cx="10729192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планування етапів дослідницьких завдань, використовуються віртуальні дошки.</a:t>
            </a:r>
          </a:p>
          <a:p>
            <a:pPr algn="just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Вони можуть працювати з будь-яким візуальним контентом (прикріплювати, картинки, малювати та ін.) </a:t>
            </a:r>
          </a:p>
          <a:p>
            <a:pPr algn="just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adlet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Century Gothic" panose="020B0502020202020204" pitchFamily="34" charset="0"/>
                <a:hlinkClick r:id="rId3"/>
              </a:rPr>
              <a:t>https://padlet.com/</a:t>
            </a:r>
            <a:r>
              <a:rPr lang="uk-UA" sz="28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і</a:t>
            </a:r>
            <a:r>
              <a:rPr lang="uk-UA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Twiddla (</a:t>
            </a:r>
            <a:r>
              <a:rPr lang="uk-UA" sz="2800" b="1" dirty="0" smtClean="0">
                <a:solidFill>
                  <a:srgbClr val="3333FF"/>
                </a:solidFill>
                <a:latin typeface="Century Gothic" panose="020B0502020202020204" pitchFamily="34" charset="0"/>
                <a:hlinkClick r:id="rId4"/>
              </a:rPr>
              <a:t>http://www.twiddla.com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 це інструменти онлайн-співпраці в реальному часі.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016" y="3969421"/>
            <a:ext cx="6264746" cy="2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1485900" y="17707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Аналізуємо. Обговорюємо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4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6300" y="4797963"/>
            <a:ext cx="1758705" cy="20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7828" y="1161835"/>
            <a:ext cx="10153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Навіщо потрібно планувати свою діяльність? Які інструменти для цього існують?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Яким чином за допомогою Google Календаря можна організувати роботу над спільним проектом?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Навіщо потрібні віртуальні дошки? Наведіть приклади сервісів.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Які можливості є у графічного калькулятора GeoGebra?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Діємо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1" y="1439608"/>
            <a:ext cx="1917383" cy="19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43398" y="275640"/>
            <a:ext cx="77247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Вправа 1</a:t>
            </a:r>
          </a:p>
          <a:p>
            <a:pPr algn="just"/>
            <a:r>
              <a:rPr lang="en-US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Google </a:t>
            </a:r>
            <a:r>
              <a:rPr lang="uk-UA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Календар </a:t>
            </a:r>
            <a:endParaRPr lang="uk-UA" sz="28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Створіть за допомогою сервісу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Google Календар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власний календар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Дати народження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 датами народження ваших подруг, друзів і однокласників. 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Надайте їм доступ до створеного календаря. Позначте в календарі дати народження всіх своїх друзів. 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Запропонуйте друзям створити список бажань (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wish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list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): які подарунки вони б хотіли отримати на свій день народження.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Перегляньте ваш календар на мобільному телефоні.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продаж продукта или услуги</Template>
  <TotalTime>18197</TotalTime>
  <Words>524</Words>
  <Application>Microsoft Office PowerPoint</Application>
  <PresentationFormat>Произвольный</PresentationFormat>
  <Paragraphs>73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продаж продукта или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Продажи продукта или услуги</dc:title>
  <dc:creator>Оксана</dc:creator>
  <cp:lastModifiedBy>User</cp:lastModifiedBy>
  <cp:revision>221</cp:revision>
  <dcterms:created xsi:type="dcterms:W3CDTF">2018-08-04T21:29:35Z</dcterms:created>
  <dcterms:modified xsi:type="dcterms:W3CDTF">2023-09-26T09:43:21Z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