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0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04374A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85" d="100"/>
          <a:sy n="85" d="100"/>
        </p:scale>
        <p:origin x="-123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91" y="1412776"/>
            <a:ext cx="424847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1556792"/>
            <a:ext cx="583264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384376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2071389"/>
            <a:ext cx="3384376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59766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69" y="332656"/>
            <a:ext cx="4248472" cy="4680520"/>
          </a:xfrm>
        </p:spPr>
        <p:txBody>
          <a:bodyPr>
            <a:no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про азимут. Визначення азимуту та сторін горизонту.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636912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5383"/>
            <a:ext cx="3429024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Існують 4</a:t>
            </a:r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основні</a:t>
            </a:r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сторони горизонту</a:t>
            </a:r>
            <a:endParaRPr lang="uk-UA" sz="2800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Орієнтування на місцевості - Сайт geografiamozil2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60032" y="5831817"/>
            <a:ext cx="349887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</a:t>
            </a:r>
            <a:r>
              <a:rPr lang="uk-UA" sz="28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проміжні 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сторони горизонту</a:t>
            </a:r>
            <a:endParaRPr lang="uk-UA" sz="28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636912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Горизонтом називають  лінію, де небо сходиться з землею </a:t>
            </a:r>
            <a:endParaRPr lang="en-US" sz="20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84783"/>
            <a:ext cx="5495978" cy="53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TextBox 11"/>
          <p:cNvSpPr txBox="1"/>
          <p:nvPr/>
        </p:nvSpPr>
        <p:spPr>
          <a:xfrm>
            <a:off x="607258" y="716422"/>
            <a:ext cx="435245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3399FF"/>
                </a:solidFill>
              </a:rPr>
              <a:t>Міжнародні назви сторін світу</a:t>
            </a:r>
            <a:endParaRPr lang="uk-UA" sz="2400" b="1" dirty="0">
              <a:solidFill>
                <a:srgbClr val="3399FF"/>
              </a:solidFill>
            </a:endParaRPr>
          </a:p>
        </p:txBody>
      </p:sp>
      <p:pic>
        <p:nvPicPr>
          <p:cNvPr id="13" name="Picture 25" descr="Safari (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345" y="2180302"/>
            <a:ext cx="4213366" cy="42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2355321" y="6025329"/>
            <a:ext cx="856326" cy="73667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uk-UA" sz="4000" dirty="0"/>
          </a:p>
        </p:txBody>
      </p:sp>
      <p:sp>
        <p:nvSpPr>
          <p:cNvPr id="15" name="Овал 14"/>
          <p:cNvSpPr/>
          <p:nvPr/>
        </p:nvSpPr>
        <p:spPr>
          <a:xfrm>
            <a:off x="4531548" y="3871040"/>
            <a:ext cx="856326" cy="73667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</a:t>
            </a:r>
            <a:endParaRPr lang="uk-UA" sz="4000" dirty="0"/>
          </a:p>
        </p:txBody>
      </p:sp>
      <p:sp>
        <p:nvSpPr>
          <p:cNvPr id="16" name="Овал 15"/>
          <p:cNvSpPr/>
          <p:nvPr/>
        </p:nvSpPr>
        <p:spPr>
          <a:xfrm>
            <a:off x="2407529" y="1745588"/>
            <a:ext cx="856326" cy="73667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</a:t>
            </a:r>
            <a:endParaRPr lang="uk-UA" sz="4000" dirty="0"/>
          </a:p>
        </p:txBody>
      </p:sp>
      <p:sp>
        <p:nvSpPr>
          <p:cNvPr id="17" name="Овал 16"/>
          <p:cNvSpPr/>
          <p:nvPr/>
        </p:nvSpPr>
        <p:spPr>
          <a:xfrm>
            <a:off x="210487" y="3779397"/>
            <a:ext cx="856326" cy="828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</a:t>
            </a:r>
            <a:endParaRPr lang="uk-UA" sz="40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548934" y="1242848"/>
            <a:ext cx="982540" cy="612648"/>
          </a:xfrm>
          <a:prstGeom prst="wedgeRectCallout">
            <a:avLst>
              <a:gd name="adj1" fmla="val -191485"/>
              <a:gd name="adj2" fmla="val 86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Норд/</a:t>
            </a:r>
          </a:p>
          <a:p>
            <a:pPr algn="ctr"/>
            <a:r>
              <a:rPr lang="uk-UA" dirty="0" smtClean="0"/>
              <a:t>північ</a:t>
            </a:r>
            <a:endParaRPr lang="en-US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576062" y="3166749"/>
            <a:ext cx="982540" cy="612648"/>
          </a:xfrm>
          <a:prstGeom prst="wedgeRectCallout">
            <a:avLst>
              <a:gd name="adj1" fmla="val -83246"/>
              <a:gd name="adj2" fmla="val 114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Ост/</a:t>
            </a:r>
          </a:p>
          <a:p>
            <a:pPr algn="ctr"/>
            <a:r>
              <a:rPr lang="uk-UA" dirty="0" smtClean="0"/>
              <a:t>схід</a:t>
            </a:r>
            <a:endParaRPr lang="en-US" dirty="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91180" y="1855496"/>
            <a:ext cx="982540" cy="612648"/>
          </a:xfrm>
          <a:prstGeom prst="wedgeRectCallout">
            <a:avLst>
              <a:gd name="adj1" fmla="val -16482"/>
              <a:gd name="adj2" fmla="val 27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Вест/</a:t>
            </a:r>
          </a:p>
          <a:p>
            <a:pPr algn="ctr"/>
            <a:r>
              <a:rPr lang="uk-UA" dirty="0" smtClean="0"/>
              <a:t>захід</a:t>
            </a:r>
            <a:endParaRPr lang="en-US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76471" y="6013012"/>
            <a:ext cx="982540" cy="612648"/>
          </a:xfrm>
          <a:prstGeom prst="wedgeRectCallout">
            <a:avLst>
              <a:gd name="adj1" fmla="val 179763"/>
              <a:gd name="adj2" fmla="val 36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Зюйд/</a:t>
            </a:r>
          </a:p>
          <a:p>
            <a:pPr algn="ctr"/>
            <a:r>
              <a:rPr lang="uk-UA" dirty="0" smtClean="0"/>
              <a:t>південь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79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636912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Стрелка вниз 20"/>
          <p:cNvSpPr/>
          <p:nvPr/>
        </p:nvSpPr>
        <p:spPr>
          <a:xfrm rot="17936890">
            <a:off x="3107942" y="4903866"/>
            <a:ext cx="857256" cy="1143046"/>
          </a:xfrm>
          <a:prstGeom prst="downArrow">
            <a:avLst>
              <a:gd name="adj1" fmla="val 36254"/>
              <a:gd name="adj2" fmla="val 4245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2" descr="C:\Users\Олександр\Pictures\по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4457700" cy="4019550"/>
          </a:xfrm>
          <a:prstGeom prst="rect">
            <a:avLst/>
          </a:prstGeom>
          <a:noFill/>
        </p:spPr>
      </p:pic>
      <p:sp>
        <p:nvSpPr>
          <p:cNvPr id="23" name="Стрелка вниз 22"/>
          <p:cNvSpPr/>
          <p:nvPr/>
        </p:nvSpPr>
        <p:spPr>
          <a:xfrm rot="3791908">
            <a:off x="538510" y="4896407"/>
            <a:ext cx="857256" cy="1143046"/>
          </a:xfrm>
          <a:prstGeom prst="downArrow">
            <a:avLst>
              <a:gd name="adj1" fmla="val 36254"/>
              <a:gd name="adj2" fmla="val 4245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 rot="7003109">
            <a:off x="888996" y="3766521"/>
            <a:ext cx="857256" cy="1143046"/>
          </a:xfrm>
          <a:prstGeom prst="downArrow">
            <a:avLst>
              <a:gd name="adj1" fmla="val 36254"/>
              <a:gd name="adj2" fmla="val 4245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низ 24"/>
          <p:cNvSpPr/>
          <p:nvPr/>
        </p:nvSpPr>
        <p:spPr>
          <a:xfrm rot="14288329">
            <a:off x="2975286" y="3825705"/>
            <a:ext cx="857256" cy="1143046"/>
          </a:xfrm>
          <a:prstGeom prst="downArrow">
            <a:avLst>
              <a:gd name="adj1" fmla="val 36254"/>
              <a:gd name="adj2" fmla="val 4245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37846" y="112330"/>
            <a:ext cx="576107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solidFill>
                  <a:sysClr val="windowText" lastClr="000000"/>
                </a:solidFill>
              </a:rPr>
              <a:t>Визначення напрямку на місцевості</a:t>
            </a:r>
            <a:endParaRPr lang="uk-U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566052" y="705597"/>
            <a:ext cx="509906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2"/>
                </a:solidFill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</a:rPr>
              <a:t>Спочатку визначають де північ</a:t>
            </a:r>
            <a:endParaRPr lang="uk-UA" b="1" dirty="0">
              <a:solidFill>
                <a:srgbClr val="00FFCC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221007" y="3269830"/>
            <a:ext cx="97379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solidFill>
                  <a:schemeClr val="tx2"/>
                </a:solidFill>
              </a:rPr>
              <a:t>північ</a:t>
            </a:r>
            <a:endParaRPr lang="uk-UA" b="1" dirty="0">
              <a:solidFill>
                <a:srgbClr val="00FFCC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33846" y="6028079"/>
            <a:ext cx="133220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solidFill>
                  <a:schemeClr val="tx2"/>
                </a:solidFill>
              </a:rPr>
              <a:t>південь</a:t>
            </a:r>
            <a:endParaRPr lang="uk-UA" b="1" dirty="0">
              <a:solidFill>
                <a:srgbClr val="00FFCC"/>
              </a:solidFill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8296" y="3350543"/>
            <a:ext cx="97379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solidFill>
                  <a:schemeClr val="tx2"/>
                </a:solidFill>
              </a:rPr>
              <a:t>захід</a:t>
            </a:r>
            <a:endParaRPr lang="uk-UA" b="1" dirty="0">
              <a:solidFill>
                <a:srgbClr val="00FFCC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862931" y="6028079"/>
            <a:ext cx="78107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solidFill>
                  <a:schemeClr val="tx2"/>
                </a:solidFill>
              </a:rPr>
              <a:t>схід</a:t>
            </a:r>
            <a:endParaRPr lang="uk-UA" b="1" dirty="0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53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1477640" y="141645"/>
            <a:ext cx="647700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FF"/>
                </a:solidFill>
                <a:latin typeface="+mn-lt"/>
                <a:cs typeface="+mn-cs"/>
              </a:rPr>
              <a:t>Пн</a:t>
            </a:r>
            <a:endParaRPr lang="en-US" sz="2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cxnSp>
        <p:nvCxnSpPr>
          <p:cNvPr id="6" name="Пряма зі стрілкою 5"/>
          <p:cNvCxnSpPr>
            <a:cxnSpLocks noChangeShapeType="1"/>
          </p:cNvCxnSpPr>
          <p:nvPr/>
        </p:nvCxnSpPr>
        <p:spPr bwMode="auto">
          <a:xfrm rot="5400000" flipH="1" flipV="1">
            <a:off x="1520644" y="2754270"/>
            <a:ext cx="2647667" cy="22109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AutoShape 6"/>
          <p:cNvSpPr>
            <a:spLocks noChangeArrowheads="1"/>
          </p:cNvSpPr>
          <p:nvPr/>
        </p:nvSpPr>
        <p:spPr bwMode="gray">
          <a:xfrm rot="18362260">
            <a:off x="202716" y="3289200"/>
            <a:ext cx="3036887" cy="2837559"/>
          </a:xfrm>
          <a:custGeom>
            <a:avLst/>
            <a:gdLst>
              <a:gd name="T0" fmla="*/ 2972353 w 21600"/>
              <a:gd name="T1" fmla="*/ 1088816 h 21600"/>
              <a:gd name="T2" fmla="*/ 2693831 w 21600"/>
              <a:gd name="T3" fmla="*/ 622059 h 21600"/>
              <a:gd name="T4" fmla="*/ 2900790 w 21600"/>
              <a:gd name="T5" fmla="*/ 1110637 h 21600"/>
              <a:gd name="T6" fmla="*/ 3411858 w 21600"/>
              <a:gd name="T7" fmla="*/ 1661988 h 21600"/>
              <a:gd name="T8" fmla="*/ 2967432 w 21600"/>
              <a:gd name="T9" fmla="*/ 2052369 h 21600"/>
              <a:gd name="T10" fmla="*/ 2580089 w 21600"/>
              <a:gd name="T11" fmla="*/ 160417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044" y="11506"/>
                </a:moveTo>
                <a:cubicBezTo>
                  <a:pt x="21060" y="11271"/>
                  <a:pt x="21069" y="11035"/>
                  <a:pt x="21069" y="10800"/>
                </a:cubicBezTo>
                <a:cubicBezTo>
                  <a:pt x="21069" y="8540"/>
                  <a:pt x="20324" y="6344"/>
                  <a:pt x="18949" y="4552"/>
                </a:cubicBezTo>
                <a:lnTo>
                  <a:pt x="19371" y="4229"/>
                </a:lnTo>
                <a:cubicBezTo>
                  <a:pt x="20816" y="6114"/>
                  <a:pt x="21600" y="8424"/>
                  <a:pt x="21600" y="10800"/>
                </a:cubicBezTo>
                <a:cubicBezTo>
                  <a:pt x="21600" y="11048"/>
                  <a:pt x="21591" y="11296"/>
                  <a:pt x="21574" y="11543"/>
                </a:cubicBezTo>
                <a:lnTo>
                  <a:pt x="24267" y="11729"/>
                </a:lnTo>
                <a:lnTo>
                  <a:pt x="21106" y="14484"/>
                </a:lnTo>
                <a:lnTo>
                  <a:pt x="18351" y="11321"/>
                </a:lnTo>
                <a:lnTo>
                  <a:pt x="21044" y="1150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dist="180501" dir="3042636" algn="ctr" rotWithShape="0">
              <a:srgbClr val="000000">
                <a:alpha val="50000"/>
              </a:srgbClr>
            </a:outerShdw>
          </a:effectLst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  <a:cs typeface="+mn-cs"/>
            </a:endParaRPr>
          </a:p>
        </p:txBody>
      </p:sp>
      <p:pic>
        <p:nvPicPr>
          <p:cNvPr id="8" name="Picture 11" descr="компас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943225" cy="2924175"/>
          </a:xfrm>
          <a:prstGeom prst="rect">
            <a:avLst/>
          </a:prstGeom>
          <a:noFill/>
        </p:spPr>
      </p:pic>
      <p:cxnSp>
        <p:nvCxnSpPr>
          <p:cNvPr id="9" name="Пряма зі стрілкою 2"/>
          <p:cNvCxnSpPr/>
          <p:nvPr/>
        </p:nvCxnSpPr>
        <p:spPr>
          <a:xfrm rot="5400000" flipH="1" flipV="1">
            <a:off x="310822" y="2594333"/>
            <a:ext cx="30003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invGray">
          <a:xfrm rot="16200000">
            <a:off x="289396" y="2153943"/>
            <a:ext cx="2376488" cy="649287"/>
          </a:xfrm>
          <a:prstGeom prst="rightArrow">
            <a:avLst>
              <a:gd name="adj1" fmla="val 63204"/>
              <a:gd name="adj2" fmla="val 98502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2000">
                <a:solidFill>
                  <a:schemeClr val="bg1"/>
                </a:solidFill>
                <a:latin typeface="Calibri" pitchFamily="34" charset="0"/>
              </a:rPr>
              <a:t>напрям на північ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invGray">
          <a:xfrm rot="18670382">
            <a:off x="2490083" y="3116294"/>
            <a:ext cx="2479675" cy="549275"/>
          </a:xfrm>
          <a:prstGeom prst="rightArrow">
            <a:avLst>
              <a:gd name="adj1" fmla="val 63204"/>
              <a:gd name="adj2" fmla="val 121493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alibri" pitchFamily="34" charset="0"/>
              </a:rPr>
              <a:t>напрям на об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҆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єкт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859236">
            <a:off x="1737002" y="2649192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rgbClr val="FF0066"/>
                </a:solidFill>
                <a:latin typeface="Calibri" pitchFamily="34" charset="0"/>
              </a:rPr>
              <a:t>Азимут 40</a:t>
            </a:r>
            <a:r>
              <a:rPr lang="uk-UA" sz="2400" b="1" baseline="30000" dirty="0">
                <a:solidFill>
                  <a:srgbClr val="FF0066"/>
                </a:solidFill>
                <a:latin typeface="Calibri" pitchFamily="34" charset="0"/>
              </a:rPr>
              <a:t>0</a:t>
            </a:r>
            <a:endParaRPr lang="uk-UA" sz="24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131840" y="1000692"/>
            <a:ext cx="448919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Азимут з арабської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ас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сумут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― напрямок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7189" y="303591"/>
            <a:ext cx="4291373" cy="5978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Поняття про азимут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6182" y="4754531"/>
            <a:ext cx="214593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ysClr val="windowText" lastClr="000000"/>
                </a:solidFill>
                <a:latin typeface="+mn-lt"/>
              </a:rPr>
              <a:t>Азимут ― це кут між напрямом </a:t>
            </a:r>
            <a:br>
              <a:rPr lang="uk-UA" b="1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uk-UA" b="1" dirty="0" smtClean="0">
                <a:solidFill>
                  <a:sysClr val="windowText" lastClr="000000"/>
                </a:solidFill>
                <a:latin typeface="+mn-lt"/>
              </a:rPr>
              <a:t>на північ  і напрямком на якийсь предмет на місцевості.</a:t>
            </a:r>
            <a:endParaRPr lang="uk-UA" b="1" dirty="0">
              <a:latin typeface="+mn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281" y="1275501"/>
            <a:ext cx="1602291" cy="16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6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636912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4"/>
          <p:cNvSpPr>
            <a:spLocks noChangeArrowheads="1"/>
          </p:cNvSpPr>
          <p:nvPr/>
        </p:nvSpPr>
        <p:spPr bwMode="gray">
          <a:xfrm rot="10800000">
            <a:off x="3467259" y="3330446"/>
            <a:ext cx="2687638" cy="2746375"/>
          </a:xfrm>
          <a:custGeom>
            <a:avLst/>
            <a:gdLst>
              <a:gd name="T0" fmla="*/ 440474 w 21600"/>
              <a:gd name="T1" fmla="*/ 356393 h 21600"/>
              <a:gd name="T2" fmla="*/ 1314952 w 21600"/>
              <a:gd name="T3" fmla="*/ 2702128 h 21600"/>
              <a:gd name="T4" fmla="*/ 498208 w 21600"/>
              <a:gd name="T5" fmla="*/ 421365 h 21600"/>
              <a:gd name="T6" fmla="*/ 3018864 w 21600"/>
              <a:gd name="T7" fmla="*/ 1500589 h 21600"/>
              <a:gd name="T8" fmla="*/ 2612981 w 21600"/>
              <a:gd name="T9" fmla="*/ 1857999 h 21600"/>
              <a:gd name="T10" fmla="*/ 2263215 w 21600"/>
              <a:gd name="T11" fmla="*/ 144311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882" y="11550"/>
                </a:moveTo>
                <a:cubicBezTo>
                  <a:pt x="20900" y="11301"/>
                  <a:pt x="20910" y="11050"/>
                  <a:pt x="20910" y="10800"/>
                </a:cubicBezTo>
                <a:cubicBezTo>
                  <a:pt x="20910" y="5216"/>
                  <a:pt x="16383" y="690"/>
                  <a:pt x="10800" y="690"/>
                </a:cubicBezTo>
                <a:cubicBezTo>
                  <a:pt x="5216" y="690"/>
                  <a:pt x="690" y="5216"/>
                  <a:pt x="690" y="10800"/>
                </a:cubicBezTo>
                <a:cubicBezTo>
                  <a:pt x="689" y="16296"/>
                  <a:pt x="5080" y="20785"/>
                  <a:pt x="10575" y="20907"/>
                </a:cubicBezTo>
                <a:lnTo>
                  <a:pt x="10560" y="21597"/>
                </a:lnTo>
                <a:cubicBezTo>
                  <a:pt x="4690" y="21467"/>
                  <a:pt x="0" y="1667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7"/>
                  <a:pt x="21590" y="11335"/>
                  <a:pt x="21570" y="11602"/>
                </a:cubicBezTo>
                <a:lnTo>
                  <a:pt x="24262" y="11802"/>
                </a:lnTo>
                <a:lnTo>
                  <a:pt x="21000" y="14613"/>
                </a:lnTo>
                <a:lnTo>
                  <a:pt x="18189" y="11350"/>
                </a:lnTo>
                <a:lnTo>
                  <a:pt x="20882" y="1155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dist="180501" dir="3042636" algn="ctr" rotWithShape="0">
              <a:srgbClr val="000000">
                <a:alpha val="50000"/>
              </a:srgbClr>
            </a:outerShdw>
          </a:effectLst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  <a:cs typeface="+mn-cs"/>
            </a:endParaRPr>
          </a:p>
        </p:txBody>
      </p:sp>
      <p:cxnSp>
        <p:nvCxnSpPr>
          <p:cNvPr id="3" name="Пряма зі стрілкою 7"/>
          <p:cNvCxnSpPr/>
          <p:nvPr/>
        </p:nvCxnSpPr>
        <p:spPr>
          <a:xfrm rot="5400000" flipH="1" flipV="1">
            <a:off x="3282317" y="2221577"/>
            <a:ext cx="30734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8"/>
          <p:cNvSpPr>
            <a:spLocks noChangeArrowheads="1"/>
          </p:cNvSpPr>
          <p:nvPr/>
        </p:nvSpPr>
        <p:spPr bwMode="invGray">
          <a:xfrm rot="-5400000">
            <a:off x="3014822" y="1631821"/>
            <a:ext cx="2897187" cy="576263"/>
          </a:xfrm>
          <a:prstGeom prst="rightArrow">
            <a:avLst>
              <a:gd name="adj1" fmla="val 63204"/>
              <a:gd name="adj2" fmla="val 135301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напрям на північ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invGray">
          <a:xfrm rot="1546025" flipH="1">
            <a:off x="28573" y="3518178"/>
            <a:ext cx="3213100" cy="666750"/>
          </a:xfrm>
          <a:prstGeom prst="rightArrow">
            <a:avLst>
              <a:gd name="adj1" fmla="val 63204"/>
              <a:gd name="adj2" fmla="val 128352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напрям на об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’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єкт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15072" y="2852936"/>
            <a:ext cx="2160587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FF3399"/>
                </a:solidFill>
                <a:latin typeface="Calibri" pitchFamily="34" charset="0"/>
              </a:rPr>
              <a:t>Азимут 280</a:t>
            </a:r>
            <a:r>
              <a:rPr lang="uk-UA" sz="2800" b="1" baseline="30000" dirty="0">
                <a:solidFill>
                  <a:srgbClr val="FF3399"/>
                </a:solidFill>
                <a:latin typeface="Calibri" pitchFamily="34" charset="0"/>
              </a:rPr>
              <a:t>0</a:t>
            </a:r>
            <a:endParaRPr lang="uk-UA" sz="2800" b="1" dirty="0">
              <a:solidFill>
                <a:srgbClr val="FF3399"/>
              </a:solidFill>
              <a:latin typeface="Calibri" pitchFamily="34" charset="0"/>
            </a:endParaRPr>
          </a:p>
        </p:txBody>
      </p:sp>
      <p:pic>
        <p:nvPicPr>
          <p:cNvPr id="10" name="Picture 13" descr="компас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4180"/>
            <a:ext cx="2222500" cy="2208213"/>
          </a:xfrm>
          <a:prstGeom prst="rect">
            <a:avLst/>
          </a:prstGeom>
          <a:noFill/>
        </p:spPr>
      </p:pic>
      <p:cxnSp>
        <p:nvCxnSpPr>
          <p:cNvPr id="9" name="Пряма зі стрілкою 2"/>
          <p:cNvCxnSpPr/>
          <p:nvPr/>
        </p:nvCxnSpPr>
        <p:spPr>
          <a:xfrm flipH="1" flipV="1">
            <a:off x="827584" y="2890116"/>
            <a:ext cx="4023977" cy="1843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30335" y="235184"/>
            <a:ext cx="3978273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212165"/>
                </a:solidFill>
                <a:latin typeface="+mn-lt"/>
                <a:cs typeface="+mn-cs"/>
              </a:rPr>
              <a:t>Відлік азимута починають від </a:t>
            </a:r>
            <a:r>
              <a:rPr lang="uk-UA" sz="2400" b="1" dirty="0" smtClean="0">
                <a:solidFill>
                  <a:srgbClr val="212165"/>
                </a:solidFill>
                <a:latin typeface="+mn-lt"/>
                <a:cs typeface="+mn-cs"/>
              </a:rPr>
              <a:t>напрямку на північ праворуч, </a:t>
            </a:r>
            <a:r>
              <a:rPr lang="uk-UA" sz="2400" b="1" dirty="0">
                <a:solidFill>
                  <a:srgbClr val="212165"/>
                </a:solidFill>
                <a:latin typeface="+mn-lt"/>
                <a:cs typeface="+mn-cs"/>
              </a:rPr>
              <a:t>за  рухом стрілки </a:t>
            </a:r>
            <a:r>
              <a:rPr lang="uk-UA" sz="2400" b="1" dirty="0" smtClean="0">
                <a:solidFill>
                  <a:srgbClr val="212165"/>
                </a:solidFill>
                <a:latin typeface="+mn-lt"/>
                <a:cs typeface="+mn-cs"/>
              </a:rPr>
              <a:t>годинника.</a:t>
            </a:r>
            <a:endParaRPr lang="uk-UA" sz="2400" b="1" dirty="0">
              <a:solidFill>
                <a:srgbClr val="212165"/>
              </a:solidFill>
              <a:latin typeface="+mn-lt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440819"/>
            <a:ext cx="1602291" cy="16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54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4632" y="1898568"/>
            <a:ext cx="2458566" cy="184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199524"/>
            <a:ext cx="4860031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Для визначення азимута компас повертають так, щоб поділка 0</a:t>
            </a:r>
            <a:r>
              <a:rPr lang="uk-UA" sz="2800" b="1" baseline="30000" dirty="0" smtClean="0"/>
              <a:t>о </a:t>
            </a:r>
            <a:r>
              <a:rPr lang="uk-UA" sz="2800" b="1" dirty="0" smtClean="0"/>
              <a:t>збігалася з темним кінцем стрілки.</a:t>
            </a:r>
            <a:endParaRPr lang="uk-UA" sz="2800" b="1" dirty="0"/>
          </a:p>
        </p:txBody>
      </p:sp>
      <p:pic>
        <p:nvPicPr>
          <p:cNvPr id="4" name="Picture 5" descr="C:\Users\Олександр\Pictures\кнглк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6064" y="3226463"/>
            <a:ext cx="3605473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24450" y="1088415"/>
            <a:ext cx="398145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Потім на скло кладуть тоненьку паличку так, щоб вона кінцем вказувала на предмет і проходила через центр кола (циферблата). 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86350" y="4919008"/>
            <a:ext cx="405765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У тому місці, де паличка</a:t>
            </a:r>
            <a:r>
              <a:rPr lang="uk-UA" sz="2400" b="1" cap="small" dirty="0" smtClean="0"/>
              <a:t>  </a:t>
            </a:r>
            <a:r>
              <a:rPr lang="uk-UA" sz="2400" b="1" dirty="0" smtClean="0"/>
              <a:t>спрямованим на предмет, перетинає шкалу, визначають величину азимута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07299" y="3692609"/>
            <a:ext cx="27622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Азимут 60 </a:t>
            </a:r>
            <a:r>
              <a:rPr lang="uk-UA" sz="3200" b="1" baseline="30000" dirty="0" smtClean="0"/>
              <a:t>о</a:t>
            </a:r>
            <a:endParaRPr lang="uk-UA" sz="3200" b="1" baseline="30000" dirty="0"/>
          </a:p>
        </p:txBody>
      </p:sp>
      <p:pic>
        <p:nvPicPr>
          <p:cNvPr id="9" name="Picture 5" descr="C:\Users\Олександр\Pictures\кнглк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6064" y="3226463"/>
            <a:ext cx="3605473" cy="3657600"/>
          </a:xfrm>
          <a:prstGeom prst="rect">
            <a:avLst/>
          </a:prstGeom>
          <a:noFill/>
        </p:spPr>
      </p:pic>
      <p:pic>
        <p:nvPicPr>
          <p:cNvPr id="10" name="Picture 26" descr="стрілка кампаса-прозо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437" y="4057650"/>
            <a:ext cx="1838195" cy="18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 rot="3427879">
            <a:off x="1802643" y="3441270"/>
            <a:ext cx="107820" cy="308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247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293096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2492896"/>
            <a:ext cx="6142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До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нових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зустрічей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46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5920ceb9021b3db3f817c378ef5c3cf4bcf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176</Words>
  <Application>Microsoft Office PowerPoint</Application>
  <PresentationFormat>Экран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Поняття про азимут. Визначення азимуту та сторін горизонту.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Путешествуйте с нами</dc:title>
  <dc:creator>obstinate</dc:creator>
  <dc:description>Шаблон презентации с сайта https://presentation-creation.ru/</dc:description>
  <cp:lastModifiedBy>user</cp:lastModifiedBy>
  <cp:revision>1297</cp:revision>
  <dcterms:created xsi:type="dcterms:W3CDTF">2018-02-25T09:09:03Z</dcterms:created>
  <dcterms:modified xsi:type="dcterms:W3CDTF">2023-10-09T19:32:04Z</dcterms:modified>
</cp:coreProperties>
</file>