
<file path=[Content_Types].xml><?xml version="1.0" encoding="utf-8"?>
<Types xmlns="http://schemas.openxmlformats.org/package/2006/content-types">
  <Default Extension="jfif" ContentType="image/j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3" r:id="rId8"/>
    <p:sldId id="262" r:id="rId9"/>
    <p:sldId id="264" r:id="rId10"/>
    <p:sldId id="265" r:id="rId11"/>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99" autoAdjust="0"/>
    <p:restoredTop sz="94660"/>
  </p:normalViewPr>
  <p:slideViewPr>
    <p:cSldViewPr>
      <p:cViewPr varScale="1">
        <p:scale>
          <a:sx n="80" d="100"/>
          <a:sy n="80" d="100"/>
        </p:scale>
        <p:origin x="-1546" y="-8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1A1E85E3-FC16-4AC3-9B83-D733199CA165}" type="datetimeFigureOut">
              <a:rPr lang="uk-UA" smtClean="0"/>
              <a:t>25.01.2023</a:t>
            </a:fld>
            <a:endParaRPr lang="uk-UA"/>
          </a:p>
        </p:txBody>
      </p:sp>
      <p:sp>
        <p:nvSpPr>
          <p:cNvPr id="20" name="Нижний колонтитул 19"/>
          <p:cNvSpPr>
            <a:spLocks noGrp="1"/>
          </p:cNvSpPr>
          <p:nvPr>
            <p:ph type="ftr" sz="quarter" idx="11"/>
          </p:nvPr>
        </p:nvSpPr>
        <p:spPr/>
        <p:txBody>
          <a:bodyPr/>
          <a:lstStyle>
            <a:extLst/>
          </a:lstStyle>
          <a:p>
            <a:endParaRPr lang="uk-UA"/>
          </a:p>
        </p:txBody>
      </p:sp>
      <p:sp>
        <p:nvSpPr>
          <p:cNvPr id="10" name="Номер слайда 9"/>
          <p:cNvSpPr>
            <a:spLocks noGrp="1"/>
          </p:cNvSpPr>
          <p:nvPr>
            <p:ph type="sldNum" sz="quarter" idx="12"/>
          </p:nvPr>
        </p:nvSpPr>
        <p:spPr/>
        <p:txBody>
          <a:bodyPr/>
          <a:lstStyle>
            <a:extLst/>
          </a:lstStyle>
          <a:p>
            <a:fld id="{E162C6E4-D01D-4528-B832-80B95E6D07AA}" type="slidenum">
              <a:rPr lang="uk-UA" smtClean="0"/>
              <a:t>‹#›</a:t>
            </a:fld>
            <a:endParaRPr lang="uk-UA"/>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1A1E85E3-FC16-4AC3-9B83-D733199CA165}" type="datetimeFigureOut">
              <a:rPr lang="uk-UA" smtClean="0"/>
              <a:t>25.01.2023</a:t>
            </a:fld>
            <a:endParaRPr lang="uk-UA"/>
          </a:p>
        </p:txBody>
      </p:sp>
      <p:sp>
        <p:nvSpPr>
          <p:cNvPr id="5" name="Нижний колонтитул 4"/>
          <p:cNvSpPr>
            <a:spLocks noGrp="1"/>
          </p:cNvSpPr>
          <p:nvPr>
            <p:ph type="ftr" sz="quarter" idx="11"/>
          </p:nvPr>
        </p:nvSpPr>
        <p:spPr/>
        <p:txBody>
          <a:bodyPr/>
          <a:lstStyle>
            <a:extLst/>
          </a:lstStyle>
          <a:p>
            <a:endParaRPr lang="uk-UA"/>
          </a:p>
        </p:txBody>
      </p:sp>
      <p:sp>
        <p:nvSpPr>
          <p:cNvPr id="6" name="Номер слайда 5"/>
          <p:cNvSpPr>
            <a:spLocks noGrp="1"/>
          </p:cNvSpPr>
          <p:nvPr>
            <p:ph type="sldNum" sz="quarter" idx="12"/>
          </p:nvPr>
        </p:nvSpPr>
        <p:spPr/>
        <p:txBody>
          <a:bodyPr/>
          <a:lstStyle>
            <a:extLst/>
          </a:lstStyle>
          <a:p>
            <a:fld id="{E162C6E4-D01D-4528-B832-80B95E6D07AA}" type="slidenum">
              <a:rPr lang="uk-UA" smtClean="0"/>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1A1E85E3-FC16-4AC3-9B83-D733199CA165}" type="datetimeFigureOut">
              <a:rPr lang="uk-UA" smtClean="0"/>
              <a:t>25.01.2023</a:t>
            </a:fld>
            <a:endParaRPr lang="uk-UA"/>
          </a:p>
        </p:txBody>
      </p:sp>
      <p:sp>
        <p:nvSpPr>
          <p:cNvPr id="5" name="Нижний колонтитул 4"/>
          <p:cNvSpPr>
            <a:spLocks noGrp="1"/>
          </p:cNvSpPr>
          <p:nvPr>
            <p:ph type="ftr" sz="quarter" idx="11"/>
          </p:nvPr>
        </p:nvSpPr>
        <p:spPr/>
        <p:txBody>
          <a:bodyPr/>
          <a:lstStyle>
            <a:extLst/>
          </a:lstStyle>
          <a:p>
            <a:endParaRPr lang="uk-UA"/>
          </a:p>
        </p:txBody>
      </p:sp>
      <p:sp>
        <p:nvSpPr>
          <p:cNvPr id="6" name="Номер слайда 5"/>
          <p:cNvSpPr>
            <a:spLocks noGrp="1"/>
          </p:cNvSpPr>
          <p:nvPr>
            <p:ph type="sldNum" sz="quarter" idx="12"/>
          </p:nvPr>
        </p:nvSpPr>
        <p:spPr/>
        <p:txBody>
          <a:bodyPr/>
          <a:lstStyle>
            <a:extLst/>
          </a:lstStyle>
          <a:p>
            <a:fld id="{E162C6E4-D01D-4528-B832-80B95E6D07AA}" type="slidenum">
              <a:rPr lang="uk-UA" smtClean="0"/>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1A1E85E3-FC16-4AC3-9B83-D733199CA165}" type="datetimeFigureOut">
              <a:rPr lang="uk-UA" smtClean="0"/>
              <a:t>25.01.2023</a:t>
            </a:fld>
            <a:endParaRPr lang="uk-UA"/>
          </a:p>
        </p:txBody>
      </p:sp>
      <p:sp>
        <p:nvSpPr>
          <p:cNvPr id="5" name="Нижний колонтитул 4"/>
          <p:cNvSpPr>
            <a:spLocks noGrp="1"/>
          </p:cNvSpPr>
          <p:nvPr>
            <p:ph type="ftr" sz="quarter" idx="11"/>
          </p:nvPr>
        </p:nvSpPr>
        <p:spPr/>
        <p:txBody>
          <a:bodyPr/>
          <a:lstStyle>
            <a:extLst/>
          </a:lstStyle>
          <a:p>
            <a:endParaRPr lang="uk-UA"/>
          </a:p>
        </p:txBody>
      </p:sp>
      <p:sp>
        <p:nvSpPr>
          <p:cNvPr id="6" name="Номер слайда 5"/>
          <p:cNvSpPr>
            <a:spLocks noGrp="1"/>
          </p:cNvSpPr>
          <p:nvPr>
            <p:ph type="sldNum" sz="quarter" idx="12"/>
          </p:nvPr>
        </p:nvSpPr>
        <p:spPr/>
        <p:txBody>
          <a:bodyPr/>
          <a:lstStyle>
            <a:extLst/>
          </a:lstStyle>
          <a:p>
            <a:fld id="{E162C6E4-D01D-4528-B832-80B95E6D07AA}" type="slidenum">
              <a:rPr lang="uk-UA" smtClean="0"/>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1A1E85E3-FC16-4AC3-9B83-D733199CA165}" type="datetimeFigureOut">
              <a:rPr lang="uk-UA" smtClean="0"/>
              <a:t>25.01.2023</a:t>
            </a:fld>
            <a:endParaRPr lang="uk-UA"/>
          </a:p>
        </p:txBody>
      </p:sp>
      <p:sp>
        <p:nvSpPr>
          <p:cNvPr id="5" name="Нижний колонтитул 4"/>
          <p:cNvSpPr>
            <a:spLocks noGrp="1"/>
          </p:cNvSpPr>
          <p:nvPr>
            <p:ph type="ftr" sz="quarter" idx="11"/>
          </p:nvPr>
        </p:nvSpPr>
        <p:spPr/>
        <p:txBody>
          <a:bodyPr/>
          <a:lstStyle>
            <a:extLst/>
          </a:lstStyle>
          <a:p>
            <a:endParaRPr lang="uk-UA"/>
          </a:p>
        </p:txBody>
      </p:sp>
      <p:sp>
        <p:nvSpPr>
          <p:cNvPr id="6" name="Номер слайда 5"/>
          <p:cNvSpPr>
            <a:spLocks noGrp="1"/>
          </p:cNvSpPr>
          <p:nvPr>
            <p:ph type="sldNum" sz="quarter" idx="12"/>
          </p:nvPr>
        </p:nvSpPr>
        <p:spPr/>
        <p:txBody>
          <a:bodyPr/>
          <a:lstStyle>
            <a:extLst/>
          </a:lstStyle>
          <a:p>
            <a:fld id="{E162C6E4-D01D-4528-B832-80B95E6D07AA}" type="slidenum">
              <a:rPr lang="uk-UA" smtClean="0"/>
              <a:t>‹#›</a:t>
            </a:fld>
            <a:endParaRPr lang="uk-UA"/>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1A1E85E3-FC16-4AC3-9B83-D733199CA165}" type="datetimeFigureOut">
              <a:rPr lang="uk-UA" smtClean="0"/>
              <a:t>25.01.2023</a:t>
            </a:fld>
            <a:endParaRPr lang="uk-UA"/>
          </a:p>
        </p:txBody>
      </p:sp>
      <p:sp>
        <p:nvSpPr>
          <p:cNvPr id="6" name="Нижний колонтитул 5"/>
          <p:cNvSpPr>
            <a:spLocks noGrp="1"/>
          </p:cNvSpPr>
          <p:nvPr>
            <p:ph type="ftr" sz="quarter" idx="11"/>
          </p:nvPr>
        </p:nvSpPr>
        <p:spPr/>
        <p:txBody>
          <a:bodyPr/>
          <a:lstStyle>
            <a:extLst/>
          </a:lstStyle>
          <a:p>
            <a:endParaRPr lang="uk-UA"/>
          </a:p>
        </p:txBody>
      </p:sp>
      <p:sp>
        <p:nvSpPr>
          <p:cNvPr id="7" name="Номер слайда 6"/>
          <p:cNvSpPr>
            <a:spLocks noGrp="1"/>
          </p:cNvSpPr>
          <p:nvPr>
            <p:ph type="sldNum" sz="quarter" idx="12"/>
          </p:nvPr>
        </p:nvSpPr>
        <p:spPr/>
        <p:txBody>
          <a:bodyPr/>
          <a:lstStyle>
            <a:extLst/>
          </a:lstStyle>
          <a:p>
            <a:fld id="{E162C6E4-D01D-4528-B832-80B95E6D07AA}" type="slidenum">
              <a:rPr lang="uk-UA" smtClean="0"/>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1A1E85E3-FC16-4AC3-9B83-D733199CA165}" type="datetimeFigureOut">
              <a:rPr lang="uk-UA" smtClean="0"/>
              <a:t>25.01.2023</a:t>
            </a:fld>
            <a:endParaRPr lang="uk-UA"/>
          </a:p>
        </p:txBody>
      </p:sp>
      <p:sp>
        <p:nvSpPr>
          <p:cNvPr id="8" name="Нижний колонтитул 7"/>
          <p:cNvSpPr>
            <a:spLocks noGrp="1"/>
          </p:cNvSpPr>
          <p:nvPr>
            <p:ph type="ftr" sz="quarter" idx="11"/>
          </p:nvPr>
        </p:nvSpPr>
        <p:spPr/>
        <p:txBody>
          <a:bodyPr/>
          <a:lstStyle>
            <a:extLst/>
          </a:lstStyle>
          <a:p>
            <a:endParaRPr lang="uk-UA"/>
          </a:p>
        </p:txBody>
      </p:sp>
      <p:sp>
        <p:nvSpPr>
          <p:cNvPr id="9" name="Номер слайда 8"/>
          <p:cNvSpPr>
            <a:spLocks noGrp="1"/>
          </p:cNvSpPr>
          <p:nvPr>
            <p:ph type="sldNum" sz="quarter" idx="12"/>
          </p:nvPr>
        </p:nvSpPr>
        <p:spPr/>
        <p:txBody>
          <a:bodyPr/>
          <a:lstStyle>
            <a:extLst/>
          </a:lstStyle>
          <a:p>
            <a:fld id="{E162C6E4-D01D-4528-B832-80B95E6D07AA}" type="slidenum">
              <a:rPr lang="uk-UA" smtClean="0"/>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1A1E85E3-FC16-4AC3-9B83-D733199CA165}" type="datetimeFigureOut">
              <a:rPr lang="uk-UA" smtClean="0"/>
              <a:t>25.01.2023</a:t>
            </a:fld>
            <a:endParaRPr lang="uk-UA"/>
          </a:p>
        </p:txBody>
      </p:sp>
      <p:sp>
        <p:nvSpPr>
          <p:cNvPr id="4" name="Нижний колонтитул 3"/>
          <p:cNvSpPr>
            <a:spLocks noGrp="1"/>
          </p:cNvSpPr>
          <p:nvPr>
            <p:ph type="ftr" sz="quarter" idx="11"/>
          </p:nvPr>
        </p:nvSpPr>
        <p:spPr/>
        <p:txBody>
          <a:bodyPr/>
          <a:lstStyle>
            <a:extLst/>
          </a:lstStyle>
          <a:p>
            <a:endParaRPr lang="uk-UA"/>
          </a:p>
        </p:txBody>
      </p:sp>
      <p:sp>
        <p:nvSpPr>
          <p:cNvPr id="5" name="Номер слайда 4"/>
          <p:cNvSpPr>
            <a:spLocks noGrp="1"/>
          </p:cNvSpPr>
          <p:nvPr>
            <p:ph type="sldNum" sz="quarter" idx="12"/>
          </p:nvPr>
        </p:nvSpPr>
        <p:spPr/>
        <p:txBody>
          <a:bodyPr/>
          <a:lstStyle>
            <a:extLst/>
          </a:lstStyle>
          <a:p>
            <a:fld id="{E162C6E4-D01D-4528-B832-80B95E6D07AA}" type="slidenum">
              <a:rPr lang="uk-UA" smtClean="0"/>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1A1E85E3-FC16-4AC3-9B83-D733199CA165}" type="datetimeFigureOut">
              <a:rPr lang="uk-UA" smtClean="0"/>
              <a:t>25.01.2023</a:t>
            </a:fld>
            <a:endParaRPr lang="uk-UA"/>
          </a:p>
        </p:txBody>
      </p:sp>
      <p:sp>
        <p:nvSpPr>
          <p:cNvPr id="3" name="Нижний колонтитул 2"/>
          <p:cNvSpPr>
            <a:spLocks noGrp="1"/>
          </p:cNvSpPr>
          <p:nvPr>
            <p:ph type="ftr" sz="quarter" idx="11"/>
          </p:nvPr>
        </p:nvSpPr>
        <p:spPr/>
        <p:txBody>
          <a:bodyPr/>
          <a:lstStyle>
            <a:extLst/>
          </a:lstStyle>
          <a:p>
            <a:endParaRPr lang="uk-UA"/>
          </a:p>
        </p:txBody>
      </p:sp>
      <p:sp>
        <p:nvSpPr>
          <p:cNvPr id="4" name="Номер слайда 3"/>
          <p:cNvSpPr>
            <a:spLocks noGrp="1"/>
          </p:cNvSpPr>
          <p:nvPr>
            <p:ph type="sldNum" sz="quarter" idx="12"/>
          </p:nvPr>
        </p:nvSpPr>
        <p:spPr/>
        <p:txBody>
          <a:bodyPr/>
          <a:lstStyle>
            <a:extLst/>
          </a:lstStyle>
          <a:p>
            <a:fld id="{E162C6E4-D01D-4528-B832-80B95E6D07AA}" type="slidenum">
              <a:rPr lang="uk-UA" smtClean="0"/>
              <a:t>‹#›</a:t>
            </a:fld>
            <a:endParaRPr lang="uk-UA"/>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1A1E85E3-FC16-4AC3-9B83-D733199CA165}" type="datetimeFigureOut">
              <a:rPr lang="uk-UA" smtClean="0"/>
              <a:t>25.01.2023</a:t>
            </a:fld>
            <a:endParaRPr lang="uk-UA"/>
          </a:p>
        </p:txBody>
      </p:sp>
      <p:sp>
        <p:nvSpPr>
          <p:cNvPr id="6" name="Нижний колонтитул 5"/>
          <p:cNvSpPr>
            <a:spLocks noGrp="1"/>
          </p:cNvSpPr>
          <p:nvPr>
            <p:ph type="ftr" sz="quarter" idx="11"/>
          </p:nvPr>
        </p:nvSpPr>
        <p:spPr/>
        <p:txBody>
          <a:bodyPr/>
          <a:lstStyle>
            <a:extLst/>
          </a:lstStyle>
          <a:p>
            <a:endParaRPr lang="uk-UA"/>
          </a:p>
        </p:txBody>
      </p:sp>
      <p:sp>
        <p:nvSpPr>
          <p:cNvPr id="7" name="Номер слайда 6"/>
          <p:cNvSpPr>
            <a:spLocks noGrp="1"/>
          </p:cNvSpPr>
          <p:nvPr>
            <p:ph type="sldNum" sz="quarter" idx="12"/>
          </p:nvPr>
        </p:nvSpPr>
        <p:spPr/>
        <p:txBody>
          <a:bodyPr/>
          <a:lstStyle>
            <a:extLst/>
          </a:lstStyle>
          <a:p>
            <a:fld id="{E162C6E4-D01D-4528-B832-80B95E6D07AA}" type="slidenum">
              <a:rPr lang="uk-UA" smtClean="0"/>
              <a:t>‹#›</a:t>
            </a:fld>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1A1E85E3-FC16-4AC3-9B83-D733199CA165}" type="datetimeFigureOut">
              <a:rPr lang="uk-UA" smtClean="0"/>
              <a:t>25.01.2023</a:t>
            </a:fld>
            <a:endParaRPr lang="uk-UA"/>
          </a:p>
        </p:txBody>
      </p:sp>
      <p:sp>
        <p:nvSpPr>
          <p:cNvPr id="6" name="Нижний колонтитул 5"/>
          <p:cNvSpPr>
            <a:spLocks noGrp="1"/>
          </p:cNvSpPr>
          <p:nvPr>
            <p:ph type="ftr" sz="quarter" idx="11"/>
          </p:nvPr>
        </p:nvSpPr>
        <p:spPr/>
        <p:txBody>
          <a:bodyPr/>
          <a:lstStyle>
            <a:extLst/>
          </a:lstStyle>
          <a:p>
            <a:endParaRPr lang="uk-UA"/>
          </a:p>
        </p:txBody>
      </p:sp>
      <p:sp>
        <p:nvSpPr>
          <p:cNvPr id="7" name="Номер слайда 6"/>
          <p:cNvSpPr>
            <a:spLocks noGrp="1"/>
          </p:cNvSpPr>
          <p:nvPr>
            <p:ph type="sldNum" sz="quarter" idx="12"/>
          </p:nvPr>
        </p:nvSpPr>
        <p:spPr/>
        <p:txBody>
          <a:bodyPr/>
          <a:lstStyle>
            <a:extLst/>
          </a:lstStyle>
          <a:p>
            <a:fld id="{E162C6E4-D01D-4528-B832-80B95E6D07AA}" type="slidenum">
              <a:rPr lang="uk-UA" smtClean="0"/>
              <a:t>‹#›</a:t>
            </a:fld>
            <a:endParaRPr lang="uk-UA"/>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A1E85E3-FC16-4AC3-9B83-D733199CA165}" type="datetimeFigureOut">
              <a:rPr lang="uk-UA" smtClean="0"/>
              <a:t>25.01.2023</a:t>
            </a:fld>
            <a:endParaRPr lang="uk-UA"/>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uk-UA"/>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E162C6E4-D01D-4528-B832-80B95E6D07AA}" type="slidenum">
              <a:rPr lang="uk-UA" smtClean="0"/>
              <a:t>‹#›</a:t>
            </a:fld>
            <a:endParaRPr lang="uk-UA"/>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71600" y="188640"/>
            <a:ext cx="7560840" cy="1728192"/>
          </a:xfrm>
        </p:spPr>
        <p:txBody>
          <a:bodyPr>
            <a:normAutofit/>
          </a:bodyPr>
          <a:lstStyle/>
          <a:p>
            <a:r>
              <a:rPr lang="uk-UA" dirty="0" smtClean="0"/>
              <a:t>Науково-дослідницька робота «Харчові добавки»</a:t>
            </a:r>
            <a:endParaRPr lang="uk-UA" dirty="0"/>
          </a:p>
        </p:txBody>
      </p:sp>
      <p:sp>
        <p:nvSpPr>
          <p:cNvPr id="3" name="Подзаголовок 2"/>
          <p:cNvSpPr>
            <a:spLocks noGrp="1"/>
          </p:cNvSpPr>
          <p:nvPr>
            <p:ph type="subTitle" idx="1"/>
          </p:nvPr>
        </p:nvSpPr>
        <p:spPr>
          <a:xfrm>
            <a:off x="1043608" y="2033464"/>
            <a:ext cx="7560840" cy="4824536"/>
          </a:xfrm>
        </p:spPr>
        <p:txBody>
          <a:bodyPr>
            <a:normAutofit/>
          </a:bodyPr>
          <a:lstStyle/>
          <a:p>
            <a:pPr algn="r"/>
            <a:r>
              <a:rPr lang="uk-UA" sz="1600" dirty="0" smtClean="0"/>
              <a:t>Виконали учні 2 класу</a:t>
            </a:r>
          </a:p>
          <a:p>
            <a:pPr algn="r"/>
            <a:r>
              <a:rPr lang="uk-UA" sz="1600" dirty="0" err="1" smtClean="0"/>
              <a:t>Ганнівського</a:t>
            </a:r>
            <a:r>
              <a:rPr lang="uk-UA" sz="1600" dirty="0" smtClean="0"/>
              <a:t> ліцею</a:t>
            </a:r>
          </a:p>
          <a:p>
            <a:pPr algn="r"/>
            <a:r>
              <a:rPr lang="uk-UA" sz="1600" dirty="0" err="1" smtClean="0"/>
              <a:t>Олексаедрійського</a:t>
            </a:r>
            <a:r>
              <a:rPr lang="uk-UA" sz="1600" dirty="0" smtClean="0"/>
              <a:t> району </a:t>
            </a:r>
          </a:p>
          <a:p>
            <a:pPr algn="r"/>
            <a:r>
              <a:rPr lang="uk-UA" sz="1600" dirty="0" smtClean="0"/>
              <a:t>Кіровоградської області </a:t>
            </a:r>
          </a:p>
          <a:p>
            <a:pPr algn="r"/>
            <a:r>
              <a:rPr lang="uk-UA" sz="1600" dirty="0" smtClean="0"/>
              <a:t>Вчитель: </a:t>
            </a:r>
            <a:r>
              <a:rPr lang="uk-UA" sz="1600" dirty="0" err="1" smtClean="0"/>
              <a:t>Опалатенко</a:t>
            </a:r>
            <a:r>
              <a:rPr lang="uk-UA" sz="1600" dirty="0" smtClean="0"/>
              <a:t> В.С. </a:t>
            </a:r>
          </a:p>
          <a:p>
            <a:endParaRPr lang="uk-UA" sz="1600"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7624" y="3914353"/>
            <a:ext cx="5547360" cy="2217420"/>
          </a:xfrm>
          <a:prstGeom prst="rect">
            <a:avLst/>
          </a:prstGeom>
        </p:spPr>
      </p:pic>
    </p:spTree>
    <p:extLst>
      <p:ext uri="{BB962C8B-B14F-4D97-AF65-F5344CB8AC3E}">
        <p14:creationId xmlns:p14="http://schemas.microsoft.com/office/powerpoint/2010/main" val="27185846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dirty="0"/>
          </a:p>
        </p:txBody>
      </p:sp>
      <p:sp>
        <p:nvSpPr>
          <p:cNvPr id="3" name="Объект 2"/>
          <p:cNvSpPr>
            <a:spLocks noGrp="1"/>
          </p:cNvSpPr>
          <p:nvPr>
            <p:ph idx="1"/>
          </p:nvPr>
        </p:nvSpPr>
        <p:spPr/>
        <p:txBody>
          <a:bodyPr/>
          <a:lstStyle/>
          <a:p>
            <a:pPr marL="82296" indent="0" algn="ctr">
              <a:buNone/>
            </a:pPr>
            <a:r>
              <a:rPr lang="uk-UA" b="1" dirty="0" smtClean="0">
                <a:latin typeface="Comic Sans MS" panose="030F0702030302020204" pitchFamily="66" charset="0"/>
              </a:rPr>
              <a:t>Дякуємо за увагу!</a:t>
            </a:r>
          </a:p>
          <a:p>
            <a:pPr marL="82296" indent="0" algn="ctr">
              <a:buNone/>
            </a:pPr>
            <a:endParaRPr lang="uk-UA" b="1" dirty="0">
              <a:latin typeface="Comic Sans MS" panose="030F0702030302020204" pitchFamily="66"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63888" y="2060848"/>
            <a:ext cx="3240360" cy="4320480"/>
          </a:xfrm>
          <a:prstGeom prst="rect">
            <a:avLst/>
          </a:prstGeom>
        </p:spPr>
      </p:pic>
    </p:spTree>
    <p:extLst>
      <p:ext uri="{BB962C8B-B14F-4D97-AF65-F5344CB8AC3E}">
        <p14:creationId xmlns:p14="http://schemas.microsoft.com/office/powerpoint/2010/main" val="18790545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71600" y="44624"/>
            <a:ext cx="7992888" cy="6480720"/>
          </a:xfrm>
        </p:spPr>
        <p:txBody>
          <a:bodyPr>
            <a:normAutofit/>
          </a:bodyPr>
          <a:lstStyle/>
          <a:p>
            <a:pPr marL="82296" indent="0">
              <a:buNone/>
            </a:pPr>
            <a:r>
              <a:rPr lang="ru-RU" sz="2400" dirty="0">
                <a:latin typeface="Comic Sans MS" panose="030F0702030302020204" pitchFamily="66" charset="0"/>
              </a:rPr>
              <a:t>У </a:t>
            </a:r>
            <a:r>
              <a:rPr lang="ru-RU" sz="2400" dirty="0" err="1" smtClean="0">
                <a:latin typeface="Comic Sans MS" panose="030F0702030302020204" pitchFamily="66" charset="0"/>
              </a:rPr>
              <a:t>дослідницькій</a:t>
            </a:r>
            <a:r>
              <a:rPr lang="ru-RU" sz="2400" dirty="0" smtClean="0">
                <a:latin typeface="Comic Sans MS" panose="030F0702030302020204" pitchFamily="66" charset="0"/>
              </a:rPr>
              <a:t> </a:t>
            </a:r>
            <a:r>
              <a:rPr lang="ru-RU" sz="2400" dirty="0" err="1">
                <a:latin typeface="Comic Sans MS" panose="030F0702030302020204" pitchFamily="66" charset="0"/>
              </a:rPr>
              <a:t>роботі</a:t>
            </a:r>
            <a:r>
              <a:rPr lang="ru-RU" sz="2400" dirty="0">
                <a:latin typeface="Comic Sans MS" panose="030F0702030302020204" pitchFamily="66" charset="0"/>
              </a:rPr>
              <a:t> на тему </a:t>
            </a:r>
            <a:r>
              <a:rPr lang="ru-RU" sz="2400" dirty="0" smtClean="0">
                <a:latin typeface="Comic Sans MS" panose="030F0702030302020204" pitchFamily="66" charset="0"/>
              </a:rPr>
              <a:t>«</a:t>
            </a:r>
            <a:r>
              <a:rPr lang="ru-RU" sz="2400" dirty="0" err="1" smtClean="0">
                <a:latin typeface="Comic Sans MS" panose="030F0702030302020204" pitchFamily="66" charset="0"/>
              </a:rPr>
              <a:t>Харчові</a:t>
            </a:r>
            <a:r>
              <a:rPr lang="ru-RU" sz="2400" dirty="0" smtClean="0">
                <a:latin typeface="Comic Sans MS" panose="030F0702030302020204" pitchFamily="66" charset="0"/>
              </a:rPr>
              <a:t> добавки»,  </a:t>
            </a:r>
            <a:r>
              <a:rPr lang="ru-RU" sz="2400" dirty="0" err="1">
                <a:latin typeface="Comic Sans MS" panose="030F0702030302020204" pitchFamily="66" charset="0"/>
              </a:rPr>
              <a:t>було</a:t>
            </a:r>
            <a:r>
              <a:rPr lang="ru-RU" sz="2400" dirty="0">
                <a:latin typeface="Comic Sans MS" panose="030F0702030302020204" pitchFamily="66" charset="0"/>
              </a:rPr>
              <a:t> </a:t>
            </a:r>
            <a:r>
              <a:rPr lang="ru-RU" sz="2400" dirty="0" err="1">
                <a:latin typeface="Comic Sans MS" panose="030F0702030302020204" pitchFamily="66" charset="0"/>
              </a:rPr>
              <a:t>розглянуто</a:t>
            </a:r>
            <a:r>
              <a:rPr lang="ru-RU" sz="2400" dirty="0">
                <a:latin typeface="Comic Sans MS" panose="030F0702030302020204" pitchFamily="66" charset="0"/>
              </a:rPr>
              <a:t> склад </a:t>
            </a:r>
            <a:r>
              <a:rPr lang="ru-RU" sz="2400" dirty="0" err="1">
                <a:latin typeface="Comic Sans MS" panose="030F0702030302020204" pitchFamily="66" charset="0"/>
              </a:rPr>
              <a:t>йогуртів</a:t>
            </a:r>
            <a:r>
              <a:rPr lang="ru-RU" sz="2400" dirty="0">
                <a:latin typeface="Comic Sans MS" panose="030F0702030302020204" pitchFamily="66" charset="0"/>
              </a:rPr>
              <a:t> </a:t>
            </a:r>
            <a:r>
              <a:rPr lang="ru-RU" sz="2400" dirty="0" err="1">
                <a:latin typeface="Comic Sans MS" panose="030F0702030302020204" pitchFamily="66" charset="0"/>
              </a:rPr>
              <a:t>найпопулярніших</a:t>
            </a:r>
            <a:r>
              <a:rPr lang="ru-RU" sz="2400" dirty="0">
                <a:latin typeface="Comic Sans MS" panose="030F0702030302020204" pitchFamily="66" charset="0"/>
              </a:rPr>
              <a:t> </a:t>
            </a:r>
            <a:r>
              <a:rPr lang="ru-RU" sz="2400" dirty="0" err="1">
                <a:latin typeface="Comic Sans MS" panose="030F0702030302020204" pitchFamily="66" charset="0"/>
              </a:rPr>
              <a:t>торгівельних</a:t>
            </a:r>
            <a:r>
              <a:rPr lang="ru-RU" sz="2400" dirty="0">
                <a:latin typeface="Comic Sans MS" panose="030F0702030302020204" pitchFamily="66" charset="0"/>
              </a:rPr>
              <a:t> марок та </a:t>
            </a:r>
            <a:r>
              <a:rPr lang="ru-RU" sz="2400" dirty="0" err="1">
                <a:latin typeface="Comic Sans MS" panose="030F0702030302020204" pitchFamily="66" charset="0"/>
              </a:rPr>
              <a:t>визначено</a:t>
            </a:r>
            <a:r>
              <a:rPr lang="ru-RU" sz="2400" dirty="0">
                <a:latin typeface="Comic Sans MS" panose="030F0702030302020204" pitchFamily="66" charset="0"/>
              </a:rPr>
              <a:t>, у </a:t>
            </a:r>
            <a:r>
              <a:rPr lang="ru-RU" sz="2400" dirty="0" err="1">
                <a:latin typeface="Comic Sans MS" panose="030F0702030302020204" pitchFamily="66" charset="0"/>
              </a:rPr>
              <a:t>яких</a:t>
            </a:r>
            <a:r>
              <a:rPr lang="ru-RU" sz="2400" dirty="0">
                <a:latin typeface="Comic Sans MS" panose="030F0702030302020204" pitchFamily="66" charset="0"/>
              </a:rPr>
              <a:t> з них є </a:t>
            </a:r>
            <a:r>
              <a:rPr lang="ru-RU" sz="2400" dirty="0" err="1">
                <a:latin typeface="Comic Sans MS" panose="030F0702030302020204" pitchFamily="66" charset="0"/>
              </a:rPr>
              <a:t>шкідливі</a:t>
            </a:r>
            <a:r>
              <a:rPr lang="ru-RU" sz="2400" dirty="0">
                <a:latin typeface="Comic Sans MS" panose="030F0702030302020204" pitchFamily="66" charset="0"/>
              </a:rPr>
              <a:t> </a:t>
            </a:r>
            <a:r>
              <a:rPr lang="ru-RU" sz="2400" dirty="0" err="1">
                <a:latin typeface="Comic Sans MS" panose="030F0702030302020204" pitchFamily="66" charset="0"/>
              </a:rPr>
              <a:t>харчові</a:t>
            </a:r>
            <a:r>
              <a:rPr lang="ru-RU" sz="2400" dirty="0">
                <a:latin typeface="Comic Sans MS" panose="030F0702030302020204" pitchFamily="66" charset="0"/>
              </a:rPr>
              <a:t> добавки. </a:t>
            </a:r>
            <a:r>
              <a:rPr lang="ru-RU" sz="2400" dirty="0" smtClean="0">
                <a:latin typeface="Comic Sans MS" panose="030F0702030302020204" pitchFamily="66" charset="0"/>
              </a:rPr>
              <a:t> </a:t>
            </a:r>
            <a:r>
              <a:rPr lang="ru-RU" sz="2400" dirty="0" err="1" smtClean="0">
                <a:latin typeface="Comic Sans MS" panose="030F0702030302020204" pitchFamily="66" charset="0"/>
              </a:rPr>
              <a:t>Також</a:t>
            </a:r>
            <a:r>
              <a:rPr lang="ru-RU" sz="2400" dirty="0" smtClean="0">
                <a:latin typeface="Comic Sans MS" panose="030F0702030302020204" pitchFamily="66" charset="0"/>
              </a:rPr>
              <a:t>, нами </a:t>
            </a:r>
            <a:r>
              <a:rPr lang="ru-RU" sz="2400" dirty="0" err="1" smtClean="0">
                <a:latin typeface="Comic Sans MS" panose="030F0702030302020204" pitchFamily="66" charset="0"/>
              </a:rPr>
              <a:t>було</a:t>
            </a:r>
            <a:r>
              <a:rPr lang="ru-RU" sz="2400" dirty="0" smtClean="0">
                <a:latin typeface="Comic Sans MS" panose="030F0702030302020204" pitchFamily="66" charset="0"/>
              </a:rPr>
              <a:t> </a:t>
            </a:r>
            <a:r>
              <a:rPr lang="ru-RU" sz="2400" dirty="0" err="1">
                <a:latin typeface="Comic Sans MS" panose="030F0702030302020204" pitchFamily="66" charset="0"/>
              </a:rPr>
              <a:t>вивчено</a:t>
            </a:r>
            <a:r>
              <a:rPr lang="ru-RU" sz="2400" dirty="0">
                <a:latin typeface="Comic Sans MS" panose="030F0702030302020204" pitchFamily="66" charset="0"/>
              </a:rPr>
              <a:t>, як </a:t>
            </a:r>
            <a:r>
              <a:rPr lang="ru-RU" sz="2400" dirty="0" err="1" smtClean="0">
                <a:latin typeface="Comic Sans MS" panose="030F0702030302020204" pitchFamily="66" charset="0"/>
              </a:rPr>
              <a:t>саме</a:t>
            </a:r>
            <a:r>
              <a:rPr lang="ru-RU" sz="2400" dirty="0" smtClean="0">
                <a:latin typeface="Comic Sans MS" panose="030F0702030302020204" pitchFamily="66" charset="0"/>
              </a:rPr>
              <a:t> </a:t>
            </a:r>
            <a:r>
              <a:rPr lang="ru-RU" sz="2400" dirty="0">
                <a:latin typeface="Comic Sans MS" panose="030F0702030302020204" pitchFamily="66" charset="0"/>
              </a:rPr>
              <a:t>вони </a:t>
            </a:r>
            <a:r>
              <a:rPr lang="ru-RU" sz="2400" dirty="0" err="1">
                <a:latin typeface="Comic Sans MS" panose="030F0702030302020204" pitchFamily="66" charset="0"/>
              </a:rPr>
              <a:t>впливають</a:t>
            </a:r>
            <a:r>
              <a:rPr lang="ru-RU" sz="2400" dirty="0">
                <a:latin typeface="Comic Sans MS" panose="030F0702030302020204" pitchFamily="66" charset="0"/>
              </a:rPr>
              <a:t> на </a:t>
            </a:r>
            <a:r>
              <a:rPr lang="ru-RU" sz="2400" dirty="0" err="1">
                <a:latin typeface="Comic Sans MS" panose="030F0702030302020204" pitchFamily="66" charset="0"/>
              </a:rPr>
              <a:t>організм</a:t>
            </a:r>
            <a:r>
              <a:rPr lang="ru-RU" sz="2400" dirty="0">
                <a:latin typeface="Comic Sans MS" panose="030F0702030302020204" pitchFamily="66" charset="0"/>
              </a:rPr>
              <a:t> </a:t>
            </a:r>
            <a:r>
              <a:rPr lang="ru-RU" sz="2400" dirty="0" err="1">
                <a:latin typeface="Comic Sans MS" panose="030F0702030302020204" pitchFamily="66" charset="0"/>
              </a:rPr>
              <a:t>людини</a:t>
            </a:r>
            <a:r>
              <a:rPr lang="ru-RU" sz="2400" dirty="0">
                <a:latin typeface="Comic Sans MS" panose="030F0702030302020204" pitchFamily="66" charset="0"/>
              </a:rPr>
              <a:t>. </a:t>
            </a:r>
            <a:endParaRPr lang="uk-UA" sz="2400" dirty="0" smtClean="0">
              <a:latin typeface="Comic Sans MS" panose="030F0702030302020204" pitchFamily="66"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1640" y="2348880"/>
            <a:ext cx="5832648" cy="3878711"/>
          </a:xfrm>
          <a:prstGeom prst="rect">
            <a:avLst/>
          </a:prstGeom>
        </p:spPr>
      </p:pic>
    </p:spTree>
    <p:extLst>
      <p:ext uri="{BB962C8B-B14F-4D97-AF65-F5344CB8AC3E}">
        <p14:creationId xmlns:p14="http://schemas.microsoft.com/office/powerpoint/2010/main" val="35044677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188640"/>
            <a:ext cx="7704856" cy="6336704"/>
          </a:xfrm>
        </p:spPr>
        <p:txBody>
          <a:bodyPr>
            <a:noAutofit/>
          </a:bodyPr>
          <a:lstStyle/>
          <a:p>
            <a:r>
              <a:rPr lang="uk-UA" sz="2400" dirty="0" smtClean="0">
                <a:effectLst/>
                <a:latin typeface="Comic Sans MS" panose="030F0702030302020204" pitchFamily="66" charset="0"/>
              </a:rPr>
              <a:t>    Учням </a:t>
            </a:r>
            <a:r>
              <a:rPr lang="uk-UA" sz="2400" dirty="0">
                <a:effectLst/>
                <a:latin typeface="Comic Sans MS" panose="030F0702030302020204" pitchFamily="66" charset="0"/>
              </a:rPr>
              <a:t>було запропоновано уявити, що вони у великому супермаркеті і написати найулюбленіші продукти, які вони хотіли б  закупити.</a:t>
            </a:r>
            <a:br>
              <a:rPr lang="uk-UA" sz="2400" dirty="0">
                <a:effectLst/>
                <a:latin typeface="Comic Sans MS" panose="030F0702030302020204" pitchFamily="66" charset="0"/>
              </a:rPr>
            </a:br>
            <a:r>
              <a:rPr lang="uk-UA" sz="2400" dirty="0">
                <a:effectLst/>
                <a:latin typeface="Comic Sans MS" panose="030F0702030302020204" pitchFamily="66" charset="0"/>
              </a:rPr>
              <a:t>В анкетуванні прийняли участь </a:t>
            </a:r>
            <a:r>
              <a:rPr lang="uk-UA" sz="2400" dirty="0" smtClean="0">
                <a:effectLst/>
                <a:latin typeface="Comic Sans MS" panose="030F0702030302020204" pitchFamily="66" charset="0"/>
              </a:rPr>
              <a:t>5 учнів</a:t>
            </a:r>
            <a:r>
              <a:rPr lang="uk-UA" sz="2400" dirty="0">
                <a:effectLst/>
                <a:latin typeface="Comic Sans MS" panose="030F0702030302020204" pitchFamily="66" charset="0"/>
              </a:rPr>
              <a:t>, з яких </a:t>
            </a:r>
            <a:r>
              <a:rPr lang="uk-UA" sz="2400" dirty="0">
                <a:effectLst/>
                <a:latin typeface="Comic Sans MS" panose="030F0702030302020204" pitchFamily="66" charset="0"/>
              </a:rPr>
              <a:t>4</a:t>
            </a:r>
            <a:r>
              <a:rPr lang="uk-UA" sz="2400" dirty="0" smtClean="0">
                <a:effectLst/>
                <a:latin typeface="Comic Sans MS" panose="030F0702030302020204" pitchFamily="66" charset="0"/>
              </a:rPr>
              <a:t> учні, </a:t>
            </a:r>
            <a:r>
              <a:rPr lang="uk-UA" sz="2400" dirty="0">
                <a:effectLst/>
                <a:latin typeface="Comic Sans MS" panose="030F0702030302020204" pitchFamily="66" charset="0"/>
              </a:rPr>
              <a:t>на жаль, не назвали фрукти або овочі, про користь яких знають </a:t>
            </a:r>
            <a:r>
              <a:rPr lang="uk-UA" sz="2400" dirty="0" smtClean="0">
                <a:effectLst/>
                <a:latin typeface="Comic Sans MS" panose="030F0702030302020204" pitchFamily="66" charset="0"/>
              </a:rPr>
              <a:t>всі, також 5 учнів </a:t>
            </a:r>
            <a:r>
              <a:rPr lang="uk-UA" sz="2400" dirty="0">
                <a:effectLst/>
                <a:latin typeface="Comic Sans MS" panose="030F0702030302020204" pitchFamily="66" charset="0"/>
              </a:rPr>
              <a:t>вказали, що вони куплять </a:t>
            </a:r>
            <a:r>
              <a:rPr lang="uk-UA" sz="2400" dirty="0" smtClean="0">
                <a:effectLst/>
                <a:latin typeface="Comic Sans MS" panose="030F0702030302020204" pitchFamily="66" charset="0"/>
              </a:rPr>
              <a:t>йогурти.</a:t>
            </a:r>
            <a:br>
              <a:rPr lang="uk-UA" sz="2400" dirty="0" smtClean="0">
                <a:effectLst/>
                <a:latin typeface="Comic Sans MS" panose="030F0702030302020204" pitchFamily="66" charset="0"/>
              </a:rPr>
            </a:br>
            <a:r>
              <a:rPr lang="uk-UA" sz="2400" dirty="0">
                <a:effectLst/>
              </a:rPr>
              <a:t/>
            </a:r>
            <a:br>
              <a:rPr lang="uk-UA" sz="2400" dirty="0">
                <a:effectLst/>
              </a:rPr>
            </a:br>
            <a:r>
              <a:rPr lang="uk-UA" sz="2400" dirty="0" smtClean="0">
                <a:effectLst/>
              </a:rPr>
              <a:t>    </a:t>
            </a:r>
            <a:r>
              <a:rPr lang="ru-RU" sz="2400" dirty="0" smtClean="0">
                <a:effectLst/>
                <a:latin typeface="Comic Sans MS" panose="030F0702030302020204" pitchFamily="66" charset="0"/>
              </a:rPr>
              <a:t>Для </a:t>
            </a:r>
            <a:r>
              <a:rPr lang="ru-RU" sz="2400" dirty="0" err="1">
                <a:effectLst/>
                <a:latin typeface="Comic Sans MS" panose="030F0702030302020204" pitchFamily="66" charset="0"/>
              </a:rPr>
              <a:t>дослідження</a:t>
            </a:r>
            <a:r>
              <a:rPr lang="ru-RU" sz="2400" dirty="0">
                <a:effectLst/>
                <a:latin typeface="Comic Sans MS" panose="030F0702030302020204" pitchFamily="66" charset="0"/>
              </a:rPr>
              <a:t> </a:t>
            </a:r>
            <a:r>
              <a:rPr lang="ru-RU" sz="2400" dirty="0" err="1">
                <a:effectLst/>
                <a:latin typeface="Comic Sans MS" panose="030F0702030302020204" pitchFamily="66" charset="0"/>
              </a:rPr>
              <a:t>обрали</a:t>
            </a:r>
            <a:r>
              <a:rPr lang="ru-RU" sz="2400" dirty="0">
                <a:effectLst/>
                <a:latin typeface="Comic Sans MS" panose="030F0702030302020204" pitchFamily="66" charset="0"/>
              </a:rPr>
              <a:t> </a:t>
            </a:r>
            <a:r>
              <a:rPr lang="ru-RU" sz="2400" dirty="0" err="1">
                <a:effectLst/>
                <a:latin typeface="Comic Sans MS" panose="030F0702030302020204" pitchFamily="66" charset="0"/>
              </a:rPr>
              <a:t>йогурти</a:t>
            </a:r>
            <a:r>
              <a:rPr lang="ru-RU" sz="2400" dirty="0">
                <a:effectLst/>
                <a:latin typeface="Comic Sans MS" panose="030F0702030302020204" pitchFamily="66" charset="0"/>
              </a:rPr>
              <a:t> і </a:t>
            </a:r>
            <a:r>
              <a:rPr lang="ru-RU" sz="2400" dirty="0" err="1">
                <a:effectLst/>
                <a:latin typeface="Comic Sans MS" panose="030F0702030302020204" pitchFamily="66" charset="0"/>
              </a:rPr>
              <a:t>запропонували</a:t>
            </a:r>
            <a:r>
              <a:rPr lang="ru-RU" sz="2400" dirty="0">
                <a:effectLst/>
                <a:latin typeface="Comic Sans MS" panose="030F0702030302020204" pitchFamily="66" charset="0"/>
              </a:rPr>
              <a:t> </a:t>
            </a:r>
            <a:r>
              <a:rPr lang="ru-RU" sz="2400" dirty="0" err="1">
                <a:effectLst/>
                <a:latin typeface="Comic Sans MS" panose="030F0702030302020204" pitchFamily="66" charset="0"/>
              </a:rPr>
              <a:t>із</a:t>
            </a:r>
            <a:r>
              <a:rPr lang="ru-RU" sz="2400" dirty="0">
                <a:effectLst/>
                <a:latin typeface="Comic Sans MS" panose="030F0702030302020204" pitchFamily="66" charset="0"/>
              </a:rPr>
              <a:t> </a:t>
            </a:r>
            <a:r>
              <a:rPr lang="ru-RU" sz="2400" dirty="0" err="1">
                <a:effectLst/>
                <a:latin typeface="Comic Sans MS" panose="030F0702030302020204" pitchFamily="66" charset="0"/>
              </a:rPr>
              <a:t>переліку</a:t>
            </a:r>
            <a:r>
              <a:rPr lang="ru-RU" sz="2400" dirty="0">
                <a:effectLst/>
                <a:latin typeface="Comic Sans MS" panose="030F0702030302020204" pitchFamily="66" charset="0"/>
              </a:rPr>
              <a:t> </a:t>
            </a:r>
            <a:r>
              <a:rPr lang="ru-RU" sz="2400" dirty="0" err="1">
                <a:effectLst/>
                <a:latin typeface="Comic Sans MS" panose="030F0702030302020204" pitchFamily="66" charset="0"/>
              </a:rPr>
              <a:t>позначити</a:t>
            </a:r>
            <a:r>
              <a:rPr lang="ru-RU" sz="2400" dirty="0">
                <a:effectLst/>
                <a:latin typeface="Comic Sans MS" panose="030F0702030302020204" pitchFamily="66" charset="0"/>
              </a:rPr>
              <a:t> той,  </a:t>
            </a:r>
            <a:r>
              <a:rPr lang="ru-RU" sz="2400" dirty="0" err="1">
                <a:effectLst/>
                <a:latin typeface="Comic Sans MS" panose="030F0702030302020204" pitchFamily="66" charset="0"/>
              </a:rPr>
              <a:t>якому</a:t>
            </a:r>
            <a:r>
              <a:rPr lang="ru-RU" sz="2400" dirty="0">
                <a:effectLst/>
                <a:latin typeface="Comic Sans MS" panose="030F0702030302020204" pitchFamily="66" charset="0"/>
              </a:rPr>
              <a:t> вони </a:t>
            </a:r>
            <a:r>
              <a:rPr lang="ru-RU" sz="2400" dirty="0" err="1">
                <a:effectLst/>
                <a:latin typeface="Comic Sans MS" panose="030F0702030302020204" pitchFamily="66" charset="0"/>
              </a:rPr>
              <a:t>віддають</a:t>
            </a:r>
            <a:r>
              <a:rPr lang="ru-RU" sz="2400" dirty="0">
                <a:effectLst/>
                <a:latin typeface="Comic Sans MS" panose="030F0702030302020204" pitchFamily="66" charset="0"/>
              </a:rPr>
              <a:t> </a:t>
            </a:r>
            <a:r>
              <a:rPr lang="ru-RU" sz="2400" dirty="0" err="1" smtClean="0">
                <a:effectLst/>
                <a:latin typeface="Comic Sans MS" panose="030F0702030302020204" pitchFamily="66" charset="0"/>
              </a:rPr>
              <a:t>перевагу</a:t>
            </a:r>
            <a:r>
              <a:rPr lang="ru-RU" sz="2400" dirty="0" smtClean="0">
                <a:effectLst/>
                <a:latin typeface="Comic Sans MS" panose="030F0702030302020204" pitchFamily="66" charset="0"/>
              </a:rPr>
              <a:t>. </a:t>
            </a:r>
            <a:br>
              <a:rPr lang="ru-RU" sz="2400" dirty="0" smtClean="0">
                <a:effectLst/>
                <a:latin typeface="Comic Sans MS" panose="030F0702030302020204" pitchFamily="66" charset="0"/>
              </a:rPr>
            </a:br>
            <a:r>
              <a:rPr lang="ru-RU" sz="2400" dirty="0" smtClean="0">
                <a:effectLst/>
                <a:latin typeface="Comic Sans MS" panose="030F0702030302020204" pitchFamily="66" charset="0"/>
              </a:rPr>
              <a:t/>
            </a:r>
            <a:br>
              <a:rPr lang="ru-RU" sz="2400" dirty="0" smtClean="0">
                <a:effectLst/>
                <a:latin typeface="Comic Sans MS" panose="030F0702030302020204" pitchFamily="66" charset="0"/>
              </a:rPr>
            </a:br>
            <a:r>
              <a:rPr lang="ru-RU" sz="2400" dirty="0" smtClean="0">
                <a:effectLst/>
                <a:latin typeface="Comic Sans MS" panose="030F0702030302020204" pitchFamily="66" charset="0"/>
              </a:rPr>
              <a:t>   </a:t>
            </a:r>
            <a:r>
              <a:rPr lang="ru-RU" sz="2400" dirty="0" err="1">
                <a:effectLst/>
                <a:latin typeface="Comic Sans MS" panose="030F0702030302020204" pitchFamily="66" charset="0"/>
              </a:rPr>
              <a:t>Перелік</a:t>
            </a:r>
            <a:r>
              <a:rPr lang="ru-RU" sz="2400" dirty="0">
                <a:effectLst/>
                <a:latin typeface="Comic Sans MS" panose="030F0702030302020204" pitchFamily="66" charset="0"/>
              </a:rPr>
              <a:t> </a:t>
            </a:r>
            <a:r>
              <a:rPr lang="ru-RU" sz="2400" dirty="0" err="1">
                <a:effectLst/>
                <a:latin typeface="Comic Sans MS" panose="030F0702030302020204" pitchFamily="66" charset="0"/>
              </a:rPr>
              <a:t>йогуртів</a:t>
            </a:r>
            <a:r>
              <a:rPr lang="ru-RU" sz="2400" dirty="0">
                <a:effectLst/>
                <a:latin typeface="Comic Sans MS" panose="030F0702030302020204" pitchFamily="66" charset="0"/>
              </a:rPr>
              <a:t>, </a:t>
            </a:r>
            <a:r>
              <a:rPr lang="ru-RU" sz="2400" dirty="0" err="1">
                <a:effectLst/>
                <a:latin typeface="Comic Sans MS" panose="030F0702030302020204" pitchFamily="66" charset="0"/>
              </a:rPr>
              <a:t>які</a:t>
            </a:r>
            <a:r>
              <a:rPr lang="ru-RU" sz="2400" dirty="0">
                <a:effectLst/>
                <a:latin typeface="Comic Sans MS" panose="030F0702030302020204" pitchFamily="66" charset="0"/>
              </a:rPr>
              <a:t> </a:t>
            </a:r>
            <a:r>
              <a:rPr lang="ru-RU" sz="2400" dirty="0" err="1" smtClean="0">
                <a:effectLst/>
                <a:latin typeface="Comic Sans MS" panose="030F0702030302020204" pitchFamily="66" charset="0"/>
              </a:rPr>
              <a:t>були</a:t>
            </a:r>
            <a:r>
              <a:rPr lang="ru-RU" sz="2400" dirty="0" smtClean="0">
                <a:effectLst/>
                <a:latin typeface="Comic Sans MS" panose="030F0702030302020204" pitchFamily="66" charset="0"/>
              </a:rPr>
              <a:t> </a:t>
            </a:r>
            <a:r>
              <a:rPr lang="ru-RU" sz="2400" dirty="0" err="1" smtClean="0">
                <a:effectLst/>
                <a:latin typeface="Comic Sans MS" panose="030F0702030302020204" pitchFamily="66" charset="0"/>
              </a:rPr>
              <a:t>обрані</a:t>
            </a:r>
            <a:r>
              <a:rPr lang="ru-RU" sz="2400" dirty="0" smtClean="0">
                <a:effectLst/>
                <a:latin typeface="Comic Sans MS" panose="030F0702030302020204" pitchFamily="66" charset="0"/>
              </a:rPr>
              <a:t> </a:t>
            </a:r>
            <a:r>
              <a:rPr lang="ru-RU" sz="2400" dirty="0" err="1" smtClean="0">
                <a:effectLst/>
                <a:latin typeface="Comic Sans MS" panose="030F0702030302020204" pitchFamily="66" charset="0"/>
              </a:rPr>
              <a:t>дітьми</a:t>
            </a:r>
            <a:r>
              <a:rPr lang="ru-RU" sz="2400" dirty="0" smtClean="0">
                <a:effectLst/>
                <a:latin typeface="Comic Sans MS" panose="030F0702030302020204" pitchFamily="66" charset="0"/>
              </a:rPr>
              <a:t>, не </a:t>
            </a:r>
            <a:r>
              <a:rPr lang="ru-RU" sz="2400" dirty="0" err="1" smtClean="0">
                <a:effectLst/>
                <a:latin typeface="Comic Sans MS" panose="030F0702030302020204" pitchFamily="66" charset="0"/>
              </a:rPr>
              <a:t>рекомендуються</a:t>
            </a:r>
            <a:r>
              <a:rPr lang="ru-RU" sz="2400" dirty="0" smtClean="0">
                <a:effectLst/>
                <a:latin typeface="Comic Sans MS" panose="030F0702030302020204" pitchFamily="66" charset="0"/>
              </a:rPr>
              <a:t> </a:t>
            </a:r>
            <a:r>
              <a:rPr lang="ru-RU" sz="2400" dirty="0">
                <a:effectLst/>
                <a:latin typeface="Comic Sans MS" panose="030F0702030302020204" pitchFamily="66" charset="0"/>
              </a:rPr>
              <a:t>до </a:t>
            </a:r>
            <a:r>
              <a:rPr lang="ru-RU" sz="2400" dirty="0" err="1" smtClean="0">
                <a:effectLst/>
                <a:latin typeface="Comic Sans MS" panose="030F0702030302020204" pitchFamily="66" charset="0"/>
              </a:rPr>
              <a:t>вживання</a:t>
            </a:r>
            <a:r>
              <a:rPr lang="ru-RU" sz="2400" dirty="0" smtClean="0">
                <a:effectLst/>
                <a:latin typeface="Comic Sans MS" panose="030F0702030302020204" pitchFamily="66" charset="0"/>
              </a:rPr>
              <a:t>, </a:t>
            </a:r>
            <a:r>
              <a:rPr lang="ru-RU" sz="2400" dirty="0" err="1" smtClean="0">
                <a:effectLst/>
                <a:latin typeface="Comic Sans MS" panose="030F0702030302020204" pitchFamily="66" charset="0"/>
              </a:rPr>
              <a:t>окрім</a:t>
            </a:r>
            <a:r>
              <a:rPr lang="ru-RU" sz="2400" dirty="0" smtClean="0">
                <a:effectLst/>
                <a:latin typeface="Comic Sans MS" panose="030F0702030302020204" pitchFamily="66" charset="0"/>
              </a:rPr>
              <a:t> одного. </a:t>
            </a:r>
            <a:r>
              <a:rPr lang="ru-RU" sz="2400" dirty="0" err="1" smtClean="0">
                <a:effectLst/>
                <a:latin typeface="Comic Sans MS" panose="030F0702030302020204" pitchFamily="66" charset="0"/>
              </a:rPr>
              <a:t>Розглянемо</a:t>
            </a:r>
            <a:r>
              <a:rPr lang="ru-RU" sz="2400" dirty="0" smtClean="0">
                <a:effectLst/>
                <a:latin typeface="Comic Sans MS" panose="030F0702030302020204" pitchFamily="66" charset="0"/>
              </a:rPr>
              <a:t> </a:t>
            </a:r>
            <a:r>
              <a:rPr lang="ru-RU" sz="2400" dirty="0" err="1" smtClean="0">
                <a:effectLst/>
                <a:latin typeface="Comic Sans MS" panose="030F0702030302020204" pitchFamily="66" charset="0"/>
              </a:rPr>
              <a:t>їх</a:t>
            </a:r>
            <a:r>
              <a:rPr lang="ru-RU" sz="2400" dirty="0" smtClean="0">
                <a:effectLst/>
                <a:latin typeface="Comic Sans MS" panose="030F0702030302020204" pitchFamily="66" charset="0"/>
              </a:rPr>
              <a:t> </a:t>
            </a:r>
            <a:r>
              <a:rPr lang="ru-RU" sz="2400" dirty="0" err="1" smtClean="0">
                <a:effectLst/>
                <a:latin typeface="Comic Sans MS" panose="030F0702030302020204" pitchFamily="66" charset="0"/>
              </a:rPr>
              <a:t>детальніше</a:t>
            </a:r>
            <a:r>
              <a:rPr lang="ru-RU" sz="2400" dirty="0" smtClean="0">
                <a:effectLst/>
                <a:latin typeface="Comic Sans MS" panose="030F0702030302020204" pitchFamily="66" charset="0"/>
              </a:rPr>
              <a:t>.</a:t>
            </a:r>
            <a:endParaRPr lang="uk-UA" sz="2400" dirty="0">
              <a:latin typeface="Comic Sans MS" panose="030F0702030302020204" pitchFamily="66" charset="0"/>
            </a:endParaRPr>
          </a:p>
        </p:txBody>
      </p:sp>
    </p:spTree>
    <p:extLst>
      <p:ext uri="{BB962C8B-B14F-4D97-AF65-F5344CB8AC3E}">
        <p14:creationId xmlns:p14="http://schemas.microsoft.com/office/powerpoint/2010/main" val="42041320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260648"/>
            <a:ext cx="7704856" cy="4104456"/>
          </a:xfrm>
        </p:spPr>
        <p:txBody>
          <a:bodyPr>
            <a:normAutofit/>
          </a:bodyPr>
          <a:lstStyle/>
          <a:p>
            <a:pPr algn="ctr"/>
            <a:r>
              <a:rPr lang="uk-UA" sz="1600" dirty="0" smtClean="0">
                <a:effectLst/>
                <a:latin typeface="Comic Sans MS" panose="030F0702030302020204" pitchFamily="66" charset="0"/>
              </a:rPr>
              <a:t>Склад</a:t>
            </a:r>
            <a:r>
              <a:rPr lang="uk-UA" sz="1600" dirty="0">
                <a:effectLst/>
                <a:latin typeface="Comic Sans MS" panose="030F0702030302020204" pitchFamily="66" charset="0"/>
              </a:rPr>
              <a:t>: молоко нормалізоване 85%, наповнювач полуниця 7% (вода питна, пюре полуничне 35%, пюре бананове, кальцій 1.24% (в складі цитрату кальцію), крохмаль, цукор, барвник сік чорної моркви концентрований, ароматизатори натуральні, сік лимонний концентрований, вітамін </a:t>
            </a:r>
            <a:r>
              <a:rPr lang="en-US" sz="1600" dirty="0">
                <a:effectLst/>
                <a:latin typeface="Comic Sans MS" panose="030F0702030302020204" pitchFamily="66" charset="0"/>
              </a:rPr>
              <a:t>D3 0.3%), </a:t>
            </a:r>
            <a:r>
              <a:rPr lang="uk-UA" sz="1600" dirty="0">
                <a:effectLst/>
                <a:latin typeface="Comic Sans MS" panose="030F0702030302020204" pitchFamily="66" charset="0"/>
              </a:rPr>
              <a:t>цукор, </a:t>
            </a:r>
            <a:r>
              <a:rPr lang="uk-UA" sz="1600" dirty="0" smtClean="0">
                <a:effectLst/>
                <a:latin typeface="Comic Sans MS" panose="030F0702030302020204" pitchFamily="66" charset="0"/>
              </a:rPr>
              <a:t>закваски </a:t>
            </a:r>
            <a:r>
              <a:rPr lang="uk-UA" sz="1600" dirty="0">
                <a:effectLst/>
                <a:latin typeface="Comic Sans MS" panose="030F0702030302020204" pitchFamily="66" charset="0"/>
              </a:rPr>
              <a:t>бактеріальні</a:t>
            </a:r>
            <a:r>
              <a:rPr lang="uk-UA" sz="1600" dirty="0" smtClean="0">
                <a:effectLst/>
                <a:latin typeface="Comic Sans MS" panose="030F0702030302020204" pitchFamily="66" charset="0"/>
              </a:rPr>
              <a:t>.   </a:t>
            </a:r>
            <a:r>
              <a:rPr lang="uk-UA" sz="1800" dirty="0" smtClean="0">
                <a:effectLst/>
                <a:latin typeface="Comic Sans MS" panose="030F0702030302020204" pitchFamily="66" charset="0"/>
              </a:rPr>
              <a:t/>
            </a:r>
            <a:br>
              <a:rPr lang="uk-UA" sz="1800" dirty="0" smtClean="0">
                <a:effectLst/>
                <a:latin typeface="Comic Sans MS" panose="030F0702030302020204" pitchFamily="66" charset="0"/>
              </a:rPr>
            </a:br>
            <a:r>
              <a:rPr lang="uk-UA" sz="1800" dirty="0" smtClean="0">
                <a:solidFill>
                  <a:srgbClr val="FF0000"/>
                </a:solidFill>
                <a:effectLst/>
                <a:latin typeface="Comic Sans MS" panose="030F0702030302020204" pitchFamily="66" charset="0"/>
              </a:rPr>
              <a:t/>
            </a:r>
            <a:br>
              <a:rPr lang="uk-UA" sz="1800" dirty="0" smtClean="0">
                <a:solidFill>
                  <a:srgbClr val="FF0000"/>
                </a:solidFill>
                <a:effectLst/>
                <a:latin typeface="Comic Sans MS" panose="030F0702030302020204" pitchFamily="66" charset="0"/>
              </a:rPr>
            </a:br>
            <a:r>
              <a:rPr lang="ru-RU" sz="2400" dirty="0">
                <a:solidFill>
                  <a:srgbClr val="FF0000"/>
                </a:solidFill>
                <a:effectLst/>
                <a:latin typeface="Comic Sans MS" panose="030F0702030302020204" pitchFamily="66" charset="0"/>
              </a:rPr>
              <a:t>Йогурт </a:t>
            </a:r>
            <a:r>
              <a:rPr lang="ru-RU" sz="2400" dirty="0" err="1">
                <a:solidFill>
                  <a:srgbClr val="FF0000"/>
                </a:solidFill>
                <a:effectLst/>
                <a:latin typeface="Comic Sans MS" panose="030F0702030302020204" pitchFamily="66" charset="0"/>
              </a:rPr>
              <a:t>Растішка</a:t>
            </a:r>
            <a:r>
              <a:rPr lang="ru-RU" sz="2400" dirty="0">
                <a:solidFill>
                  <a:srgbClr val="FF0000"/>
                </a:solidFill>
                <a:effectLst/>
                <a:latin typeface="Comic Sans MS" panose="030F0702030302020204" pitchFamily="66" charset="0"/>
              </a:rPr>
              <a:t> </a:t>
            </a:r>
            <a:r>
              <a:rPr lang="ru-RU" sz="2400" dirty="0" err="1">
                <a:solidFill>
                  <a:srgbClr val="FF0000"/>
                </a:solidFill>
                <a:effectLst/>
                <a:latin typeface="Comic Sans MS" panose="030F0702030302020204" pitchFamily="66" charset="0"/>
              </a:rPr>
              <a:t>містить</a:t>
            </a:r>
            <a:r>
              <a:rPr lang="ru-RU" sz="2400" dirty="0">
                <a:solidFill>
                  <a:srgbClr val="FF0000"/>
                </a:solidFill>
                <a:effectLst/>
                <a:latin typeface="Comic Sans MS" panose="030F0702030302020204" pitchFamily="66" charset="0"/>
              </a:rPr>
              <a:t> </a:t>
            </a:r>
            <a:r>
              <a:rPr lang="ru-RU" sz="2400" dirty="0" err="1">
                <a:solidFill>
                  <a:schemeClr val="tx2">
                    <a:lumMod val="50000"/>
                  </a:schemeClr>
                </a:solidFill>
                <a:effectLst/>
                <a:latin typeface="Comic Sans MS" panose="030F0702030302020204" pitchFamily="66" charset="0"/>
              </a:rPr>
              <a:t>натуральний</a:t>
            </a:r>
            <a:r>
              <a:rPr lang="ru-RU" sz="2400" dirty="0">
                <a:solidFill>
                  <a:schemeClr val="tx2">
                    <a:lumMod val="50000"/>
                  </a:schemeClr>
                </a:solidFill>
                <a:effectLst/>
                <a:latin typeface="Comic Sans MS" panose="030F0702030302020204" pitchFamily="66" charset="0"/>
              </a:rPr>
              <a:t> </a:t>
            </a:r>
            <a:r>
              <a:rPr lang="ru-RU" sz="2400" dirty="0" err="1">
                <a:solidFill>
                  <a:schemeClr val="tx2">
                    <a:lumMod val="50000"/>
                  </a:schemeClr>
                </a:solidFill>
                <a:effectLst/>
                <a:latin typeface="Comic Sans MS" panose="030F0702030302020204" pitchFamily="66" charset="0"/>
              </a:rPr>
              <a:t>барвник</a:t>
            </a:r>
            <a:r>
              <a:rPr lang="ru-RU" sz="2400" dirty="0">
                <a:solidFill>
                  <a:schemeClr val="tx2">
                    <a:lumMod val="50000"/>
                  </a:schemeClr>
                </a:solidFill>
                <a:effectLst/>
                <a:latin typeface="Comic Sans MS" panose="030F0702030302020204" pitchFamily="66" charset="0"/>
              </a:rPr>
              <a:t> </a:t>
            </a:r>
            <a:r>
              <a:rPr lang="ru-RU" sz="2400" dirty="0" err="1">
                <a:solidFill>
                  <a:srgbClr val="FF0000"/>
                </a:solidFill>
                <a:effectLst/>
                <a:latin typeface="Comic Sans MS" panose="030F0702030302020204" pitchFamily="66" charset="0"/>
              </a:rPr>
              <a:t>моркви</a:t>
            </a:r>
            <a:r>
              <a:rPr lang="ru-RU" sz="2400" dirty="0">
                <a:solidFill>
                  <a:srgbClr val="FF0000"/>
                </a:solidFill>
                <a:effectLst/>
                <a:latin typeface="Comic Sans MS" panose="030F0702030302020204" pitchFamily="66" charset="0"/>
              </a:rPr>
              <a:t> та </a:t>
            </a:r>
            <a:r>
              <a:rPr lang="ru-RU" sz="2400" dirty="0" err="1">
                <a:solidFill>
                  <a:srgbClr val="FF0000"/>
                </a:solidFill>
                <a:effectLst/>
                <a:latin typeface="Comic Sans MS" panose="030F0702030302020204" pitchFamily="66" charset="0"/>
              </a:rPr>
              <a:t>корисний</a:t>
            </a:r>
            <a:r>
              <a:rPr lang="ru-RU" sz="2400" dirty="0">
                <a:solidFill>
                  <a:srgbClr val="FF0000"/>
                </a:solidFill>
                <a:effectLst/>
                <a:latin typeface="Comic Sans MS" panose="030F0702030302020204" pitchFamily="66" charset="0"/>
              </a:rPr>
              <a:t> цитрат </a:t>
            </a:r>
            <a:r>
              <a:rPr lang="ru-RU" sz="2400" dirty="0" err="1" smtClean="0">
                <a:solidFill>
                  <a:srgbClr val="FF0000"/>
                </a:solidFill>
                <a:effectLst/>
                <a:latin typeface="Comic Sans MS" panose="030F0702030302020204" pitchFamily="66" charset="0"/>
              </a:rPr>
              <a:t>кальцію</a:t>
            </a:r>
            <a:r>
              <a:rPr lang="ru-RU" sz="2400" dirty="0">
                <a:solidFill>
                  <a:srgbClr val="FF0000"/>
                </a:solidFill>
                <a:effectLst/>
                <a:latin typeface="Comic Sans MS" panose="030F0702030302020204" pitchFamily="66" charset="0"/>
              </a:rPr>
              <a:t> </a:t>
            </a:r>
            <a:r>
              <a:rPr lang="ru-RU" sz="2400" dirty="0" smtClean="0">
                <a:solidFill>
                  <a:srgbClr val="FF0000"/>
                </a:solidFill>
                <a:effectLst/>
                <a:latin typeface="Comic Sans MS" panose="030F0702030302020204" pitchFamily="66" charset="0"/>
              </a:rPr>
              <a:t>– </a:t>
            </a:r>
            <a:r>
              <a:rPr lang="ru-RU" sz="2400" dirty="0" err="1" smtClean="0">
                <a:solidFill>
                  <a:srgbClr val="FF0000"/>
                </a:solidFill>
                <a:effectLst/>
                <a:latin typeface="Comic Sans MS" panose="030F0702030302020204" pitchFamily="66" charset="0"/>
              </a:rPr>
              <a:t>елемент</a:t>
            </a:r>
            <a:r>
              <a:rPr lang="ru-RU" sz="2400" dirty="0" smtClean="0">
                <a:solidFill>
                  <a:srgbClr val="FF0000"/>
                </a:solidFill>
                <a:effectLst/>
                <a:latin typeface="Comic Sans MS" panose="030F0702030302020204" pitchFamily="66" charset="0"/>
              </a:rPr>
              <a:t>, </a:t>
            </a:r>
            <a:r>
              <a:rPr lang="ru-RU" sz="2400" dirty="0" err="1" smtClean="0">
                <a:solidFill>
                  <a:srgbClr val="FF0000"/>
                </a:solidFill>
                <a:effectLst/>
                <a:latin typeface="Comic Sans MS" panose="030F0702030302020204" pitchFamily="66" charset="0"/>
              </a:rPr>
              <a:t>що</a:t>
            </a:r>
            <a:r>
              <a:rPr lang="ru-RU" sz="2400" dirty="0" smtClean="0">
                <a:solidFill>
                  <a:srgbClr val="FF0000"/>
                </a:solidFill>
                <a:effectLst/>
                <a:latin typeface="Comic Sans MS" panose="030F0702030302020204" pitchFamily="66" charset="0"/>
              </a:rPr>
              <a:t> </a:t>
            </a:r>
            <a:r>
              <a:rPr lang="ru-RU" sz="2400" dirty="0" err="1" smtClean="0">
                <a:solidFill>
                  <a:srgbClr val="FF0000"/>
                </a:solidFill>
                <a:effectLst/>
                <a:latin typeface="Comic Sans MS" panose="030F0702030302020204" pitchFamily="66" charset="0"/>
              </a:rPr>
              <a:t>відіграє</a:t>
            </a:r>
            <a:r>
              <a:rPr lang="ru-RU" sz="2400" dirty="0" smtClean="0">
                <a:solidFill>
                  <a:srgbClr val="FF0000"/>
                </a:solidFill>
                <a:effectLst/>
                <a:latin typeface="Comic Sans MS" panose="030F0702030302020204" pitchFamily="66" charset="0"/>
              </a:rPr>
              <a:t> </a:t>
            </a:r>
            <a:r>
              <a:rPr lang="ru-RU" sz="2400" dirty="0" err="1">
                <a:solidFill>
                  <a:srgbClr val="FF0000"/>
                </a:solidFill>
                <a:effectLst/>
                <a:latin typeface="Comic Sans MS" panose="030F0702030302020204" pitchFamily="66" charset="0"/>
              </a:rPr>
              <a:t>важливу</a:t>
            </a:r>
            <a:r>
              <a:rPr lang="ru-RU" sz="2400" dirty="0">
                <a:solidFill>
                  <a:srgbClr val="FF0000"/>
                </a:solidFill>
                <a:effectLst/>
                <a:latin typeface="Comic Sans MS" panose="030F0702030302020204" pitchFamily="66" charset="0"/>
              </a:rPr>
              <a:t> роль у </a:t>
            </a:r>
            <a:r>
              <a:rPr lang="ru-RU" sz="2400" dirty="0" err="1">
                <a:solidFill>
                  <a:srgbClr val="FF0000"/>
                </a:solidFill>
                <a:effectLst/>
                <a:latin typeface="Comic Sans MS" panose="030F0702030302020204" pitchFamily="66" charset="0"/>
              </a:rPr>
              <a:t>розвитку</a:t>
            </a:r>
            <a:r>
              <a:rPr lang="ru-RU" sz="2400" dirty="0">
                <a:solidFill>
                  <a:srgbClr val="FF0000"/>
                </a:solidFill>
                <a:effectLst/>
                <a:latin typeface="Comic Sans MS" panose="030F0702030302020204" pitchFamily="66" charset="0"/>
              </a:rPr>
              <a:t> </a:t>
            </a:r>
            <a:r>
              <a:rPr lang="ru-RU" sz="2400" dirty="0" err="1">
                <a:solidFill>
                  <a:srgbClr val="FF0000"/>
                </a:solidFill>
                <a:effectLst/>
                <a:latin typeface="Comic Sans MS" panose="030F0702030302020204" pitchFamily="66" charset="0"/>
              </a:rPr>
              <a:t>кісток</a:t>
            </a:r>
            <a:r>
              <a:rPr lang="ru-RU" sz="2400" dirty="0">
                <a:solidFill>
                  <a:srgbClr val="FF0000"/>
                </a:solidFill>
                <a:effectLst/>
                <a:latin typeface="Comic Sans MS" panose="030F0702030302020204" pitchFamily="66" charset="0"/>
              </a:rPr>
              <a:t> і </a:t>
            </a:r>
            <a:r>
              <a:rPr lang="ru-RU" sz="2400" dirty="0" err="1" smtClean="0">
                <a:solidFill>
                  <a:srgbClr val="FF0000"/>
                </a:solidFill>
                <a:effectLst/>
                <a:latin typeface="Comic Sans MS" panose="030F0702030302020204" pitchFamily="66" charset="0"/>
              </a:rPr>
              <a:t>зубів</a:t>
            </a:r>
            <a:r>
              <a:rPr lang="ru-RU" sz="2400" dirty="0" smtClean="0">
                <a:solidFill>
                  <a:srgbClr val="FF0000"/>
                </a:solidFill>
                <a:effectLst/>
                <a:latin typeface="Comic Sans MS" panose="030F0702030302020204" pitchFamily="66" charset="0"/>
              </a:rPr>
              <a:t>, у </a:t>
            </a:r>
            <a:r>
              <a:rPr lang="uk-UA" sz="2400" dirty="0" smtClean="0">
                <a:solidFill>
                  <a:srgbClr val="FF0000"/>
                </a:solidFill>
                <a:effectLst/>
                <a:latin typeface="Comic Sans MS" panose="030F0702030302020204" pitchFamily="66" charset="0"/>
              </a:rPr>
              <a:t>підтриманні </a:t>
            </a:r>
            <a:r>
              <a:rPr lang="uk-UA" sz="2400" dirty="0">
                <a:solidFill>
                  <a:srgbClr val="FF0000"/>
                </a:solidFill>
                <a:effectLst/>
                <a:latin typeface="Comic Sans MS" panose="030F0702030302020204" pitchFamily="66" charset="0"/>
              </a:rPr>
              <a:t>здоров’я </a:t>
            </a:r>
            <a:r>
              <a:rPr lang="uk-UA" sz="2400" dirty="0" smtClean="0">
                <a:solidFill>
                  <a:srgbClr val="FF0000"/>
                </a:solidFill>
                <a:effectLst/>
                <a:latin typeface="Comic Sans MS" panose="030F0702030302020204" pitchFamily="66" charset="0"/>
              </a:rPr>
              <a:t>серця, </a:t>
            </a:r>
            <a:r>
              <a:rPr lang="ru-RU" sz="2400" dirty="0" err="1" smtClean="0">
                <a:solidFill>
                  <a:srgbClr val="FF0000"/>
                </a:solidFill>
                <a:effectLst/>
                <a:latin typeface="Comic Sans MS" panose="030F0702030302020204" pitchFamily="66" charset="0"/>
              </a:rPr>
              <a:t>забезпеченні</a:t>
            </a:r>
            <a:r>
              <a:rPr lang="ru-RU" sz="2400" dirty="0" smtClean="0">
                <a:solidFill>
                  <a:srgbClr val="FF0000"/>
                </a:solidFill>
                <a:effectLst/>
                <a:latin typeface="Comic Sans MS" panose="030F0702030302020204" pitchFamily="66" charset="0"/>
              </a:rPr>
              <a:t> </a:t>
            </a:r>
            <a:r>
              <a:rPr lang="ru-RU" sz="2400" dirty="0">
                <a:solidFill>
                  <a:srgbClr val="FF0000"/>
                </a:solidFill>
                <a:effectLst/>
                <a:latin typeface="Comic Sans MS" panose="030F0702030302020204" pitchFamily="66" charset="0"/>
              </a:rPr>
              <a:t>правильного </a:t>
            </a:r>
            <a:r>
              <a:rPr lang="ru-RU" sz="2400" dirty="0" err="1">
                <a:solidFill>
                  <a:srgbClr val="FF0000"/>
                </a:solidFill>
                <a:effectLst/>
                <a:latin typeface="Comic Sans MS" panose="030F0702030302020204" pitchFamily="66" charset="0"/>
              </a:rPr>
              <a:t>функціонування</a:t>
            </a:r>
            <a:r>
              <a:rPr lang="ru-RU" sz="2400" dirty="0">
                <a:solidFill>
                  <a:srgbClr val="FF0000"/>
                </a:solidFill>
                <a:effectLst/>
                <a:latin typeface="Comic Sans MS" panose="030F0702030302020204" pitchFamily="66" charset="0"/>
              </a:rPr>
              <a:t> </a:t>
            </a:r>
            <a:r>
              <a:rPr lang="ru-RU" sz="2400" dirty="0" err="1">
                <a:solidFill>
                  <a:srgbClr val="FF0000"/>
                </a:solidFill>
                <a:effectLst/>
                <a:latin typeface="Comic Sans MS" panose="030F0702030302020204" pitchFamily="66" charset="0"/>
              </a:rPr>
              <a:t>нервової</a:t>
            </a:r>
            <a:r>
              <a:rPr lang="ru-RU" sz="2400" dirty="0">
                <a:solidFill>
                  <a:srgbClr val="FF0000"/>
                </a:solidFill>
                <a:effectLst/>
                <a:latin typeface="Comic Sans MS" panose="030F0702030302020204" pitchFamily="66" charset="0"/>
              </a:rPr>
              <a:t> </a:t>
            </a:r>
            <a:r>
              <a:rPr lang="ru-RU" sz="2400" dirty="0" err="1">
                <a:solidFill>
                  <a:srgbClr val="FF0000"/>
                </a:solidFill>
                <a:effectLst/>
                <a:latin typeface="Comic Sans MS" panose="030F0702030302020204" pitchFamily="66" charset="0"/>
              </a:rPr>
              <a:t>системи</a:t>
            </a:r>
            <a:r>
              <a:rPr lang="ru-RU" sz="2400" dirty="0">
                <a:solidFill>
                  <a:srgbClr val="FF0000"/>
                </a:solidFill>
                <a:effectLst/>
                <a:latin typeface="Comic Sans MS" panose="030F0702030302020204" pitchFamily="66" charset="0"/>
              </a:rPr>
              <a:t>.</a:t>
            </a:r>
            <a:r>
              <a:rPr lang="uk-UA" sz="2400" dirty="0" smtClean="0">
                <a:solidFill>
                  <a:srgbClr val="FF0000"/>
                </a:solidFill>
                <a:effectLst/>
                <a:latin typeface="Comic Sans MS" panose="030F0702030302020204" pitchFamily="66" charset="0"/>
              </a:rPr>
              <a:t/>
            </a:r>
            <a:br>
              <a:rPr lang="uk-UA" sz="2400" dirty="0" smtClean="0">
                <a:solidFill>
                  <a:srgbClr val="FF0000"/>
                </a:solidFill>
                <a:effectLst/>
                <a:latin typeface="Comic Sans MS" panose="030F0702030302020204" pitchFamily="66" charset="0"/>
              </a:rPr>
            </a:br>
            <a:endParaRPr lang="uk-UA" sz="2400" dirty="0">
              <a:solidFill>
                <a:srgbClr val="FF0000"/>
              </a:solidFill>
              <a:latin typeface="Comic Sans MS" panose="030F0702030302020204" pitchFamily="66" charset="0"/>
            </a:endParaRPr>
          </a:p>
        </p:txBody>
      </p:sp>
      <p:pic>
        <p:nvPicPr>
          <p:cNvPr id="6" name="Объект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55504" y="3939877"/>
            <a:ext cx="3024336" cy="2736304"/>
          </a:xfrm>
        </p:spPr>
      </p:pic>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2200" y="3941043"/>
            <a:ext cx="2592288" cy="2425452"/>
          </a:xfrm>
          <a:prstGeom prst="rect">
            <a:avLst/>
          </a:prstGeom>
        </p:spPr>
      </p:pic>
      <p:pic>
        <p:nvPicPr>
          <p:cNvPr id="8" name="Рисунок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1600" y="4179949"/>
            <a:ext cx="2665831" cy="2186546"/>
          </a:xfrm>
          <a:prstGeom prst="rect">
            <a:avLst/>
          </a:prstGeom>
        </p:spPr>
      </p:pic>
    </p:spTree>
    <p:extLst>
      <p:ext uri="{BB962C8B-B14F-4D97-AF65-F5344CB8AC3E}">
        <p14:creationId xmlns:p14="http://schemas.microsoft.com/office/powerpoint/2010/main" val="15491933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0"/>
            <a:ext cx="7704856" cy="4293096"/>
          </a:xfrm>
        </p:spPr>
        <p:txBody>
          <a:bodyPr>
            <a:normAutofit/>
          </a:bodyPr>
          <a:lstStyle/>
          <a:p>
            <a:pPr algn="ctr"/>
            <a:r>
              <a:rPr lang="uk-UA" sz="1400" dirty="0">
                <a:effectLst/>
                <a:latin typeface="Comic Sans MS" panose="030F0702030302020204" pitchFamily="66" charset="0"/>
              </a:rPr>
              <a:t>Йогурт </a:t>
            </a:r>
            <a:r>
              <a:rPr lang="uk-UA" sz="1400" dirty="0" err="1">
                <a:effectLst/>
                <a:latin typeface="Comic Sans MS" panose="030F0702030302020204" pitchFamily="66" charset="0"/>
              </a:rPr>
              <a:t>Дольче</a:t>
            </a:r>
            <a:r>
              <a:rPr lang="uk-UA" sz="1400" dirty="0">
                <a:effectLst/>
                <a:latin typeface="Comic Sans MS" panose="030F0702030302020204" pitchFamily="66" charset="0"/>
              </a:rPr>
              <a:t> Чорниця 2.5% 290г. Склад: молоко нормалізоване, фруктовий наповнювач пастеризований чорниця (7%) (45% </a:t>
            </a:r>
            <a:r>
              <a:rPr lang="uk-UA" sz="1400" dirty="0" err="1">
                <a:effectLst/>
                <a:latin typeface="Comic Sans MS" panose="030F0702030302020204" pitchFamily="66" charset="0"/>
              </a:rPr>
              <a:t>чорниця</a:t>
            </a:r>
            <a:r>
              <a:rPr lang="uk-UA" sz="1400" dirty="0">
                <a:effectLst/>
                <a:latin typeface="Comic Sans MS" panose="030F0702030302020204" pitchFamily="66" charset="0"/>
              </a:rPr>
              <a:t>, </a:t>
            </a:r>
            <a:r>
              <a:rPr lang="uk-UA" sz="1400" dirty="0">
                <a:solidFill>
                  <a:srgbClr val="FF0000"/>
                </a:solidFill>
                <a:effectLst/>
                <a:latin typeface="Comic Sans MS" panose="030F0702030302020204" pitchFamily="66" charset="0"/>
              </a:rPr>
              <a:t>цукровий сироп</a:t>
            </a:r>
            <a:r>
              <a:rPr lang="uk-UA" sz="1400" dirty="0">
                <a:effectLst/>
                <a:latin typeface="Comic Sans MS" panose="030F0702030302020204" pitchFamily="66" charset="0"/>
              </a:rPr>
              <a:t>, цукор, </a:t>
            </a:r>
            <a:r>
              <a:rPr lang="uk-UA" sz="1400" dirty="0">
                <a:solidFill>
                  <a:srgbClr val="FF0000"/>
                </a:solidFill>
                <a:effectLst/>
                <a:latin typeface="Comic Sans MS" panose="030F0702030302020204" pitchFamily="66" charset="0"/>
              </a:rPr>
              <a:t>модифікований крохмаль кукурудзяний</a:t>
            </a:r>
            <a:r>
              <a:rPr lang="uk-UA" sz="1400" dirty="0">
                <a:effectLst/>
                <a:latin typeface="Comic Sans MS" panose="030F0702030302020204" pitchFamily="66" charset="0"/>
              </a:rPr>
              <a:t>, регулятор кислотності цитрат натрію, ароматизатор чорниці, регулятор кислотності лимонна кислота, натуральний барвник </a:t>
            </a:r>
            <a:r>
              <a:rPr lang="uk-UA" sz="1400" dirty="0">
                <a:solidFill>
                  <a:srgbClr val="FF0000"/>
                </a:solidFill>
                <a:effectLst/>
                <a:latin typeface="Comic Sans MS" panose="030F0702030302020204" pitchFamily="66" charset="0"/>
              </a:rPr>
              <a:t>кармін</a:t>
            </a:r>
            <a:r>
              <a:rPr lang="uk-UA" sz="1400" dirty="0">
                <a:effectLst/>
                <a:latin typeface="Comic Sans MS" panose="030F0702030302020204" pitchFamily="66" charset="0"/>
              </a:rPr>
              <a:t>, стабілізатор </a:t>
            </a:r>
            <a:r>
              <a:rPr lang="uk-UA" sz="1400" dirty="0" err="1">
                <a:solidFill>
                  <a:srgbClr val="FF0000"/>
                </a:solidFill>
                <a:effectLst/>
                <a:latin typeface="Comic Sans MS" panose="030F0702030302020204" pitchFamily="66" charset="0"/>
              </a:rPr>
              <a:t>карагенан</a:t>
            </a:r>
            <a:r>
              <a:rPr lang="uk-UA" sz="1400" dirty="0">
                <a:effectLst/>
                <a:latin typeface="Comic Sans MS" panose="030F0702030302020204" pitchFamily="66" charset="0"/>
              </a:rPr>
              <a:t>), цукор, закваска бактеріальна</a:t>
            </a:r>
            <a:r>
              <a:rPr lang="uk-UA" sz="1400" dirty="0" smtClean="0">
                <a:effectLst/>
                <a:latin typeface="Comic Sans MS" panose="030F0702030302020204" pitchFamily="66" charset="0"/>
              </a:rPr>
              <a:t>.</a:t>
            </a:r>
            <a:r>
              <a:rPr lang="uk-UA" sz="1600" dirty="0" smtClean="0">
                <a:effectLst/>
                <a:latin typeface="Comic Sans MS" panose="030F0702030302020204" pitchFamily="66" charset="0"/>
              </a:rPr>
              <a:t/>
            </a:r>
            <a:br>
              <a:rPr lang="uk-UA" sz="1600" dirty="0" smtClean="0">
                <a:effectLst/>
                <a:latin typeface="Comic Sans MS" panose="030F0702030302020204" pitchFamily="66" charset="0"/>
              </a:rPr>
            </a:br>
            <a:r>
              <a:rPr lang="uk-UA" sz="1600" dirty="0">
                <a:effectLst/>
                <a:latin typeface="Comic Sans MS" panose="030F0702030302020204" pitchFamily="66" charset="0"/>
              </a:rPr>
              <a:t/>
            </a:r>
            <a:br>
              <a:rPr lang="uk-UA" sz="1600" dirty="0">
                <a:effectLst/>
                <a:latin typeface="Comic Sans MS" panose="030F0702030302020204" pitchFamily="66" charset="0"/>
              </a:rPr>
            </a:br>
            <a:r>
              <a:rPr lang="uk-UA" sz="1600" dirty="0" smtClean="0">
                <a:solidFill>
                  <a:srgbClr val="C00000"/>
                </a:solidFill>
                <a:effectLst/>
                <a:latin typeface="Comic Sans MS" panose="030F0702030302020204" pitchFamily="66" charset="0"/>
              </a:rPr>
              <a:t>Йогурт </a:t>
            </a:r>
            <a:r>
              <a:rPr lang="uk-UA" sz="1600" dirty="0" err="1" smtClean="0">
                <a:solidFill>
                  <a:srgbClr val="C00000"/>
                </a:solidFill>
                <a:effectLst/>
                <a:latin typeface="Comic Sans MS" panose="030F0702030302020204" pitchFamily="66" charset="0"/>
              </a:rPr>
              <a:t>Дольче</a:t>
            </a:r>
            <a:r>
              <a:rPr lang="uk-UA" sz="1600" dirty="0" smtClean="0">
                <a:solidFill>
                  <a:srgbClr val="C00000"/>
                </a:solidFill>
                <a:effectLst/>
                <a:latin typeface="Comic Sans MS" panose="030F0702030302020204" pitchFamily="66" charset="0"/>
              </a:rPr>
              <a:t> </a:t>
            </a:r>
            <a:r>
              <a:rPr lang="en-US" sz="1600" dirty="0" err="1">
                <a:solidFill>
                  <a:srgbClr val="C00000"/>
                </a:solidFill>
                <a:effectLst/>
                <a:latin typeface="Comic Sans MS" panose="030F0702030302020204" pitchFamily="66" charset="0"/>
              </a:rPr>
              <a:t>Lactel</a:t>
            </a:r>
            <a:r>
              <a:rPr lang="en-US" sz="1600" dirty="0">
                <a:solidFill>
                  <a:srgbClr val="C00000"/>
                </a:solidFill>
                <a:effectLst/>
                <a:latin typeface="Comic Sans MS" panose="030F0702030302020204" pitchFamily="66" charset="0"/>
              </a:rPr>
              <a:t> </a:t>
            </a:r>
            <a:r>
              <a:rPr lang="uk-UA" sz="1600" dirty="0" smtClean="0">
                <a:solidFill>
                  <a:srgbClr val="C00000"/>
                </a:solidFill>
                <a:effectLst/>
                <a:latin typeface="Comic Sans MS" panose="030F0702030302020204" pitchFamily="66" charset="0"/>
              </a:rPr>
              <a:t>містить багато  </a:t>
            </a:r>
            <a:r>
              <a:rPr lang="uk-UA" sz="1600" dirty="0">
                <a:solidFill>
                  <a:srgbClr val="C00000"/>
                </a:solidFill>
                <a:effectLst/>
                <a:latin typeface="Comic Sans MS" panose="030F0702030302020204" pitchFamily="66" charset="0"/>
              </a:rPr>
              <a:t>шкідливих </a:t>
            </a:r>
            <a:r>
              <a:rPr lang="uk-UA" sz="1600" dirty="0" smtClean="0">
                <a:solidFill>
                  <a:srgbClr val="C00000"/>
                </a:solidFill>
                <a:effectLst/>
                <a:latin typeface="Comic Sans MS" panose="030F0702030302020204" pitchFamily="66" charset="0"/>
              </a:rPr>
              <a:t>добавок, таких, як </a:t>
            </a:r>
            <a:r>
              <a:rPr lang="uk-UA" sz="1600" u="sng" dirty="0" smtClean="0">
                <a:solidFill>
                  <a:schemeClr val="tx1"/>
                </a:solidFill>
                <a:effectLst/>
                <a:latin typeface="Comic Sans MS" panose="030F0702030302020204" pitchFamily="66" charset="0"/>
              </a:rPr>
              <a:t>КАРМІН</a:t>
            </a:r>
            <a:r>
              <a:rPr lang="uk-UA" sz="1600" dirty="0" smtClean="0">
                <a:solidFill>
                  <a:srgbClr val="C00000"/>
                </a:solidFill>
                <a:effectLst/>
                <a:latin typeface="Comic Sans MS" panose="030F0702030302020204" pitchFamily="66" charset="0"/>
              </a:rPr>
              <a:t> </a:t>
            </a:r>
            <a:r>
              <a:rPr lang="ru-RU" sz="1600" dirty="0" smtClean="0">
                <a:solidFill>
                  <a:srgbClr val="C00000"/>
                </a:solidFill>
                <a:effectLst/>
                <a:latin typeface="Comic Sans MS" panose="030F0702030302020204" pitchFamily="66" charset="0"/>
              </a:rPr>
              <a:t>(Е120) - </a:t>
            </a:r>
            <a:r>
              <a:rPr lang="ru-RU" sz="1600" dirty="0" err="1">
                <a:solidFill>
                  <a:srgbClr val="C00000"/>
                </a:solidFill>
                <a:effectLst/>
                <a:latin typeface="Comic Sans MS" panose="030F0702030302020204" pitchFamily="66" charset="0"/>
              </a:rPr>
              <a:t>вважається</a:t>
            </a:r>
            <a:r>
              <a:rPr lang="ru-RU" sz="1600" dirty="0">
                <a:solidFill>
                  <a:srgbClr val="C00000"/>
                </a:solidFill>
                <a:effectLst/>
                <a:latin typeface="Comic Sans MS" panose="030F0702030302020204" pitchFamily="66" charset="0"/>
              </a:rPr>
              <a:t> </a:t>
            </a:r>
            <a:r>
              <a:rPr lang="ru-RU" sz="1600" dirty="0" err="1">
                <a:solidFill>
                  <a:srgbClr val="C00000"/>
                </a:solidFill>
                <a:effectLst/>
                <a:latin typeface="Comic Sans MS" panose="030F0702030302020204" pitchFamily="66" charset="0"/>
              </a:rPr>
              <a:t>небезпечною</a:t>
            </a:r>
            <a:r>
              <a:rPr lang="ru-RU" sz="1600" dirty="0">
                <a:solidFill>
                  <a:srgbClr val="C00000"/>
                </a:solidFill>
                <a:effectLst/>
                <a:latin typeface="Comic Sans MS" panose="030F0702030302020204" pitchFamily="66" charset="0"/>
              </a:rPr>
              <a:t> </a:t>
            </a:r>
            <a:r>
              <a:rPr lang="ru-RU" sz="1600" dirty="0" err="1">
                <a:solidFill>
                  <a:srgbClr val="C00000"/>
                </a:solidFill>
                <a:effectLst/>
                <a:latin typeface="Comic Sans MS" panose="030F0702030302020204" pitchFamily="66" charset="0"/>
              </a:rPr>
              <a:t>добавкою</a:t>
            </a:r>
            <a:r>
              <a:rPr lang="ru-RU" sz="1600" dirty="0">
                <a:solidFill>
                  <a:srgbClr val="C00000"/>
                </a:solidFill>
                <a:effectLst/>
                <a:latin typeface="Comic Sans MS" panose="030F0702030302020204" pitchFamily="66" charset="0"/>
              </a:rPr>
              <a:t>, </a:t>
            </a:r>
            <a:r>
              <a:rPr lang="ru-RU" sz="1600" dirty="0" err="1">
                <a:solidFill>
                  <a:srgbClr val="C00000"/>
                </a:solidFill>
                <a:effectLst/>
                <a:latin typeface="Comic Sans MS" panose="030F0702030302020204" pitchFamily="66" charset="0"/>
              </a:rPr>
              <a:t>хоча</a:t>
            </a:r>
            <a:r>
              <a:rPr lang="ru-RU" sz="1600" dirty="0">
                <a:solidFill>
                  <a:srgbClr val="C00000"/>
                </a:solidFill>
                <a:effectLst/>
                <a:latin typeface="Comic Sans MS" panose="030F0702030302020204" pitchFamily="66" charset="0"/>
              </a:rPr>
              <a:t> і дозволений для </a:t>
            </a:r>
            <a:r>
              <a:rPr lang="ru-RU" sz="1600" dirty="0" err="1">
                <a:solidFill>
                  <a:srgbClr val="C00000"/>
                </a:solidFill>
                <a:effectLst/>
                <a:latin typeface="Comic Sans MS" panose="030F0702030302020204" pitchFamily="66" charset="0"/>
              </a:rPr>
              <a:t>застосування</a:t>
            </a:r>
            <a:r>
              <a:rPr lang="ru-RU" sz="1600" dirty="0">
                <a:solidFill>
                  <a:srgbClr val="C00000"/>
                </a:solidFill>
                <a:effectLst/>
                <a:latin typeface="Comic Sans MS" panose="030F0702030302020204" pitchFamily="66" charset="0"/>
              </a:rPr>
              <a:t>. Ним  </a:t>
            </a:r>
            <a:r>
              <a:rPr lang="ru-RU" sz="1600" dirty="0" err="1">
                <a:solidFill>
                  <a:srgbClr val="C00000"/>
                </a:solidFill>
                <a:effectLst/>
                <a:latin typeface="Comic Sans MS" panose="030F0702030302020204" pitchFamily="66" charset="0"/>
              </a:rPr>
              <a:t>фарбують</a:t>
            </a:r>
            <a:r>
              <a:rPr lang="ru-RU" sz="1600" dirty="0">
                <a:solidFill>
                  <a:srgbClr val="C00000"/>
                </a:solidFill>
                <a:effectLst/>
                <a:latin typeface="Comic Sans MS" panose="030F0702030302020204" pitchFamily="66" charset="0"/>
              </a:rPr>
              <a:t> </a:t>
            </a:r>
            <a:r>
              <a:rPr lang="ru-RU" sz="1600" dirty="0" err="1">
                <a:solidFill>
                  <a:srgbClr val="C00000"/>
                </a:solidFill>
                <a:effectLst/>
                <a:latin typeface="Comic Sans MS" panose="030F0702030302020204" pitchFamily="66" charset="0"/>
              </a:rPr>
              <a:t>продукти</a:t>
            </a:r>
            <a:r>
              <a:rPr lang="ru-RU" sz="1600" dirty="0">
                <a:solidFill>
                  <a:srgbClr val="C00000"/>
                </a:solidFill>
                <a:effectLst/>
                <a:latin typeface="Comic Sans MS" panose="030F0702030302020204" pitchFamily="66" charset="0"/>
              </a:rPr>
              <a:t> у </a:t>
            </a:r>
            <a:r>
              <a:rPr lang="ru-RU" sz="1600" dirty="0" err="1">
                <a:solidFill>
                  <a:srgbClr val="C00000"/>
                </a:solidFill>
                <a:effectLst/>
                <a:latin typeface="Comic Sans MS" panose="030F0702030302020204" pitchFamily="66" charset="0"/>
              </a:rPr>
              <a:t>помаранчевий</a:t>
            </a:r>
            <a:r>
              <a:rPr lang="ru-RU" sz="1600" dirty="0">
                <a:solidFill>
                  <a:srgbClr val="C00000"/>
                </a:solidFill>
                <a:effectLst/>
                <a:latin typeface="Comic Sans MS" panose="030F0702030302020204" pitchFamily="66" charset="0"/>
              </a:rPr>
              <a:t>, </a:t>
            </a:r>
            <a:r>
              <a:rPr lang="ru-RU" sz="1600" dirty="0" err="1">
                <a:solidFill>
                  <a:srgbClr val="C00000"/>
                </a:solidFill>
                <a:effectLst/>
                <a:latin typeface="Comic Sans MS" panose="030F0702030302020204" pitchFamily="66" charset="0"/>
              </a:rPr>
              <a:t>червоний</a:t>
            </a:r>
            <a:r>
              <a:rPr lang="ru-RU" sz="1600" dirty="0">
                <a:solidFill>
                  <a:srgbClr val="C00000"/>
                </a:solidFill>
                <a:effectLst/>
                <a:latin typeface="Comic Sans MS" panose="030F0702030302020204" pitchFamily="66" charset="0"/>
              </a:rPr>
              <a:t> та </a:t>
            </a:r>
            <a:r>
              <a:rPr lang="ru-RU" sz="1600" dirty="0" err="1">
                <a:solidFill>
                  <a:srgbClr val="C00000"/>
                </a:solidFill>
                <a:effectLst/>
                <a:latin typeface="Comic Sans MS" panose="030F0702030302020204" pitchFamily="66" charset="0"/>
              </a:rPr>
              <a:t>пурпурний</a:t>
            </a:r>
            <a:r>
              <a:rPr lang="ru-RU" sz="1600" dirty="0">
                <a:solidFill>
                  <a:srgbClr val="C00000"/>
                </a:solidFill>
                <a:effectLst/>
                <a:latin typeface="Comic Sans MS" panose="030F0702030302020204" pitchFamily="66" charset="0"/>
              </a:rPr>
              <a:t> </a:t>
            </a:r>
            <a:r>
              <a:rPr lang="ru-RU" sz="1600" dirty="0" err="1">
                <a:solidFill>
                  <a:srgbClr val="C00000"/>
                </a:solidFill>
                <a:effectLst/>
                <a:latin typeface="Comic Sans MS" panose="030F0702030302020204" pitchFamily="66" charset="0"/>
              </a:rPr>
              <a:t>колір</a:t>
            </a:r>
            <a:r>
              <a:rPr lang="ru-RU" sz="1600" dirty="0">
                <a:solidFill>
                  <a:srgbClr val="C00000"/>
                </a:solidFill>
                <a:effectLst/>
                <a:latin typeface="Comic Sans MS" panose="030F0702030302020204" pitchFamily="66" charset="0"/>
              </a:rPr>
              <a:t>. </a:t>
            </a:r>
            <a:r>
              <a:rPr lang="ru-RU" sz="1600" dirty="0" smtClean="0">
                <a:solidFill>
                  <a:srgbClr val="C00000"/>
                </a:solidFill>
                <a:effectLst/>
                <a:latin typeface="Comic Sans MS" panose="030F0702030302020204" pitchFamily="66" charset="0"/>
              </a:rPr>
              <a:t/>
            </a:r>
            <a:br>
              <a:rPr lang="ru-RU" sz="1600" dirty="0" smtClean="0">
                <a:solidFill>
                  <a:srgbClr val="C00000"/>
                </a:solidFill>
                <a:effectLst/>
                <a:latin typeface="Comic Sans MS" panose="030F0702030302020204" pitchFamily="66" charset="0"/>
              </a:rPr>
            </a:br>
            <a:r>
              <a:rPr lang="ru-RU" sz="1600" u="sng" dirty="0" smtClean="0">
                <a:solidFill>
                  <a:schemeClr val="tx1"/>
                </a:solidFill>
                <a:effectLst/>
                <a:latin typeface="Comic Sans MS" panose="030F0702030302020204" pitchFamily="66" charset="0"/>
              </a:rPr>
              <a:t>КАРАГЕНАН</a:t>
            </a:r>
            <a:r>
              <a:rPr lang="ru-RU" sz="1600" dirty="0" smtClean="0">
                <a:solidFill>
                  <a:srgbClr val="C00000"/>
                </a:solidFill>
                <a:effectLst/>
                <a:latin typeface="Comic Sans MS" panose="030F0702030302020204" pitchFamily="66" charset="0"/>
              </a:rPr>
              <a:t> (</a:t>
            </a:r>
            <a:r>
              <a:rPr lang="uk-UA" sz="1600" dirty="0" smtClean="0">
                <a:solidFill>
                  <a:srgbClr val="C00000"/>
                </a:solidFill>
                <a:effectLst/>
                <a:latin typeface="Comic Sans MS" panose="030F0702030302020204" pitchFamily="66" charset="0"/>
              </a:rPr>
              <a:t>Е407),</a:t>
            </a:r>
            <a:r>
              <a:rPr lang="uk-UA" sz="1600" dirty="0">
                <a:solidFill>
                  <a:srgbClr val="C00000"/>
                </a:solidFill>
                <a:effectLst/>
                <a:latin typeface="Comic Sans MS" panose="030F0702030302020204" pitchFamily="66" charset="0"/>
              </a:rPr>
              <a:t>  який витягують з червоних водоростей,  вважається небезпечною добавкою. При перетравленні </a:t>
            </a:r>
            <a:r>
              <a:rPr lang="uk-UA" sz="1600" dirty="0">
                <a:solidFill>
                  <a:schemeClr val="tx1"/>
                </a:solidFill>
                <a:effectLst/>
                <a:latin typeface="Comic Sans MS" panose="030F0702030302020204" pitchFamily="66" charset="0"/>
              </a:rPr>
              <a:t>карагену</a:t>
            </a:r>
            <a:r>
              <a:rPr lang="uk-UA" sz="1600" dirty="0">
                <a:solidFill>
                  <a:srgbClr val="C00000"/>
                </a:solidFill>
                <a:effectLst/>
                <a:latin typeface="Comic Sans MS" panose="030F0702030302020204" pitchFamily="66" charset="0"/>
              </a:rPr>
              <a:t> утворюються речовини, які викликають розвиток більш ніж 100 різних захворювань</a:t>
            </a:r>
            <a:r>
              <a:rPr lang="uk-UA" sz="1600" dirty="0" smtClean="0">
                <a:solidFill>
                  <a:srgbClr val="C00000"/>
                </a:solidFill>
                <a:effectLst/>
                <a:latin typeface="Comic Sans MS" panose="030F0702030302020204" pitchFamily="66" charset="0"/>
              </a:rPr>
              <a:t>. </a:t>
            </a:r>
            <a:r>
              <a:rPr lang="uk-UA" sz="1600" dirty="0" smtClean="0">
                <a:solidFill>
                  <a:srgbClr val="FF0000"/>
                </a:solidFill>
                <a:effectLst/>
                <a:latin typeface="Comic Sans MS" panose="030F0702030302020204" pitchFamily="66" charset="0"/>
              </a:rPr>
              <a:t/>
            </a:r>
            <a:br>
              <a:rPr lang="uk-UA" sz="1600" dirty="0" smtClean="0">
                <a:solidFill>
                  <a:srgbClr val="FF0000"/>
                </a:solidFill>
                <a:effectLst/>
                <a:latin typeface="Comic Sans MS" panose="030F0702030302020204" pitchFamily="66" charset="0"/>
              </a:rPr>
            </a:br>
            <a:r>
              <a:rPr lang="uk-UA" sz="2000" dirty="0">
                <a:effectLst/>
                <a:latin typeface="Comic Sans MS" panose="030F0702030302020204" pitchFamily="66" charset="0"/>
              </a:rPr>
              <a:t/>
            </a:r>
            <a:br>
              <a:rPr lang="uk-UA" sz="2000" dirty="0">
                <a:effectLst/>
                <a:latin typeface="Comic Sans MS" panose="030F0702030302020204" pitchFamily="66" charset="0"/>
              </a:rPr>
            </a:br>
            <a:endParaRPr lang="uk-UA" sz="2000" dirty="0">
              <a:latin typeface="Comic Sans MS" panose="030F0702030302020204" pitchFamily="66" charset="0"/>
            </a:endParaRP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51920" y="3645024"/>
            <a:ext cx="2459360" cy="2459360"/>
          </a:xfr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80112" y="3764659"/>
            <a:ext cx="3073712" cy="2040603"/>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31640" y="4995303"/>
            <a:ext cx="2434948" cy="1619917"/>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19672" y="3438094"/>
            <a:ext cx="1950878" cy="1560702"/>
          </a:xfrm>
          <a:prstGeom prst="rect">
            <a:avLst/>
          </a:prstGeom>
        </p:spPr>
      </p:pic>
    </p:spTree>
    <p:extLst>
      <p:ext uri="{BB962C8B-B14F-4D97-AF65-F5344CB8AC3E}">
        <p14:creationId xmlns:p14="http://schemas.microsoft.com/office/powerpoint/2010/main" val="14689517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44624"/>
            <a:ext cx="7920880" cy="2520280"/>
          </a:xfrm>
        </p:spPr>
        <p:txBody>
          <a:bodyPr>
            <a:noAutofit/>
          </a:bodyPr>
          <a:lstStyle/>
          <a:p>
            <a:r>
              <a:rPr lang="uk-UA" sz="1800" dirty="0" smtClean="0">
                <a:solidFill>
                  <a:srgbClr val="C00000"/>
                </a:solidFill>
                <a:latin typeface="Comic Sans MS" panose="030F0702030302020204" pitchFamily="66" charset="0"/>
              </a:rPr>
              <a:t>Також йогурт </a:t>
            </a:r>
            <a:r>
              <a:rPr lang="uk-UA" sz="1800" dirty="0" err="1" smtClean="0">
                <a:solidFill>
                  <a:srgbClr val="C00000"/>
                </a:solidFill>
                <a:latin typeface="Comic Sans MS" panose="030F0702030302020204" pitchFamily="66" charset="0"/>
              </a:rPr>
              <a:t>Дольче</a:t>
            </a:r>
            <a:r>
              <a:rPr lang="uk-UA" sz="1800" dirty="0" smtClean="0">
                <a:solidFill>
                  <a:srgbClr val="C00000"/>
                </a:solidFill>
                <a:latin typeface="Comic Sans MS" panose="030F0702030302020204" pitchFamily="66" charset="0"/>
              </a:rPr>
              <a:t> містить </a:t>
            </a:r>
            <a:r>
              <a:rPr lang="uk-UA" sz="1800" u="sng" dirty="0" smtClean="0">
                <a:solidFill>
                  <a:schemeClr val="tx1"/>
                </a:solidFill>
                <a:effectLst/>
                <a:latin typeface="Comic Sans MS" panose="030F0702030302020204" pitchFamily="66" charset="0"/>
              </a:rPr>
              <a:t>багато цукру</a:t>
            </a:r>
            <a:r>
              <a:rPr lang="uk-UA" sz="1800" dirty="0" smtClean="0">
                <a:solidFill>
                  <a:srgbClr val="C00000"/>
                </a:solidFill>
                <a:latin typeface="Comic Sans MS" panose="030F0702030302020204" pitchFamily="66" charset="0"/>
              </a:rPr>
              <a:t>, </a:t>
            </a:r>
            <a:r>
              <a:rPr lang="uk-UA" sz="1800" u="sng" dirty="0" smtClean="0">
                <a:solidFill>
                  <a:schemeClr val="tx1"/>
                </a:solidFill>
                <a:effectLst/>
                <a:latin typeface="Comic Sans MS" panose="030F0702030302020204" pitchFamily="66" charset="0"/>
              </a:rPr>
              <a:t>модифікований </a:t>
            </a:r>
            <a:r>
              <a:rPr lang="uk-UA" sz="1800" u="sng" dirty="0">
                <a:solidFill>
                  <a:schemeClr val="tx1"/>
                </a:solidFill>
                <a:effectLst/>
                <a:latin typeface="Comic Sans MS" panose="030F0702030302020204" pitchFamily="66" charset="0"/>
              </a:rPr>
              <a:t>кукурудзяний крохмаль </a:t>
            </a:r>
            <a:r>
              <a:rPr lang="uk-UA" sz="1800" u="sng" dirty="0">
                <a:solidFill>
                  <a:schemeClr val="tx1"/>
                </a:solidFill>
                <a:effectLst/>
                <a:latin typeface="Comic Sans MS" panose="030F0702030302020204" pitchFamily="66" charset="0"/>
              </a:rPr>
              <a:t> </a:t>
            </a:r>
            <a:br>
              <a:rPr lang="uk-UA" sz="1800" u="sng" dirty="0">
                <a:solidFill>
                  <a:schemeClr val="tx1"/>
                </a:solidFill>
                <a:effectLst/>
                <a:latin typeface="Comic Sans MS" panose="030F0702030302020204" pitchFamily="66" charset="0"/>
              </a:rPr>
            </a:br>
            <a:r>
              <a:rPr lang="uk-UA" sz="1800" dirty="0" smtClean="0">
                <a:solidFill>
                  <a:srgbClr val="C00000"/>
                </a:solidFill>
                <a:effectLst/>
                <a:latin typeface="Comic Sans MS" panose="030F0702030302020204" pitchFamily="66" charset="0"/>
              </a:rPr>
              <a:t>(Е1422), </a:t>
            </a:r>
            <a:r>
              <a:rPr lang="uk-UA" sz="1800" dirty="0">
                <a:solidFill>
                  <a:srgbClr val="C00000"/>
                </a:solidFill>
                <a:effectLst/>
                <a:latin typeface="Comic Sans MS" panose="030F0702030302020204" pitchFamily="66" charset="0"/>
              </a:rPr>
              <a:t>він значиться безпечним, хоча про нього багато негативної інформації: сильно шкодить підшлунковій залозі, може викликати зупинку шлунка і отруєння організму. Цей стабілізатор недостатньо вивчений, дослідження ще тривають, тому варто дуже обережно вживати продукти з цією </a:t>
            </a:r>
            <a:r>
              <a:rPr lang="uk-UA" sz="1800" dirty="0" smtClean="0">
                <a:solidFill>
                  <a:srgbClr val="C00000"/>
                </a:solidFill>
                <a:effectLst/>
                <a:latin typeface="Comic Sans MS" panose="030F0702030302020204" pitchFamily="66" charset="0"/>
              </a:rPr>
              <a:t>добавкою.</a:t>
            </a:r>
            <a:endParaRPr lang="uk-UA" sz="1800" dirty="0">
              <a:solidFill>
                <a:srgbClr val="C00000"/>
              </a:solidFill>
              <a:latin typeface="Comic Sans MS" panose="030F0702030302020204" pitchFamily="66" charset="0"/>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11760" y="2635374"/>
            <a:ext cx="3810532" cy="3810532"/>
          </a:xfr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632" y="2420888"/>
            <a:ext cx="2571429" cy="2285714"/>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76056" y="2564904"/>
            <a:ext cx="3810532" cy="3810532"/>
          </a:xfrm>
          <a:prstGeom prst="rect">
            <a:avLst/>
          </a:prstGeom>
        </p:spPr>
      </p:pic>
    </p:spTree>
    <p:extLst>
      <p:ext uri="{BB962C8B-B14F-4D97-AF65-F5344CB8AC3E}">
        <p14:creationId xmlns:p14="http://schemas.microsoft.com/office/powerpoint/2010/main" val="11998585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99392"/>
            <a:ext cx="7708392" cy="4018458"/>
          </a:xfrm>
        </p:spPr>
        <p:txBody>
          <a:bodyPr>
            <a:noAutofit/>
          </a:bodyPr>
          <a:lstStyle/>
          <a:p>
            <a:pPr algn="ctr"/>
            <a:r>
              <a:rPr lang="uk-UA" sz="1600" dirty="0" smtClean="0">
                <a:effectLst/>
                <a:latin typeface="Comic Sans MS" panose="030F0702030302020204" pitchFamily="66" charset="0"/>
              </a:rPr>
              <a:t>Йогурт </a:t>
            </a:r>
            <a:r>
              <a:rPr lang="uk-UA" sz="1600" dirty="0">
                <a:effectLst/>
                <a:latin typeface="Comic Sans MS" panose="030F0702030302020204" pitchFamily="66" charset="0"/>
              </a:rPr>
              <a:t>Галичина Карпатський з фруктовим наповнювачем полуниця питний 2,2% </a:t>
            </a:r>
            <a:r>
              <a:rPr lang="uk-UA" sz="1600" dirty="0" smtClean="0">
                <a:effectLst/>
                <a:latin typeface="Comic Sans MS" panose="030F0702030302020204" pitchFamily="66" charset="0"/>
              </a:rPr>
              <a:t>300г.</a:t>
            </a:r>
            <a:r>
              <a:rPr lang="uk-UA" sz="1600" dirty="0">
                <a:effectLst/>
                <a:latin typeface="Comic Sans MS" panose="030F0702030302020204" pitchFamily="66" charset="0"/>
              </a:rPr>
              <a:t> </a:t>
            </a:r>
            <a:r>
              <a:rPr lang="uk-UA" sz="1600" dirty="0" smtClean="0">
                <a:effectLst/>
                <a:latin typeface="Comic Sans MS" panose="030F0702030302020204" pitchFamily="66" charset="0"/>
              </a:rPr>
              <a:t> Склад</a:t>
            </a:r>
            <a:r>
              <a:rPr lang="uk-UA" sz="1600" dirty="0">
                <a:effectLst/>
                <a:latin typeface="Comic Sans MS" panose="030F0702030302020204" pitchFamily="66" charset="0"/>
              </a:rPr>
              <a:t>: молоко незбиране, молоко знежирене, наповнювач фруктовий пастеризований полуниця 8% (</a:t>
            </a:r>
            <a:r>
              <a:rPr lang="uk-UA" sz="1600" u="sng" dirty="0">
                <a:solidFill>
                  <a:srgbClr val="FF0000"/>
                </a:solidFill>
                <a:effectLst/>
                <a:latin typeface="Comic Sans MS" panose="030F0702030302020204" pitchFamily="66" charset="0"/>
              </a:rPr>
              <a:t>цукор, 25% </a:t>
            </a:r>
            <a:r>
              <a:rPr lang="uk-UA" sz="1600" dirty="0">
                <a:effectLst/>
                <a:latin typeface="Comic Sans MS" panose="030F0702030302020204" pitchFamily="66" charset="0"/>
              </a:rPr>
              <a:t>(полуниця, </a:t>
            </a:r>
            <a:r>
              <a:rPr lang="uk-UA" sz="1600" dirty="0" err="1">
                <a:effectLst/>
                <a:latin typeface="Comic Sans MS" panose="030F0702030302020204" pitchFamily="66" charset="0"/>
              </a:rPr>
              <a:t>полуниця</a:t>
            </a:r>
            <a:r>
              <a:rPr lang="uk-UA" sz="1600" dirty="0">
                <a:effectLst/>
                <a:latin typeface="Comic Sans MS" panose="030F0702030302020204" pitchFamily="66" charset="0"/>
              </a:rPr>
              <a:t> у вигляді концентрованого соку), </a:t>
            </a:r>
            <a:r>
              <a:rPr lang="uk-UA" sz="1600" u="sng" dirty="0">
                <a:solidFill>
                  <a:srgbClr val="FF0000"/>
                </a:solidFill>
                <a:effectLst/>
                <a:latin typeface="Comic Sans MS" panose="030F0702030302020204" pitchFamily="66" charset="0"/>
              </a:rPr>
              <a:t>крохмаль модифікований кукурудзяний</a:t>
            </a:r>
            <a:r>
              <a:rPr lang="uk-UA" sz="1600" dirty="0">
                <a:effectLst/>
                <a:latin typeface="Comic Sans MS" panose="030F0702030302020204" pitchFamily="66" charset="0"/>
              </a:rPr>
              <a:t>, ароматизатор полуниці, регулятор кислотності лимонна кислота, ароматизатор ваніль-вершки, </a:t>
            </a:r>
            <a:r>
              <a:rPr lang="uk-UA" sz="1600" u="sng" dirty="0">
                <a:solidFill>
                  <a:srgbClr val="FF0000"/>
                </a:solidFill>
                <a:effectLst/>
                <a:latin typeface="Comic Sans MS" panose="030F0702030302020204" pitchFamily="66" charset="0"/>
              </a:rPr>
              <a:t>барвник кармін</a:t>
            </a:r>
            <a:r>
              <a:rPr lang="uk-UA" sz="1600" dirty="0">
                <a:effectLst/>
                <a:latin typeface="Comic Sans MS" panose="030F0702030302020204" pitchFamily="66" charset="0"/>
              </a:rPr>
              <a:t>, регулятор кислотності цитрат натрію</a:t>
            </a:r>
            <a:r>
              <a:rPr lang="uk-UA" sz="1600" dirty="0" smtClean="0">
                <a:effectLst/>
                <a:latin typeface="Comic Sans MS" panose="030F0702030302020204" pitchFamily="66" charset="0"/>
              </a:rPr>
              <a:t>), </a:t>
            </a:r>
            <a:r>
              <a:rPr lang="uk-UA" sz="1600" dirty="0">
                <a:effectLst/>
                <a:latin typeface="Comic Sans MS" panose="030F0702030302020204" pitchFamily="66" charset="0"/>
              </a:rPr>
              <a:t>стабілізуюча система (</a:t>
            </a:r>
            <a:r>
              <a:rPr lang="uk-UA" sz="1600" u="sng" dirty="0" err="1">
                <a:solidFill>
                  <a:srgbClr val="FF0000"/>
                </a:solidFill>
                <a:effectLst/>
                <a:latin typeface="Comic Sans MS" panose="030F0702030302020204" pitchFamily="66" charset="0"/>
              </a:rPr>
              <a:t>ацетильований</a:t>
            </a:r>
            <a:r>
              <a:rPr lang="uk-UA" sz="1600" u="sng" dirty="0">
                <a:solidFill>
                  <a:srgbClr val="FF0000"/>
                </a:solidFill>
                <a:effectLst/>
                <a:latin typeface="Comic Sans MS" panose="030F0702030302020204" pitchFamily="66" charset="0"/>
              </a:rPr>
              <a:t> </a:t>
            </a:r>
            <a:r>
              <a:rPr lang="uk-UA" sz="1600" u="sng" dirty="0" err="1">
                <a:solidFill>
                  <a:srgbClr val="FF0000"/>
                </a:solidFill>
                <a:effectLst/>
                <a:latin typeface="Comic Sans MS" panose="030F0702030302020204" pitchFamily="66" charset="0"/>
              </a:rPr>
              <a:t>дикрохмаладипат</a:t>
            </a:r>
            <a:r>
              <a:rPr lang="uk-UA" sz="1600" dirty="0">
                <a:effectLst/>
                <a:latin typeface="Comic Sans MS" panose="030F0702030302020204" pitchFamily="66" charset="0"/>
              </a:rPr>
              <a:t>, желатин, </a:t>
            </a:r>
            <a:r>
              <a:rPr lang="uk-UA" sz="1600" u="sng" dirty="0">
                <a:solidFill>
                  <a:srgbClr val="FF0000"/>
                </a:solidFill>
                <a:effectLst/>
                <a:latin typeface="Comic Sans MS" panose="030F0702030302020204" pitchFamily="66" charset="0"/>
              </a:rPr>
              <a:t>пектин</a:t>
            </a:r>
            <a:r>
              <a:rPr lang="uk-UA" sz="1600" dirty="0">
                <a:effectLst/>
                <a:latin typeface="Comic Sans MS" panose="030F0702030302020204" pitchFamily="66" charset="0"/>
              </a:rPr>
              <a:t>), </a:t>
            </a:r>
            <a:r>
              <a:rPr lang="uk-UA" sz="1600" dirty="0" err="1">
                <a:effectLst/>
                <a:latin typeface="Comic Sans MS" panose="030F0702030302020204" pitchFamily="66" charset="0"/>
              </a:rPr>
              <a:t>йогуртна</a:t>
            </a:r>
            <a:r>
              <a:rPr lang="uk-UA" sz="1600" dirty="0">
                <a:effectLst/>
                <a:latin typeface="Comic Sans MS" panose="030F0702030302020204" pitchFamily="66" charset="0"/>
              </a:rPr>
              <a:t> закваска (</a:t>
            </a:r>
            <a:r>
              <a:rPr lang="en-US" sz="1600" dirty="0">
                <a:effectLst/>
                <a:latin typeface="Comic Sans MS" panose="030F0702030302020204" pitchFamily="66" charset="0"/>
              </a:rPr>
              <a:t>streptococcus thermophiles, lactobacillus </a:t>
            </a:r>
            <a:r>
              <a:rPr lang="en-US" sz="1600" dirty="0" err="1">
                <a:effectLst/>
                <a:latin typeface="Comic Sans MS" panose="030F0702030302020204" pitchFamily="66" charset="0"/>
              </a:rPr>
              <a:t>delbrueckii</a:t>
            </a:r>
            <a:r>
              <a:rPr lang="en-US" sz="1600" dirty="0">
                <a:effectLst/>
                <a:latin typeface="Comic Sans MS" panose="030F0702030302020204" pitchFamily="66" charset="0"/>
              </a:rPr>
              <a:t> </a:t>
            </a:r>
            <a:r>
              <a:rPr lang="uk-UA" sz="1600" dirty="0">
                <a:effectLst/>
                <a:latin typeface="Comic Sans MS" panose="030F0702030302020204" pitchFamily="66" charset="0"/>
              </a:rPr>
              <a:t>підвид </a:t>
            </a:r>
            <a:r>
              <a:rPr lang="en-US" sz="1600" dirty="0" err="1">
                <a:effectLst/>
                <a:latin typeface="Comic Sans MS" panose="030F0702030302020204" pitchFamily="66" charset="0"/>
              </a:rPr>
              <a:t>bulgaricus</a:t>
            </a:r>
            <a:r>
              <a:rPr lang="en-US" sz="1600" dirty="0" smtClean="0">
                <a:effectLst/>
                <a:latin typeface="Comic Sans MS" panose="030F0702030302020204" pitchFamily="66" charset="0"/>
              </a:rPr>
              <a:t>).</a:t>
            </a:r>
            <a:r>
              <a:rPr lang="uk-UA" sz="1600" dirty="0" smtClean="0">
                <a:effectLst/>
                <a:latin typeface="Comic Sans MS" panose="030F0702030302020204" pitchFamily="66" charset="0"/>
              </a:rPr>
              <a:t/>
            </a:r>
            <a:br>
              <a:rPr lang="uk-UA" sz="1600" dirty="0" smtClean="0">
                <a:effectLst/>
                <a:latin typeface="Comic Sans MS" panose="030F0702030302020204" pitchFamily="66" charset="0"/>
              </a:rPr>
            </a:br>
            <a:r>
              <a:rPr lang="uk-UA" sz="1600" dirty="0" smtClean="0">
                <a:effectLst/>
                <a:latin typeface="Comic Sans MS" panose="030F0702030302020204" pitchFamily="66" charset="0"/>
              </a:rPr>
              <a:t/>
            </a:r>
            <a:br>
              <a:rPr lang="uk-UA" sz="1600" dirty="0" smtClean="0">
                <a:effectLst/>
                <a:latin typeface="Comic Sans MS" panose="030F0702030302020204" pitchFamily="66" charset="0"/>
              </a:rPr>
            </a:br>
            <a:r>
              <a:rPr lang="uk-UA" sz="1600" dirty="0" smtClean="0">
                <a:effectLst/>
                <a:latin typeface="Comic Sans MS" panose="030F0702030302020204" pitchFamily="66" charset="0"/>
              </a:rPr>
              <a:t/>
            </a:r>
            <a:br>
              <a:rPr lang="uk-UA" sz="1600" dirty="0" smtClean="0">
                <a:effectLst/>
                <a:latin typeface="Comic Sans MS" panose="030F0702030302020204" pitchFamily="66" charset="0"/>
              </a:rPr>
            </a:br>
            <a:endParaRPr lang="uk-UA" sz="1600" dirty="0">
              <a:latin typeface="Comic Sans MS" panose="030F0702030302020204" pitchFamily="66" charset="0"/>
            </a:endParaRP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059832" y="3008042"/>
            <a:ext cx="3240359" cy="3240359"/>
          </a:xfrm>
        </p:spPr>
      </p:pic>
    </p:spTree>
    <p:extLst>
      <p:ext uri="{BB962C8B-B14F-4D97-AF65-F5344CB8AC3E}">
        <p14:creationId xmlns:p14="http://schemas.microsoft.com/office/powerpoint/2010/main" val="32248553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4986"/>
            <a:ext cx="7488832" cy="3928070"/>
          </a:xfrm>
        </p:spPr>
        <p:txBody>
          <a:bodyPr>
            <a:normAutofit/>
          </a:bodyPr>
          <a:lstStyle/>
          <a:p>
            <a:r>
              <a:rPr lang="uk-UA" sz="2400" dirty="0">
                <a:solidFill>
                  <a:schemeClr val="accent6">
                    <a:lumMod val="75000"/>
                  </a:schemeClr>
                </a:solidFill>
                <a:effectLst/>
                <a:latin typeface="Comic Sans MS" panose="030F0702030302020204" pitchFamily="66" charset="0"/>
              </a:rPr>
              <a:t>Йогурт </a:t>
            </a:r>
            <a:r>
              <a:rPr lang="uk-UA" sz="2400" dirty="0" err="1">
                <a:solidFill>
                  <a:schemeClr val="accent6">
                    <a:lumMod val="75000"/>
                  </a:schemeClr>
                </a:solidFill>
                <a:effectLst/>
                <a:latin typeface="Comic Sans MS" panose="030F0702030302020204" pitchFamily="66" charset="0"/>
              </a:rPr>
              <a:t>Галиччина</a:t>
            </a:r>
            <a:r>
              <a:rPr lang="uk-UA" sz="2400" dirty="0">
                <a:solidFill>
                  <a:schemeClr val="accent6">
                    <a:lumMod val="75000"/>
                  </a:schemeClr>
                </a:solidFill>
                <a:effectLst/>
                <a:latin typeface="Comic Sans MS" panose="030F0702030302020204" pitchFamily="66" charset="0"/>
              </a:rPr>
              <a:t> містить:</a:t>
            </a:r>
            <a:r>
              <a:rPr lang="uk-UA" sz="2400" dirty="0">
                <a:solidFill>
                  <a:srgbClr val="C00000"/>
                </a:solidFill>
                <a:effectLst/>
                <a:latin typeface="Comic Sans MS" panose="030F0702030302020204" pitchFamily="66" charset="0"/>
              </a:rPr>
              <a:t/>
            </a:r>
            <a:br>
              <a:rPr lang="uk-UA" sz="2400" dirty="0">
                <a:solidFill>
                  <a:srgbClr val="C00000"/>
                </a:solidFill>
                <a:effectLst/>
                <a:latin typeface="Comic Sans MS" panose="030F0702030302020204" pitchFamily="66" charset="0"/>
              </a:rPr>
            </a:br>
            <a:r>
              <a:rPr lang="uk-UA" sz="2400" dirty="0">
                <a:solidFill>
                  <a:srgbClr val="C00000"/>
                </a:solidFill>
                <a:effectLst/>
                <a:latin typeface="Comic Sans MS" panose="030F0702030302020204" pitchFamily="66" charset="0"/>
              </a:rPr>
              <a:t> </a:t>
            </a:r>
            <a:r>
              <a:rPr lang="uk-UA" sz="1800" dirty="0">
                <a:solidFill>
                  <a:schemeClr val="accent6">
                    <a:lumMod val="75000"/>
                  </a:schemeClr>
                </a:solidFill>
                <a:effectLst/>
                <a:latin typeface="Comic Sans MS" panose="030F0702030302020204" pitchFamily="66" charset="0"/>
              </a:rPr>
              <a:t>- </a:t>
            </a:r>
            <a:r>
              <a:rPr lang="uk-UA" sz="1800" dirty="0">
                <a:solidFill>
                  <a:srgbClr val="C00000"/>
                </a:solidFill>
                <a:effectLst/>
                <a:latin typeface="Comic Sans MS" panose="030F0702030302020204" pitchFamily="66" charset="0"/>
              </a:rPr>
              <a:t>велику кількість </a:t>
            </a:r>
            <a:r>
              <a:rPr lang="uk-UA" sz="1800" u="sng" dirty="0">
                <a:solidFill>
                  <a:schemeClr val="tx1"/>
                </a:solidFill>
                <a:effectLst/>
                <a:latin typeface="Comic Sans MS" panose="030F0702030302020204" pitchFamily="66" charset="0"/>
              </a:rPr>
              <a:t>цукру</a:t>
            </a:r>
            <a:r>
              <a:rPr lang="uk-UA" sz="1800" dirty="0">
                <a:solidFill>
                  <a:srgbClr val="C00000"/>
                </a:solidFill>
                <a:effectLst/>
                <a:latin typeface="Comic Sans MS" panose="030F0702030302020204" pitchFamily="66" charset="0"/>
              </a:rPr>
              <a:t>, надмірне вживання якого </a:t>
            </a:r>
            <a:r>
              <a:rPr lang="ru-RU" sz="1800" dirty="0" err="1">
                <a:solidFill>
                  <a:srgbClr val="C00000"/>
                </a:solidFill>
                <a:effectLst/>
                <a:latin typeface="Comic Sans MS" panose="030F0702030302020204" pitchFamily="66" charset="0"/>
              </a:rPr>
              <a:t>може</a:t>
            </a:r>
            <a:r>
              <a:rPr lang="ru-RU" sz="1800" dirty="0">
                <a:solidFill>
                  <a:srgbClr val="C00000"/>
                </a:solidFill>
                <a:effectLst/>
                <a:latin typeface="Comic Sans MS" panose="030F0702030302020204" pitchFamily="66" charset="0"/>
              </a:rPr>
              <a:t> </a:t>
            </a:r>
            <a:r>
              <a:rPr lang="ru-RU" sz="1800" dirty="0" err="1">
                <a:solidFill>
                  <a:srgbClr val="C00000"/>
                </a:solidFill>
                <a:effectLst/>
                <a:latin typeface="Comic Sans MS" panose="030F0702030302020204" pitchFamily="66" charset="0"/>
              </a:rPr>
              <a:t>призвести</a:t>
            </a:r>
            <a:r>
              <a:rPr lang="ru-RU" sz="1800" dirty="0">
                <a:solidFill>
                  <a:srgbClr val="C00000"/>
                </a:solidFill>
                <a:effectLst/>
                <a:latin typeface="Comic Sans MS" panose="030F0702030302020204" pitchFamily="66" charset="0"/>
              </a:rPr>
              <a:t> до </a:t>
            </a:r>
            <a:r>
              <a:rPr lang="ru-RU" sz="1800" dirty="0" err="1">
                <a:solidFill>
                  <a:srgbClr val="C00000"/>
                </a:solidFill>
                <a:effectLst/>
                <a:latin typeface="Comic Sans MS" panose="030F0702030302020204" pitchFamily="66" charset="0"/>
              </a:rPr>
              <a:t>ожиріння</a:t>
            </a:r>
            <a:r>
              <a:rPr lang="ru-RU" sz="1800" dirty="0">
                <a:solidFill>
                  <a:srgbClr val="C00000"/>
                </a:solidFill>
                <a:effectLst/>
                <a:latin typeface="Comic Sans MS" panose="030F0702030302020204" pitchFamily="66" charset="0"/>
              </a:rPr>
              <a:t> та проблем </a:t>
            </a:r>
            <a:r>
              <a:rPr lang="ru-RU" sz="1800" dirty="0" err="1">
                <a:solidFill>
                  <a:srgbClr val="C00000"/>
                </a:solidFill>
                <a:effectLst/>
                <a:latin typeface="Comic Sans MS" panose="030F0702030302020204" pitchFamily="66" charset="0"/>
              </a:rPr>
              <a:t>зі</a:t>
            </a:r>
            <a:r>
              <a:rPr lang="ru-RU" sz="1800" dirty="0">
                <a:solidFill>
                  <a:srgbClr val="C00000"/>
                </a:solidFill>
                <a:effectLst/>
                <a:latin typeface="Comic Sans MS" panose="030F0702030302020204" pitchFamily="66" charset="0"/>
              </a:rPr>
              <a:t> </a:t>
            </a:r>
            <a:r>
              <a:rPr lang="ru-RU" sz="1800" dirty="0" err="1">
                <a:solidFill>
                  <a:srgbClr val="C00000"/>
                </a:solidFill>
                <a:effectLst/>
                <a:latin typeface="Comic Sans MS" panose="030F0702030302020204" pitchFamily="66" charset="0"/>
              </a:rPr>
              <a:t>здоров’ям</a:t>
            </a:r>
            <a:r>
              <a:rPr lang="ru-RU" sz="1800" dirty="0">
                <a:solidFill>
                  <a:srgbClr val="C00000"/>
                </a:solidFill>
                <a:effectLst/>
                <a:latin typeface="Comic Sans MS" panose="030F0702030302020204" pitchFamily="66" charset="0"/>
              </a:rPr>
              <a:t>; </a:t>
            </a:r>
            <a:br>
              <a:rPr lang="ru-RU" sz="1800" dirty="0">
                <a:solidFill>
                  <a:srgbClr val="C00000"/>
                </a:solidFill>
                <a:effectLst/>
                <a:latin typeface="Comic Sans MS" panose="030F0702030302020204" pitchFamily="66" charset="0"/>
              </a:rPr>
            </a:br>
            <a:r>
              <a:rPr lang="ru-RU" sz="1800" dirty="0">
                <a:solidFill>
                  <a:srgbClr val="C00000"/>
                </a:solidFill>
                <a:effectLst/>
                <a:latin typeface="Comic Sans MS" panose="030F0702030302020204" pitchFamily="66" charset="0"/>
              </a:rPr>
              <a:t>- </a:t>
            </a:r>
            <a:r>
              <a:rPr lang="uk-UA" sz="1800" u="sng" dirty="0">
                <a:solidFill>
                  <a:schemeClr val="tx1"/>
                </a:solidFill>
                <a:effectLst/>
                <a:latin typeface="Comic Sans MS" panose="030F0702030302020204" pitchFamily="66" charset="0"/>
              </a:rPr>
              <a:t>крохмаль модифікований кукурудзяний</a:t>
            </a:r>
            <a:r>
              <a:rPr lang="uk-UA" sz="1800" dirty="0">
                <a:solidFill>
                  <a:schemeClr val="tx1"/>
                </a:solidFill>
                <a:effectLst/>
                <a:latin typeface="Comic Sans MS" panose="030F0702030302020204" pitchFamily="66" charset="0"/>
              </a:rPr>
              <a:t>, </a:t>
            </a:r>
            <a:r>
              <a:rPr lang="uk-UA" sz="1800" u="sng" dirty="0">
                <a:solidFill>
                  <a:schemeClr val="tx1"/>
                </a:solidFill>
                <a:effectLst/>
                <a:latin typeface="Comic Sans MS" panose="030F0702030302020204" pitchFamily="66" charset="0"/>
              </a:rPr>
              <a:t>барвник кармін</a:t>
            </a:r>
            <a:r>
              <a:rPr lang="uk-UA" sz="1800" dirty="0">
                <a:solidFill>
                  <a:srgbClr val="C00000"/>
                </a:solidFill>
                <a:effectLst/>
                <a:latin typeface="Comic Sans MS" panose="030F0702030302020204" pitchFamily="66" charset="0"/>
              </a:rPr>
              <a:t>, з яким ми вже знайомі;</a:t>
            </a:r>
            <a:br>
              <a:rPr lang="uk-UA" sz="1800" dirty="0">
                <a:solidFill>
                  <a:srgbClr val="C00000"/>
                </a:solidFill>
                <a:effectLst/>
                <a:latin typeface="Comic Sans MS" panose="030F0702030302020204" pitchFamily="66" charset="0"/>
              </a:rPr>
            </a:br>
            <a:r>
              <a:rPr lang="uk-UA" sz="1800" dirty="0">
                <a:solidFill>
                  <a:srgbClr val="C00000"/>
                </a:solidFill>
                <a:effectLst/>
                <a:latin typeface="Comic Sans MS" panose="030F0702030302020204" pitchFamily="66" charset="0"/>
              </a:rPr>
              <a:t>- </a:t>
            </a:r>
            <a:r>
              <a:rPr lang="uk-UA" sz="1800" u="sng" dirty="0" err="1">
                <a:solidFill>
                  <a:schemeClr val="tx1"/>
                </a:solidFill>
                <a:effectLst/>
                <a:latin typeface="Comic Sans MS" panose="030F0702030302020204" pitchFamily="66" charset="0"/>
              </a:rPr>
              <a:t>ацетильований</a:t>
            </a:r>
            <a:r>
              <a:rPr lang="uk-UA" sz="1800" u="sng" dirty="0">
                <a:solidFill>
                  <a:schemeClr val="tx1"/>
                </a:solidFill>
                <a:effectLst/>
                <a:latin typeface="Comic Sans MS" panose="030F0702030302020204" pitchFamily="66" charset="0"/>
              </a:rPr>
              <a:t> </a:t>
            </a:r>
            <a:r>
              <a:rPr lang="uk-UA" sz="1800" u="sng" dirty="0" err="1">
                <a:solidFill>
                  <a:schemeClr val="tx1"/>
                </a:solidFill>
                <a:effectLst/>
                <a:latin typeface="Comic Sans MS" panose="030F0702030302020204" pitchFamily="66" charset="0"/>
              </a:rPr>
              <a:t>дикрохмаладипат</a:t>
            </a:r>
            <a:r>
              <a:rPr lang="uk-UA" sz="1800" u="sng" dirty="0">
                <a:solidFill>
                  <a:schemeClr val="tx1"/>
                </a:solidFill>
                <a:effectLst/>
                <a:latin typeface="Comic Sans MS" panose="030F0702030302020204" pitchFamily="66" charset="0"/>
              </a:rPr>
              <a:t> </a:t>
            </a:r>
            <a:r>
              <a:rPr lang="uk-UA" sz="1800" u="sng" dirty="0" smtClean="0">
                <a:solidFill>
                  <a:schemeClr val="tx1"/>
                </a:solidFill>
                <a:effectLst/>
                <a:latin typeface="Comic Sans MS" panose="030F0702030302020204" pitchFamily="66" charset="0"/>
              </a:rPr>
              <a:t>(Е 1422)</a:t>
            </a:r>
            <a:r>
              <a:rPr lang="uk-UA" sz="1800" dirty="0" smtClean="0">
                <a:solidFill>
                  <a:srgbClr val="C00000"/>
                </a:solidFill>
                <a:effectLst/>
                <a:latin typeface="Comic Sans MS" panose="030F0702030302020204" pitchFamily="66" charset="0"/>
              </a:rPr>
              <a:t>- </a:t>
            </a:r>
            <a:r>
              <a:rPr lang="ru-RU" sz="1800" dirty="0" err="1">
                <a:solidFill>
                  <a:srgbClr val="C00000"/>
                </a:solidFill>
                <a:effectLst/>
                <a:latin typeface="Comic Sans MS" panose="030F0702030302020204" pitchFamily="66" charset="0"/>
              </a:rPr>
              <a:t>загущувач</a:t>
            </a:r>
            <a:r>
              <a:rPr lang="ru-RU" sz="1800" dirty="0">
                <a:solidFill>
                  <a:srgbClr val="C00000"/>
                </a:solidFill>
                <a:effectLst/>
                <a:latin typeface="Comic Sans MS" panose="030F0702030302020204" pitchFamily="66" charset="0"/>
              </a:rPr>
              <a:t>, </a:t>
            </a:r>
            <a:r>
              <a:rPr lang="ru-RU" sz="1800" dirty="0" err="1" smtClean="0">
                <a:solidFill>
                  <a:srgbClr val="C00000"/>
                </a:solidFill>
                <a:effectLst/>
                <a:latin typeface="Comic Sans MS" panose="030F0702030302020204" pitchFamily="66" charset="0"/>
              </a:rPr>
              <a:t>стабілізатор</a:t>
            </a:r>
            <a:r>
              <a:rPr lang="ru-RU" sz="1800" dirty="0" smtClean="0">
                <a:solidFill>
                  <a:srgbClr val="C00000"/>
                </a:solidFill>
                <a:effectLst/>
                <a:latin typeface="Comic Sans MS" panose="030F0702030302020204" pitchFamily="66" charset="0"/>
              </a:rPr>
              <a:t>. </a:t>
            </a:r>
            <a:r>
              <a:rPr lang="ru-RU" sz="1800" dirty="0" err="1" smtClean="0">
                <a:solidFill>
                  <a:srgbClr val="C00000"/>
                </a:solidFill>
                <a:effectLst/>
                <a:latin typeface="Comic Sans MS" panose="030F0702030302020204" pitchFamily="66" charset="0"/>
              </a:rPr>
              <a:t>Ця</a:t>
            </a:r>
            <a:r>
              <a:rPr lang="ru-RU" sz="1800" dirty="0" smtClean="0">
                <a:solidFill>
                  <a:srgbClr val="C00000"/>
                </a:solidFill>
                <a:effectLst/>
                <a:latin typeface="Comic Sans MS" panose="030F0702030302020204" pitchFamily="66" charset="0"/>
              </a:rPr>
              <a:t> </a:t>
            </a:r>
            <a:r>
              <a:rPr lang="ru-RU" sz="1800" b="1" dirty="0" err="1" smtClean="0">
                <a:solidFill>
                  <a:srgbClr val="C00000"/>
                </a:solidFill>
                <a:effectLst/>
                <a:latin typeface="Comic Sans MS" panose="030F0702030302020204" pitchFamily="66" charset="0"/>
              </a:rPr>
              <a:t>р</a:t>
            </a:r>
            <a:r>
              <a:rPr lang="ru-RU" sz="1800" b="1" dirty="0" err="1" smtClean="0">
                <a:solidFill>
                  <a:srgbClr val="C00000"/>
                </a:solidFill>
                <a:effectLst/>
              </a:rPr>
              <a:t>ечовина</a:t>
            </a:r>
            <a:r>
              <a:rPr lang="ru-RU" sz="1800" b="1" dirty="0" smtClean="0">
                <a:solidFill>
                  <a:srgbClr val="C00000"/>
                </a:solidFill>
                <a:effectLst/>
              </a:rPr>
              <a:t> </a:t>
            </a:r>
            <a:r>
              <a:rPr lang="ru-RU" sz="1800" b="1" dirty="0" err="1">
                <a:solidFill>
                  <a:srgbClr val="C00000"/>
                </a:solidFill>
                <a:effectLst/>
              </a:rPr>
              <a:t>може</a:t>
            </a:r>
            <a:r>
              <a:rPr lang="ru-RU" sz="1800" b="1" dirty="0">
                <a:solidFill>
                  <a:srgbClr val="C00000"/>
                </a:solidFill>
                <a:effectLst/>
              </a:rPr>
              <a:t> </a:t>
            </a:r>
            <a:r>
              <a:rPr lang="ru-RU" sz="1800" dirty="0" err="1">
                <a:solidFill>
                  <a:srgbClr val="C00000"/>
                </a:solidFill>
                <a:effectLst/>
                <a:latin typeface="Comic Sans MS" panose="030F0702030302020204" pitchFamily="66" charset="0"/>
              </a:rPr>
              <a:t>викликати</a:t>
            </a:r>
            <a:r>
              <a:rPr lang="ru-RU" sz="1800" b="1" dirty="0">
                <a:solidFill>
                  <a:srgbClr val="C00000"/>
                </a:solidFill>
                <a:effectLst/>
              </a:rPr>
              <a:t> </a:t>
            </a:r>
            <a:r>
              <a:rPr lang="ru-RU" sz="1800" dirty="0" err="1" smtClean="0">
                <a:solidFill>
                  <a:srgbClr val="C00000"/>
                </a:solidFill>
                <a:effectLst/>
                <a:latin typeface="Comic Sans MS" panose="030F0702030302020204" pitchFamily="66" charset="0"/>
              </a:rPr>
              <a:t>розлад</a:t>
            </a:r>
            <a:r>
              <a:rPr lang="ru-RU" sz="1800" dirty="0" smtClean="0">
                <a:solidFill>
                  <a:srgbClr val="C00000"/>
                </a:solidFill>
                <a:effectLst/>
                <a:latin typeface="Comic Sans MS" panose="030F0702030302020204" pitchFamily="66" charset="0"/>
              </a:rPr>
              <a:t> </a:t>
            </a:r>
            <a:r>
              <a:rPr lang="ru-RU" sz="1800" dirty="0" err="1">
                <a:solidFill>
                  <a:srgbClr val="C00000"/>
                </a:solidFill>
                <a:effectLst/>
                <a:latin typeface="Comic Sans MS" panose="030F0702030302020204" pitchFamily="66" charset="0"/>
              </a:rPr>
              <a:t>шлунку</a:t>
            </a:r>
            <a:r>
              <a:rPr lang="ru-RU" sz="1800" dirty="0">
                <a:solidFill>
                  <a:srgbClr val="C00000"/>
                </a:solidFill>
                <a:effectLst/>
                <a:latin typeface="Comic Sans MS" panose="030F0702030302020204" pitchFamily="66" charset="0"/>
              </a:rPr>
              <a:t>, </a:t>
            </a:r>
            <a:r>
              <a:rPr lang="ru-RU" sz="1800" dirty="0" err="1" smtClean="0">
                <a:solidFill>
                  <a:srgbClr val="C00000"/>
                </a:solidFill>
                <a:effectLst/>
                <a:latin typeface="Comic Sans MS" panose="030F0702030302020204" pitchFamily="66" charset="0"/>
              </a:rPr>
              <a:t>нудоту</a:t>
            </a:r>
            <a:r>
              <a:rPr lang="ru-RU" sz="1800" dirty="0" smtClean="0">
                <a:solidFill>
                  <a:srgbClr val="C00000"/>
                </a:solidFill>
                <a:effectLst/>
                <a:latin typeface="Comic Sans MS" panose="030F0702030302020204" pitchFamily="66" charset="0"/>
              </a:rPr>
              <a:t> </a:t>
            </a:r>
            <a:r>
              <a:rPr lang="ru-RU" sz="1800" dirty="0">
                <a:solidFill>
                  <a:srgbClr val="C00000"/>
                </a:solidFill>
                <a:effectLst/>
                <a:latin typeface="Comic Sans MS" panose="030F0702030302020204" pitchFamily="66" charset="0"/>
              </a:rPr>
              <a:t>і </a:t>
            </a:r>
            <a:r>
              <a:rPr lang="ru-RU" sz="1800" dirty="0" err="1" smtClean="0">
                <a:solidFill>
                  <a:srgbClr val="C00000"/>
                </a:solidFill>
                <a:effectLst/>
                <a:latin typeface="Comic Sans MS" panose="030F0702030302020204" pitchFamily="66" charset="0"/>
              </a:rPr>
              <a:t>діарею</a:t>
            </a:r>
            <a:r>
              <a:rPr lang="ru-RU" sz="1800" dirty="0" smtClean="0">
                <a:solidFill>
                  <a:srgbClr val="C00000"/>
                </a:solidFill>
                <a:effectLst/>
                <a:latin typeface="Comic Sans MS" panose="030F0702030302020204" pitchFamily="66" charset="0"/>
              </a:rPr>
              <a:t>.</a:t>
            </a:r>
            <a:br>
              <a:rPr lang="ru-RU" sz="1800" dirty="0" smtClean="0">
                <a:solidFill>
                  <a:srgbClr val="C00000"/>
                </a:solidFill>
                <a:effectLst/>
                <a:latin typeface="Comic Sans MS" panose="030F0702030302020204" pitchFamily="66" charset="0"/>
              </a:rPr>
            </a:br>
            <a:r>
              <a:rPr lang="ru-RU" sz="1800" dirty="0" smtClean="0">
                <a:solidFill>
                  <a:srgbClr val="C00000"/>
                </a:solidFill>
                <a:effectLst/>
                <a:latin typeface="Comic Sans MS" panose="030F0702030302020204" pitchFamily="66" charset="0"/>
              </a:rPr>
              <a:t>- </a:t>
            </a:r>
            <a:r>
              <a:rPr lang="ru-RU" sz="1800" u="sng" dirty="0" smtClean="0">
                <a:solidFill>
                  <a:schemeClr val="tx1"/>
                </a:solidFill>
                <a:effectLst/>
                <a:latin typeface="Comic Sans MS" panose="030F0702030302020204" pitchFamily="66" charset="0"/>
              </a:rPr>
              <a:t>пектин (Е 440) - </a:t>
            </a:r>
            <a:r>
              <a:rPr lang="ru-RU" sz="1800" dirty="0" err="1" smtClean="0">
                <a:solidFill>
                  <a:srgbClr val="C00000"/>
                </a:solidFill>
                <a:effectLst/>
                <a:latin typeface="Comic Sans MS" panose="030F0702030302020204" pitchFamily="66" charset="0"/>
              </a:rPr>
              <a:t>корисна</a:t>
            </a:r>
            <a:r>
              <a:rPr lang="ru-RU" sz="1800" dirty="0" smtClean="0">
                <a:solidFill>
                  <a:srgbClr val="C00000"/>
                </a:solidFill>
                <a:effectLst/>
                <a:latin typeface="Comic Sans MS" panose="030F0702030302020204" pitchFamily="66" charset="0"/>
              </a:rPr>
              <a:t> добавка, яка </a:t>
            </a:r>
            <a:r>
              <a:rPr lang="ru-RU" sz="1800" dirty="0" err="1" smtClean="0">
                <a:solidFill>
                  <a:srgbClr val="C00000"/>
                </a:solidFill>
                <a:effectLst/>
                <a:latin typeface="Comic Sans MS" panose="030F0702030302020204" pitchFamily="66" charset="0"/>
              </a:rPr>
              <a:t>може</a:t>
            </a:r>
            <a:r>
              <a:rPr lang="ru-RU" sz="1800" dirty="0" smtClean="0">
                <a:solidFill>
                  <a:srgbClr val="C00000"/>
                </a:solidFill>
                <a:effectLst/>
                <a:latin typeface="Comic Sans MS" panose="030F0702030302020204" pitchFamily="66" charset="0"/>
              </a:rPr>
              <a:t> до </a:t>
            </a:r>
            <a:r>
              <a:rPr lang="uk-UA" sz="1800" dirty="0" smtClean="0">
                <a:solidFill>
                  <a:srgbClr val="C00000"/>
                </a:solidFill>
                <a:effectLst/>
                <a:latin typeface="Comic Sans MS" panose="030F0702030302020204" pitchFamily="66" charset="0"/>
              </a:rPr>
              <a:t>очистити організм </a:t>
            </a:r>
            <a:r>
              <a:rPr lang="uk-UA" sz="1800" dirty="0">
                <a:solidFill>
                  <a:srgbClr val="C00000"/>
                </a:solidFill>
                <a:effectLst/>
                <a:latin typeface="Comic Sans MS" panose="030F0702030302020204" pitchFamily="66" charset="0"/>
              </a:rPr>
              <a:t>від шкідливих </a:t>
            </a:r>
            <a:r>
              <a:rPr lang="uk-UA" sz="1800" dirty="0" smtClean="0">
                <a:solidFill>
                  <a:srgbClr val="C00000"/>
                </a:solidFill>
                <a:effectLst/>
                <a:latin typeface="Comic Sans MS" panose="030F0702030302020204" pitchFamily="66" charset="0"/>
              </a:rPr>
              <a:t>речовин.</a:t>
            </a:r>
            <a:endParaRPr lang="uk-UA" sz="1800" u="sng" dirty="0">
              <a:solidFill>
                <a:srgbClr val="C00000"/>
              </a:solidFill>
              <a:latin typeface="Comic Sans MS" panose="030F0702030302020204" pitchFamily="66" charset="0"/>
            </a:endParaRP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59632" y="4221088"/>
            <a:ext cx="2822714" cy="2016224"/>
          </a:xfr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1880" y="4027909"/>
            <a:ext cx="2514388" cy="2514388"/>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80112" y="4184965"/>
            <a:ext cx="2857500" cy="2200275"/>
          </a:xfrm>
          <a:prstGeom prst="rect">
            <a:avLst/>
          </a:prstGeom>
        </p:spPr>
      </p:pic>
    </p:spTree>
    <p:extLst>
      <p:ext uri="{BB962C8B-B14F-4D97-AF65-F5344CB8AC3E}">
        <p14:creationId xmlns:p14="http://schemas.microsoft.com/office/powerpoint/2010/main" val="3764116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latin typeface="Comic Sans MS" panose="030F0702030302020204" pitchFamily="66" charset="0"/>
              </a:rPr>
              <a:t>Висновок</a:t>
            </a:r>
            <a:endParaRPr lang="uk-UA" dirty="0">
              <a:latin typeface="Comic Sans MS" panose="030F0702030302020204" pitchFamily="66" charset="0"/>
            </a:endParaRPr>
          </a:p>
        </p:txBody>
      </p:sp>
      <p:sp>
        <p:nvSpPr>
          <p:cNvPr id="3" name="Объект 2"/>
          <p:cNvSpPr>
            <a:spLocks noGrp="1"/>
          </p:cNvSpPr>
          <p:nvPr>
            <p:ph idx="1"/>
          </p:nvPr>
        </p:nvSpPr>
        <p:spPr>
          <a:xfrm>
            <a:off x="1187624" y="1124744"/>
            <a:ext cx="7746064" cy="5123656"/>
          </a:xfrm>
        </p:spPr>
        <p:txBody>
          <a:bodyPr>
            <a:normAutofit fontScale="85000" lnSpcReduction="20000"/>
          </a:bodyPr>
          <a:lstStyle/>
          <a:p>
            <a:pPr marL="82296" indent="0" algn="ctr">
              <a:buNone/>
            </a:pPr>
            <a:r>
              <a:rPr lang="ru-RU" sz="2800" dirty="0" err="1" smtClean="0"/>
              <a:t>Із</a:t>
            </a:r>
            <a:r>
              <a:rPr lang="ru-RU" sz="2800" dirty="0" smtClean="0"/>
              <a:t> </a:t>
            </a:r>
            <a:r>
              <a:rPr lang="ru-RU" sz="2800" dirty="0" err="1" smtClean="0"/>
              <a:t>обраних</a:t>
            </a:r>
            <a:r>
              <a:rPr lang="ru-RU" sz="2800" dirty="0" smtClean="0"/>
              <a:t> </a:t>
            </a:r>
            <a:r>
              <a:rPr lang="ru-RU" sz="2800" dirty="0" err="1" smtClean="0"/>
              <a:t>йогуртів</a:t>
            </a:r>
            <a:r>
              <a:rPr lang="ru-RU" sz="2800" dirty="0" smtClean="0"/>
              <a:t>, </a:t>
            </a:r>
            <a:r>
              <a:rPr lang="ru-RU" sz="2800" dirty="0" err="1"/>
              <a:t>н</a:t>
            </a:r>
            <a:r>
              <a:rPr lang="ru-RU" sz="2800" dirty="0" err="1" smtClean="0"/>
              <a:t>ажаль</a:t>
            </a:r>
            <a:r>
              <a:rPr lang="ru-RU" sz="2800" dirty="0"/>
              <a:t>, </a:t>
            </a:r>
            <a:r>
              <a:rPr lang="ru-RU" sz="2800" dirty="0"/>
              <a:t>2</a:t>
            </a:r>
            <a:r>
              <a:rPr lang="ru-RU" sz="2800" dirty="0" smtClean="0"/>
              <a:t> </a:t>
            </a:r>
            <a:r>
              <a:rPr lang="ru-RU" sz="2800" dirty="0" err="1" smtClean="0"/>
              <a:t>учня</a:t>
            </a:r>
            <a:r>
              <a:rPr lang="ru-RU" sz="2800" dirty="0" smtClean="0"/>
              <a:t> </a:t>
            </a:r>
            <a:r>
              <a:rPr lang="ru-RU" sz="2800" dirty="0" err="1"/>
              <a:t>класу</a:t>
            </a:r>
            <a:r>
              <a:rPr lang="ru-RU" sz="2800" dirty="0"/>
              <a:t> </a:t>
            </a:r>
            <a:r>
              <a:rPr lang="ru-RU" sz="2800" dirty="0" err="1"/>
              <a:t>віддають</a:t>
            </a:r>
            <a:r>
              <a:rPr lang="ru-RU" sz="2800" dirty="0"/>
              <a:t> </a:t>
            </a:r>
            <a:r>
              <a:rPr lang="ru-RU" sz="2800" dirty="0" err="1"/>
              <a:t>перевагу</a:t>
            </a:r>
            <a:r>
              <a:rPr lang="ru-RU" sz="2800" dirty="0"/>
              <a:t> йогурту </a:t>
            </a:r>
            <a:endParaRPr lang="ru-RU" sz="2800" dirty="0" smtClean="0"/>
          </a:p>
          <a:p>
            <a:pPr algn="ctr"/>
            <a:r>
              <a:rPr lang="ru-RU" sz="2800" dirty="0" smtClean="0"/>
              <a:t>«</a:t>
            </a:r>
            <a:r>
              <a:rPr lang="ru-RU" sz="2800" b="1" dirty="0" smtClean="0">
                <a:solidFill>
                  <a:srgbClr val="FF0000"/>
                </a:solidFill>
              </a:rPr>
              <a:t>Дольче </a:t>
            </a:r>
            <a:r>
              <a:rPr lang="ru-RU" sz="2800" b="1" dirty="0" err="1" smtClean="0">
                <a:solidFill>
                  <a:srgbClr val="FF0000"/>
                </a:solidFill>
              </a:rPr>
              <a:t>Lactel</a:t>
            </a:r>
            <a:r>
              <a:rPr lang="ru-RU" sz="2800" dirty="0" smtClean="0"/>
              <a:t>», </a:t>
            </a:r>
            <a:r>
              <a:rPr lang="ru-RU" sz="2800" dirty="0" err="1" smtClean="0"/>
              <a:t>що</a:t>
            </a:r>
            <a:r>
              <a:rPr lang="ru-RU" sz="2800" dirty="0" smtClean="0"/>
              <a:t> </a:t>
            </a:r>
            <a:r>
              <a:rPr lang="ru-RU" sz="2800" dirty="0" err="1" smtClean="0"/>
              <a:t>містить</a:t>
            </a:r>
            <a:r>
              <a:rPr lang="ru-RU" sz="2800" dirty="0" smtClean="0"/>
              <a:t> </a:t>
            </a:r>
            <a:r>
              <a:rPr lang="ru-RU" sz="2800" u="sng" dirty="0" err="1" smtClean="0">
                <a:solidFill>
                  <a:srgbClr val="FF0000"/>
                </a:solidFill>
              </a:rPr>
              <a:t>велику</a:t>
            </a:r>
            <a:r>
              <a:rPr lang="ru-RU" sz="2800" u="sng" dirty="0" smtClean="0">
                <a:solidFill>
                  <a:srgbClr val="FF0000"/>
                </a:solidFill>
              </a:rPr>
              <a:t> </a:t>
            </a:r>
            <a:r>
              <a:rPr lang="ru-RU" sz="2800" u="sng" dirty="0" err="1" smtClean="0">
                <a:solidFill>
                  <a:srgbClr val="FF0000"/>
                </a:solidFill>
              </a:rPr>
              <a:t>кількість</a:t>
            </a:r>
            <a:r>
              <a:rPr lang="ru-RU" sz="2800" u="sng" dirty="0" smtClean="0">
                <a:solidFill>
                  <a:srgbClr val="FF0000"/>
                </a:solidFill>
              </a:rPr>
              <a:t> </a:t>
            </a:r>
            <a:r>
              <a:rPr lang="ru-RU" sz="2800" dirty="0" err="1" smtClean="0"/>
              <a:t>шкідливих</a:t>
            </a:r>
            <a:r>
              <a:rPr lang="ru-RU" sz="2800" dirty="0" smtClean="0"/>
              <a:t> добавок.  </a:t>
            </a:r>
          </a:p>
          <a:p>
            <a:pPr algn="ctr"/>
            <a:r>
              <a:rPr lang="ru-RU" sz="2800" b="1" dirty="0" smtClean="0">
                <a:solidFill>
                  <a:srgbClr val="FF0000"/>
                </a:solidFill>
              </a:rPr>
              <a:t>Йогурт «</a:t>
            </a:r>
            <a:r>
              <a:rPr lang="ru-RU" sz="2800" b="1" dirty="0" err="1" smtClean="0">
                <a:solidFill>
                  <a:srgbClr val="FF0000"/>
                </a:solidFill>
              </a:rPr>
              <a:t>Галиччина</a:t>
            </a:r>
            <a:r>
              <a:rPr lang="ru-RU" sz="2800" dirty="0" smtClean="0"/>
              <a:t>»,  </a:t>
            </a:r>
            <a:r>
              <a:rPr lang="ru-RU" sz="2800" dirty="0" err="1" smtClean="0"/>
              <a:t>обрала</a:t>
            </a:r>
            <a:r>
              <a:rPr lang="ru-RU" sz="2800" dirty="0" smtClean="0"/>
              <a:t> одна </a:t>
            </a:r>
            <a:r>
              <a:rPr lang="ru-RU" sz="2800" dirty="0" err="1" smtClean="0"/>
              <a:t>учениця</a:t>
            </a:r>
            <a:r>
              <a:rPr lang="ru-RU" sz="2800" dirty="0" smtClean="0"/>
              <a:t> </a:t>
            </a:r>
            <a:r>
              <a:rPr lang="ru-RU" sz="2800" dirty="0" err="1" smtClean="0"/>
              <a:t>класу</a:t>
            </a:r>
            <a:r>
              <a:rPr lang="ru-RU" sz="2800" dirty="0" smtClean="0"/>
              <a:t>, у </a:t>
            </a:r>
            <a:r>
              <a:rPr lang="ru-RU" sz="2800" dirty="0" err="1" smtClean="0"/>
              <a:t>якому</a:t>
            </a:r>
            <a:r>
              <a:rPr lang="ru-RU" sz="2800" dirty="0" smtClean="0"/>
              <a:t> </a:t>
            </a:r>
            <a:r>
              <a:rPr lang="ru-RU" sz="2800" dirty="0" err="1" smtClean="0"/>
              <a:t>також</a:t>
            </a:r>
            <a:r>
              <a:rPr lang="ru-RU" sz="2800" dirty="0" smtClean="0"/>
              <a:t> </a:t>
            </a:r>
            <a:r>
              <a:rPr lang="ru-RU" sz="2800" dirty="0" err="1" smtClean="0"/>
              <a:t>виявилась</a:t>
            </a:r>
            <a:r>
              <a:rPr lang="ru-RU" sz="2800" dirty="0" smtClean="0"/>
              <a:t> велика </a:t>
            </a:r>
            <a:r>
              <a:rPr lang="ru-RU" sz="2800" dirty="0" err="1" smtClean="0"/>
              <a:t>кількість</a:t>
            </a:r>
            <a:r>
              <a:rPr lang="ru-RU" sz="2800" dirty="0" smtClean="0"/>
              <a:t> </a:t>
            </a:r>
            <a:r>
              <a:rPr lang="ru-RU" sz="2800" dirty="0" err="1" smtClean="0"/>
              <a:t>шкідливих</a:t>
            </a:r>
            <a:r>
              <a:rPr lang="ru-RU" sz="2800" dirty="0" smtClean="0"/>
              <a:t> </a:t>
            </a:r>
            <a:r>
              <a:rPr lang="ru-RU" sz="2800" dirty="0" err="1" smtClean="0"/>
              <a:t>харчових</a:t>
            </a:r>
            <a:r>
              <a:rPr lang="ru-RU" sz="2800" dirty="0" smtClean="0"/>
              <a:t> добавок, </a:t>
            </a:r>
            <a:r>
              <a:rPr lang="ru-RU" sz="2800" dirty="0" err="1" smtClean="0"/>
              <a:t>проте</a:t>
            </a:r>
            <a:r>
              <a:rPr lang="ru-RU" sz="2800" dirty="0" smtClean="0"/>
              <a:t> </a:t>
            </a:r>
            <a:r>
              <a:rPr lang="ru-RU" sz="2800" dirty="0" err="1" smtClean="0"/>
              <a:t>цей</a:t>
            </a:r>
            <a:r>
              <a:rPr lang="ru-RU" sz="2800" dirty="0" smtClean="0"/>
              <a:t> продукт </a:t>
            </a:r>
            <a:r>
              <a:rPr lang="ru-RU" sz="2800" dirty="0" err="1" smtClean="0"/>
              <a:t>містить</a:t>
            </a:r>
            <a:r>
              <a:rPr lang="ru-RU" sz="2800" dirty="0" smtClean="0"/>
              <a:t> пектин, </a:t>
            </a:r>
            <a:r>
              <a:rPr lang="ru-RU" sz="2800" dirty="0" err="1" smtClean="0"/>
              <a:t>який</a:t>
            </a:r>
            <a:r>
              <a:rPr lang="ru-RU" sz="2800" dirty="0" smtClean="0"/>
              <a:t> </a:t>
            </a:r>
            <a:r>
              <a:rPr lang="ru-RU" sz="2800" dirty="0" err="1" smtClean="0"/>
              <a:t>здатний</a:t>
            </a:r>
            <a:r>
              <a:rPr lang="ru-RU" sz="2800" dirty="0" smtClean="0"/>
              <a:t> позитивно </a:t>
            </a:r>
            <a:r>
              <a:rPr lang="ru-RU" sz="2800" dirty="0" err="1" smtClean="0"/>
              <a:t>впливати</a:t>
            </a:r>
            <a:r>
              <a:rPr lang="ru-RU" sz="2800" dirty="0" smtClean="0"/>
              <a:t> на </a:t>
            </a:r>
            <a:r>
              <a:rPr lang="ru-RU" sz="2800" dirty="0" err="1" smtClean="0"/>
              <a:t>організм</a:t>
            </a:r>
            <a:r>
              <a:rPr lang="ru-RU" sz="2800" dirty="0" smtClean="0"/>
              <a:t> </a:t>
            </a:r>
            <a:r>
              <a:rPr lang="ru-RU" sz="2800" dirty="0" err="1" smtClean="0"/>
              <a:t>вцілому</a:t>
            </a:r>
            <a:r>
              <a:rPr lang="ru-RU" sz="2800" dirty="0" smtClean="0"/>
              <a:t>. </a:t>
            </a:r>
          </a:p>
          <a:p>
            <a:pPr marL="82296" indent="0" algn="ctr">
              <a:buNone/>
            </a:pPr>
            <a:r>
              <a:rPr lang="ru-RU" dirty="0" err="1" smtClean="0">
                <a:latin typeface="Comic Sans MS" panose="030F0702030302020204" pitchFamily="66" charset="0"/>
              </a:rPr>
              <a:t>Дослідження</a:t>
            </a:r>
            <a:r>
              <a:rPr lang="ru-RU" dirty="0" smtClean="0">
                <a:latin typeface="Comic Sans MS" panose="030F0702030302020204" pitchFamily="66" charset="0"/>
              </a:rPr>
              <a:t> показало, </a:t>
            </a:r>
            <a:r>
              <a:rPr lang="ru-RU" dirty="0" err="1" smtClean="0">
                <a:latin typeface="Comic Sans MS" panose="030F0702030302020204" pitchFamily="66" charset="0"/>
              </a:rPr>
              <a:t>що</a:t>
            </a:r>
            <a:r>
              <a:rPr lang="ru-RU" dirty="0" smtClean="0">
                <a:latin typeface="Comic Sans MS" panose="030F0702030302020204" pitchFamily="66" charset="0"/>
              </a:rPr>
              <a:t> «</a:t>
            </a:r>
            <a:r>
              <a:rPr lang="ru-RU" b="1" dirty="0" err="1" smtClean="0">
                <a:solidFill>
                  <a:srgbClr val="0070C0"/>
                </a:solidFill>
                <a:latin typeface="Comic Sans MS" panose="030F0702030302020204" pitchFamily="66" charset="0"/>
              </a:rPr>
              <a:t>Растішка</a:t>
            </a:r>
            <a:r>
              <a:rPr lang="ru-RU" dirty="0" smtClean="0">
                <a:latin typeface="Comic Sans MS" panose="030F0702030302020204" pitchFamily="66" charset="0"/>
              </a:rPr>
              <a:t>» </a:t>
            </a:r>
            <a:r>
              <a:rPr lang="ru-RU" dirty="0" err="1">
                <a:latin typeface="Comic Sans MS" panose="030F0702030302020204" pitchFamily="66" charset="0"/>
              </a:rPr>
              <a:t>містить</a:t>
            </a:r>
            <a:r>
              <a:rPr lang="ru-RU" dirty="0">
                <a:latin typeface="Comic Sans MS" panose="030F0702030302020204" pitchFamily="66" charset="0"/>
              </a:rPr>
              <a:t> </a:t>
            </a:r>
            <a:r>
              <a:rPr lang="ru-RU" dirty="0" err="1">
                <a:latin typeface="Comic Sans MS" panose="030F0702030302020204" pitchFamily="66" charset="0"/>
              </a:rPr>
              <a:t>натуральний</a:t>
            </a:r>
            <a:r>
              <a:rPr lang="ru-RU" dirty="0">
                <a:latin typeface="Comic Sans MS" panose="030F0702030302020204" pitchFamily="66" charset="0"/>
              </a:rPr>
              <a:t> </a:t>
            </a:r>
            <a:r>
              <a:rPr lang="ru-RU" dirty="0" err="1">
                <a:latin typeface="Comic Sans MS" panose="030F0702030302020204" pitchFamily="66" charset="0"/>
              </a:rPr>
              <a:t>барвник</a:t>
            </a:r>
            <a:r>
              <a:rPr lang="ru-RU" dirty="0">
                <a:latin typeface="Comic Sans MS" panose="030F0702030302020204" pitchFamily="66" charset="0"/>
              </a:rPr>
              <a:t> </a:t>
            </a:r>
            <a:r>
              <a:rPr lang="ru-RU" dirty="0" err="1">
                <a:latin typeface="Comic Sans MS" panose="030F0702030302020204" pitchFamily="66" charset="0"/>
              </a:rPr>
              <a:t>моркви</a:t>
            </a:r>
            <a:r>
              <a:rPr lang="ru-RU" dirty="0">
                <a:latin typeface="Comic Sans MS" panose="030F0702030302020204" pitchFamily="66" charset="0"/>
              </a:rPr>
              <a:t> та </a:t>
            </a:r>
            <a:r>
              <a:rPr lang="ru-RU" dirty="0" err="1">
                <a:latin typeface="Comic Sans MS" panose="030F0702030302020204" pitchFamily="66" charset="0"/>
              </a:rPr>
              <a:t>корисний</a:t>
            </a:r>
            <a:r>
              <a:rPr lang="ru-RU" dirty="0">
                <a:latin typeface="Comic Sans MS" panose="030F0702030302020204" pitchFamily="66" charset="0"/>
              </a:rPr>
              <a:t> цитрат </a:t>
            </a:r>
            <a:r>
              <a:rPr lang="ru-RU" dirty="0" err="1" smtClean="0">
                <a:latin typeface="Comic Sans MS" panose="030F0702030302020204" pitchFamily="66" charset="0"/>
              </a:rPr>
              <a:t>кальцію</a:t>
            </a:r>
            <a:r>
              <a:rPr lang="ru-RU" dirty="0" smtClean="0">
                <a:latin typeface="Comic Sans MS" panose="030F0702030302020204" pitchFamily="66" charset="0"/>
              </a:rPr>
              <a:t>. </a:t>
            </a:r>
            <a:r>
              <a:rPr lang="ru-RU" dirty="0" err="1" smtClean="0">
                <a:latin typeface="Comic Sans MS" panose="030F0702030302020204" pitchFamily="66" charset="0"/>
              </a:rPr>
              <a:t>Отже</a:t>
            </a:r>
            <a:r>
              <a:rPr lang="ru-RU" dirty="0" smtClean="0">
                <a:latin typeface="Comic Sans MS" panose="030F0702030302020204" pitchFamily="66" charset="0"/>
              </a:rPr>
              <a:t>, </a:t>
            </a:r>
            <a:r>
              <a:rPr lang="ru-RU" dirty="0" err="1" smtClean="0">
                <a:latin typeface="Comic Sans MS" panose="030F0702030302020204" pitchFamily="66" charset="0"/>
              </a:rPr>
              <a:t>саме</a:t>
            </a:r>
            <a:r>
              <a:rPr lang="ru-RU" dirty="0" smtClean="0">
                <a:latin typeface="Comic Sans MS" panose="030F0702030302020204" pitchFamily="66" charset="0"/>
              </a:rPr>
              <a:t> «</a:t>
            </a:r>
            <a:r>
              <a:rPr lang="ru-RU" b="1" dirty="0" err="1" smtClean="0">
                <a:solidFill>
                  <a:srgbClr val="0070C0"/>
                </a:solidFill>
                <a:latin typeface="Comic Sans MS" panose="030F0702030302020204" pitchFamily="66" charset="0"/>
              </a:rPr>
              <a:t>Растішка</a:t>
            </a:r>
            <a:r>
              <a:rPr lang="ru-RU" dirty="0" smtClean="0">
                <a:latin typeface="Comic Sans MS" panose="030F0702030302020204" pitchFamily="66" charset="0"/>
              </a:rPr>
              <a:t>» </a:t>
            </a:r>
            <a:r>
              <a:rPr lang="ru-RU" dirty="0" err="1" smtClean="0">
                <a:latin typeface="Comic Sans MS" panose="030F0702030302020204" pitchFamily="66" charset="0"/>
              </a:rPr>
              <a:t>виявився</a:t>
            </a:r>
            <a:r>
              <a:rPr lang="ru-RU" dirty="0" smtClean="0">
                <a:latin typeface="Comic Sans MS" panose="030F0702030302020204" pitchFamily="66" charset="0"/>
              </a:rPr>
              <a:t> </a:t>
            </a:r>
            <a:r>
              <a:rPr lang="ru-RU" dirty="0" err="1" smtClean="0">
                <a:latin typeface="Comic Sans MS" panose="030F0702030302020204" pitchFamily="66" charset="0"/>
              </a:rPr>
              <a:t>найбільш</a:t>
            </a:r>
            <a:r>
              <a:rPr lang="ru-RU" dirty="0" smtClean="0">
                <a:latin typeface="Comic Sans MS" panose="030F0702030302020204" pitchFamily="66" charset="0"/>
              </a:rPr>
              <a:t> </a:t>
            </a:r>
            <a:r>
              <a:rPr lang="ru-RU" dirty="0" err="1" smtClean="0">
                <a:latin typeface="Comic Sans MS" panose="030F0702030302020204" pitchFamily="66" charset="0"/>
              </a:rPr>
              <a:t>корисним</a:t>
            </a:r>
            <a:r>
              <a:rPr lang="ru-RU" dirty="0" smtClean="0">
                <a:latin typeface="Comic Sans MS" panose="030F0702030302020204" pitchFamily="66" charset="0"/>
              </a:rPr>
              <a:t> продуктом.</a:t>
            </a:r>
            <a:endParaRPr lang="uk-UA" dirty="0">
              <a:latin typeface="Comic Sans MS" panose="030F0702030302020204" pitchFamily="66" charset="0"/>
            </a:endParaRPr>
          </a:p>
        </p:txBody>
      </p:sp>
    </p:spTree>
    <p:extLst>
      <p:ext uri="{BB962C8B-B14F-4D97-AF65-F5344CB8AC3E}">
        <p14:creationId xmlns:p14="http://schemas.microsoft.com/office/powerpoint/2010/main" val="268754255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9710</TotalTime>
  <Words>383</Words>
  <Application>Microsoft Office PowerPoint</Application>
  <PresentationFormat>Экран (4:3)</PresentationFormat>
  <Paragraphs>19</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Солнцестояние</vt:lpstr>
      <vt:lpstr>Науково-дослідницька робота «Харчові добавки»</vt:lpstr>
      <vt:lpstr>Презентация PowerPoint</vt:lpstr>
      <vt:lpstr>    Учням було запропоновано уявити, що вони у великому супермаркеті і написати найулюбленіші продукти, які вони хотіли б  закупити. В анкетуванні прийняли участь 5 учнів, з яких 4 учні, на жаль, не назвали фрукти або овочі, про користь яких знають всі, також 5 учнів вказали, що вони куплять йогурти.      Для дослідження обрали йогурти і запропонували із переліку позначити той,  якому вони віддають перевагу.      Перелік йогуртів, які були обрані дітьми, не рекомендуються до вживання, окрім одного. Розглянемо їх детальніше.</vt:lpstr>
      <vt:lpstr>Склад: молоко нормалізоване 85%, наповнювач полуниця 7% (вода питна, пюре полуничне 35%, пюре бананове, кальцій 1.24% (в складі цитрату кальцію), крохмаль, цукор, барвник сік чорної моркви концентрований, ароматизатори натуральні, сік лимонний концентрований, вітамін D3 0.3%), цукор, закваски бактеріальні.     Йогурт Растішка містить натуральний барвник моркви та корисний цитрат кальцію – елемент, що відіграє важливу роль у розвитку кісток і зубів, у підтриманні здоров’я серця, забезпеченні правильного функціонування нервової системи. </vt:lpstr>
      <vt:lpstr>Йогурт Дольче Чорниця 2.5% 290г. Склад: молоко нормалізоване, фруктовий наповнювач пастеризований чорниця (7%) (45% чорниця, цукровий сироп, цукор, модифікований крохмаль кукурудзяний, регулятор кислотності цитрат натрію, ароматизатор чорниці, регулятор кислотності лимонна кислота, натуральний барвник кармін, стабілізатор карагенан), цукор, закваска бактеріальна.  Йогурт Дольче Lactel містить багато  шкідливих добавок, таких, як КАРМІН (Е120) - вважається небезпечною добавкою, хоча і дозволений для застосування. Ним  фарбують продукти у помаранчевий, червоний та пурпурний колір.  КАРАГЕНАН (Е407),  який витягують з червоних водоростей,  вважається небезпечною добавкою. При перетравленні карагену утворюються речовини, які викликають розвиток більш ніж 100 різних захворювань.   </vt:lpstr>
      <vt:lpstr>Також йогурт Дольче містить багато цукру, модифікований кукурудзяний крохмаль   (Е1422), він значиться безпечним, хоча про нього багато негативної інформації: сильно шкодить підшлунковій залозі, може викликати зупинку шлунка і отруєння організму. Цей стабілізатор недостатньо вивчений, дослідження ще тривають, тому варто дуже обережно вживати продукти з цією добавкою.</vt:lpstr>
      <vt:lpstr>Йогурт Галичина Карпатський з фруктовим наповнювачем полуниця питний 2,2% 300г.  Склад: молоко незбиране, молоко знежирене, наповнювач фруктовий пастеризований полуниця 8% (цукор, 25% (полуниця, полуниця у вигляді концентрованого соку), крохмаль модифікований кукурудзяний, ароматизатор полуниці, регулятор кислотності лимонна кислота, ароматизатор ваніль-вершки, барвник кармін, регулятор кислотності цитрат натрію), стабілізуюча система (ацетильований дикрохмаладипат, желатин, пектин), йогуртна закваска (streptococcus thermophiles, lactobacillus delbrueckii підвид bulgaricus).   </vt:lpstr>
      <vt:lpstr>Йогурт Галиччина містить:  - велику кількість цукру, надмірне вживання якого може призвести до ожиріння та проблем зі здоров’ям;  - крохмаль модифікований кукурудзяний, барвник кармін, з яким ми вже знайомі; - ацетильований дикрохмаладипат (Е 1422)- загущувач, стабілізатор. Ця речовина може викликати розлад шлунку, нудоту і діарею. - пектин (Е 440) - корисна добавка, яка може до очистити організм від шкідливих речовин.</vt:lpstr>
      <vt:lpstr>Висновок</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Науково-дослідницька робота «Харчові добавки»</dc:title>
  <dc:creator>User</dc:creator>
  <cp:lastModifiedBy>User</cp:lastModifiedBy>
  <cp:revision>20</cp:revision>
  <dcterms:created xsi:type="dcterms:W3CDTF">2023-01-25T11:59:10Z</dcterms:created>
  <dcterms:modified xsi:type="dcterms:W3CDTF">2023-02-01T05:50:05Z</dcterms:modified>
</cp:coreProperties>
</file>