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Maven Pro" panose="020B0604020202020204" charset="0"/>
      <p:regular r:id="rId23"/>
      <p:bold r:id="rId24"/>
    </p:embeddedFont>
    <p:embeddedFont>
      <p:font typeface="Nunito" pitchFamily="2" charset="-52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ii1i/TFLqLxguBUXQZfgMhY3+Nd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1" name="Google Shape;28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0" name="Google Shape;35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6" name="Google Shape;35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3" name="Google Shape;36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70" name="Google Shape;370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f6aba04714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f6aba04714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84" name="Google Shape;384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7" name="Google Shape;28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2" name="Google Shape;30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9" name="Google Shape;30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6" name="Google Shape;31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23" name="Google Shape;32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29" name="Google Shape;32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36" name="Google Shape;33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42" name="Google Shape;34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gf6aba04714_0_4"/>
          <p:cNvGrpSpPr/>
          <p:nvPr/>
        </p:nvGrpSpPr>
        <p:grpSpPr>
          <a:xfrm>
            <a:off x="7343003" y="4546120"/>
            <a:ext cx="1691422" cy="2310006"/>
            <a:chOff x="7343003" y="3409675"/>
            <a:chExt cx="1691422" cy="1732548"/>
          </a:xfrm>
        </p:grpSpPr>
        <p:grpSp>
          <p:nvGrpSpPr>
            <p:cNvPr id="11" name="Google Shape;11;gf6aba04714_0_4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gf6aba04714_0_4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gf6aba04714_0_4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4;gf6aba04714_0_4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gf6aba04714_0_4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gf6aba04714_0_4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gf6aba04714_0_4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" name="Google Shape;18;gf6aba04714_0_4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gf6aba04714_0_4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gf6aba04714_0_4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gf6aba04714_0_4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gf6aba04714_0_4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" name="Google Shape;23;gf6aba04714_0_4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gf6aba04714_0_4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gf6aba04714_0_4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gf6aba04714_0_4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gf6aba04714_0_4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gf6aba04714_0_4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" name="Google Shape;29;gf6aba04714_0_4"/>
          <p:cNvGrpSpPr/>
          <p:nvPr/>
        </p:nvGrpSpPr>
        <p:grpSpPr>
          <a:xfrm>
            <a:off x="5043503" y="0"/>
            <a:ext cx="3814072" cy="5118675"/>
            <a:chOff x="5043503" y="0"/>
            <a:chExt cx="3814072" cy="3839102"/>
          </a:xfrm>
        </p:grpSpPr>
        <p:sp>
          <p:nvSpPr>
            <p:cNvPr id="30" name="Google Shape;30;gf6aba04714_0_4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gf6aba04714_0_4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" name="Google Shape;32;gf6aba04714_0_4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gf6aba04714_0_4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gf6aba04714_0_4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name="adj1" fmla="val 8244818"/>
                  <a:gd name="adj2" fmla="val 16246175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gf6aba04714_0_4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" name="Google Shape;36;gf6aba04714_0_4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" name="Google Shape;37;gf6aba04714_0_4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gf6aba04714_0_4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gf6aba04714_0_4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" name="Google Shape;40;gf6aba04714_0_4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gf6aba04714_0_4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gf6aba04714_0_4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name="adj1" fmla="val 8801158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gf6aba04714_0_4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gf6aba04714_0_4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name="adj1" fmla="val 1255410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gf6aba04714_0_4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46;gf6aba04714_0_4"/>
          <p:cNvSpPr txBox="1">
            <a:spLocks noGrp="1"/>
          </p:cNvSpPr>
          <p:nvPr>
            <p:ph type="ctrTitle"/>
          </p:nvPr>
        </p:nvSpPr>
        <p:spPr>
          <a:xfrm>
            <a:off x="824000" y="2151750"/>
            <a:ext cx="4255500" cy="249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gf6aba04714_0_4"/>
          <p:cNvSpPr txBox="1">
            <a:spLocks noGrp="1"/>
          </p:cNvSpPr>
          <p:nvPr>
            <p:ph type="subTitle" idx="1"/>
          </p:nvPr>
        </p:nvSpPr>
        <p:spPr>
          <a:xfrm>
            <a:off x="824000" y="4795067"/>
            <a:ext cx="4255500" cy="9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gf6aba04714_0_4"/>
          <p:cNvSpPr txBox="1">
            <a:spLocks noGrp="1"/>
          </p:cNvSpPr>
          <p:nvPr>
            <p:ph type="sldNum" idx="12"/>
          </p:nvPr>
        </p:nvSpPr>
        <p:spPr>
          <a:xfrm>
            <a:off x="8451046" y="6315968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gf6aba04714_0_136"/>
          <p:cNvGrpSpPr/>
          <p:nvPr/>
        </p:nvGrpSpPr>
        <p:grpSpPr>
          <a:xfrm>
            <a:off x="52" y="5465463"/>
            <a:ext cx="9144036" cy="1392365"/>
            <a:chOff x="52" y="4099200"/>
            <a:chExt cx="9144036" cy="1044300"/>
          </a:xfrm>
        </p:grpSpPr>
        <p:grpSp>
          <p:nvGrpSpPr>
            <p:cNvPr id="143" name="Google Shape;143;gf6aba04714_0_136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gf6aba04714_0_136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gf6aba04714_0_136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gf6aba04714_0_136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gf6aba04714_0_136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" name="Google Shape;148;gf6aba04714_0_136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gf6aba04714_0_136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gf6aba04714_0_136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gf6aba04714_0_136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gf6aba04714_0_136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gf6aba04714_0_136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" name="Google Shape;154;gf6aba04714_0_136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gf6aba04714_0_136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gf6aba04714_0_136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gf6aba04714_0_136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gf6aba04714_0_136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" name="Google Shape;159;gf6aba04714_0_136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gf6aba04714_0_136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gf6aba04714_0_136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gf6aba04714_0_136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" name="Google Shape;163;gf6aba04714_0_136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gf6aba04714_0_136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gf6aba04714_0_136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gf6aba04714_0_136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gf6aba04714_0_136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gf6aba04714_0_136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Google Shape;169;gf6aba04714_0_136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gf6aba04714_0_136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gf6aba04714_0_136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gf6aba04714_0_136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gf6aba04714_0_136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4" name="Google Shape;174;gf6aba04714_0_136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gf6aba04714_0_136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gf6aba04714_0_136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gf6aba04714_0_136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" name="Google Shape;178;gf6aba04714_0_136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gf6aba04714_0_136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gf6aba04714_0_136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gf6aba04714_0_136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gf6aba04714_0_136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gf6aba04714_0_136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" name="Google Shape;184;gf6aba04714_0_136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gf6aba04714_0_136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gf6aba04714_0_136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gf6aba04714_0_136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gf6aba04714_0_136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9" name="Google Shape;189;gf6aba04714_0_136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gf6aba04714_0_136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gf6aba04714_0_136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gf6aba04714_0_136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gf6aba04714_0_136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4" name="Google Shape;194;gf6aba04714_0_136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gf6aba04714_0_136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gf6aba04714_0_136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gf6aba04714_0_136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8" name="Google Shape;198;gf6aba04714_0_136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gf6aba04714_0_136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gf6aba04714_0_136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gf6aba04714_0_136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gf6aba04714_0_136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3" name="Google Shape;203;gf6aba04714_0_136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gf6aba04714_0_136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gf6aba04714_0_136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gf6aba04714_0_136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gf6aba04714_0_136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8" name="Google Shape;208;gf6aba04714_0_136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gf6aba04714_0_136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gf6aba04714_0_136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gf6aba04714_0_136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gf6aba04714_0_136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gf6aba04714_0_136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4" name="Google Shape;214;gf6aba04714_0_136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gf6aba04714_0_136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gf6aba04714_0_136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gf6aba04714_0_136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gf6aba04714_0_136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9" name="Google Shape;219;gf6aba04714_0_136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gf6aba04714_0_136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gf6aba04714_0_136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gf6aba04714_0_136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3" name="Google Shape;223;gf6aba04714_0_136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gf6aba04714_0_136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gf6aba04714_0_136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gf6aba04714_0_136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gf6aba04714_0_136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8" name="Google Shape;228;gf6aba04714_0_136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gf6aba04714_0_136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gf6aba04714_0_136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gf6aba04714_0_136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gf6aba04714_0_136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gf6aba04714_0_136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4" name="Google Shape;234;gf6aba04714_0_136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gf6aba04714_0_136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gf6aba04714_0_136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gf6aba04714_0_136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gf6aba04714_0_136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9" name="Google Shape;239;gf6aba04714_0_136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gf6aba04714_0_136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gf6aba04714_0_136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gf6aba04714_0_136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3" name="Google Shape;243;gf6aba04714_0_136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gf6aba04714_0_136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gf6aba04714_0_136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gf6aba04714_0_136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gf6aba04714_0_136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gf6aba04714_0_136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9" name="Google Shape;249;gf6aba04714_0_136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gf6aba04714_0_136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gf6aba04714_0_136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gf6aba04714_0_136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gf6aba04714_0_136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4" name="Google Shape;254;gf6aba04714_0_136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gf6aba04714_0_136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gf6aba04714_0_136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gf6aba04714_0_136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gf6aba04714_0_136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9" name="Google Shape;259;gf6aba04714_0_136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gf6aba04714_0_136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gf6aba04714_0_136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gf6aba04714_0_136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3" name="Google Shape;263;gf6aba04714_0_136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gf6aba04714_0_136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gf6aba04714_0_136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gf6aba04714_0_136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gf6aba04714_0_136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8" name="Google Shape;268;gf6aba04714_0_136"/>
          <p:cNvSpPr txBox="1">
            <a:spLocks noGrp="1"/>
          </p:cNvSpPr>
          <p:nvPr>
            <p:ph type="title" hasCustomPrompt="1"/>
          </p:nvPr>
        </p:nvSpPr>
        <p:spPr>
          <a:xfrm>
            <a:off x="1388625" y="1030300"/>
            <a:ext cx="6366900" cy="248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gf6aba04714_0_136"/>
          <p:cNvSpPr txBox="1">
            <a:spLocks noGrp="1"/>
          </p:cNvSpPr>
          <p:nvPr>
            <p:ph type="body" idx="1"/>
          </p:nvPr>
        </p:nvSpPr>
        <p:spPr>
          <a:xfrm>
            <a:off x="1388625" y="3616400"/>
            <a:ext cx="6366900" cy="14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0" name="Google Shape;270;gf6aba04714_0_136"/>
          <p:cNvSpPr txBox="1">
            <a:spLocks noGrp="1"/>
          </p:cNvSpPr>
          <p:nvPr>
            <p:ph type="sldNum" idx="12"/>
          </p:nvPr>
        </p:nvSpPr>
        <p:spPr>
          <a:xfrm>
            <a:off x="8451046" y="6315968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f6aba04714_0_266"/>
          <p:cNvSpPr txBox="1">
            <a:spLocks noGrp="1"/>
          </p:cNvSpPr>
          <p:nvPr>
            <p:ph type="sldNum" idx="12"/>
          </p:nvPr>
        </p:nvSpPr>
        <p:spPr>
          <a:xfrm>
            <a:off x="8451046" y="6315968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і об'єкт" type="obj">
  <p:cSld name="OBJECT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f6aba04714_0_26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gf6aba04714_0_26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6" name="Google Shape;276;gf6aba04714_0_26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gf6aba04714_0_26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gf6aba04714_0_26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slow"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gf6aba04714_0_44"/>
          <p:cNvGrpSpPr/>
          <p:nvPr/>
        </p:nvGrpSpPr>
        <p:grpSpPr>
          <a:xfrm>
            <a:off x="146769" y="4541"/>
            <a:ext cx="1233215" cy="1846001"/>
            <a:chOff x="146769" y="3406"/>
            <a:chExt cx="1233215" cy="1384535"/>
          </a:xfrm>
        </p:grpSpPr>
        <p:grpSp>
          <p:nvGrpSpPr>
            <p:cNvPr id="51" name="Google Shape;51;gf6aba04714_0_44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gf6aba04714_0_44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gf6aba04714_0_44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" name="Google Shape;54;gf6aba04714_0_44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gf6aba04714_0_44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gf6aba04714_0_44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gf6aba04714_0_44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" name="Google Shape;58;gf6aba04714_0_44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gf6aba04714_0_44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gf6aba04714_0_44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gf6aba04714_0_44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gf6aba04714_0_44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3" name="Google Shape;63;gf6aba04714_0_44"/>
          <p:cNvGrpSpPr/>
          <p:nvPr/>
        </p:nvGrpSpPr>
        <p:grpSpPr>
          <a:xfrm>
            <a:off x="6775084" y="3871914"/>
            <a:ext cx="2186148" cy="2985925"/>
            <a:chOff x="6775084" y="2904008"/>
            <a:chExt cx="2186148" cy="2239500"/>
          </a:xfrm>
        </p:grpSpPr>
        <p:grpSp>
          <p:nvGrpSpPr>
            <p:cNvPr id="64" name="Google Shape;64;gf6aba04714_0_44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gf6aba04714_0_44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gf6aba04714_0_44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" name="Google Shape;67;gf6aba04714_0_44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gf6aba04714_0_44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gf6aba04714_0_44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gf6aba04714_0_44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" name="Google Shape;71;gf6aba04714_0_44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gf6aba04714_0_44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gf6aba04714_0_44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gf6aba04714_0_44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gf6aba04714_0_44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" name="Google Shape;76;gf6aba04714_0_44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gf6aba04714_0_44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gf6aba04714_0_44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gf6aba04714_0_44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gf6aba04714_0_44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gf6aba04714_0_44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2" name="Google Shape;82;gf6aba04714_0_44"/>
          <p:cNvSpPr txBox="1">
            <a:spLocks noGrp="1"/>
          </p:cNvSpPr>
          <p:nvPr>
            <p:ph type="title"/>
          </p:nvPr>
        </p:nvSpPr>
        <p:spPr>
          <a:xfrm>
            <a:off x="824000" y="2151767"/>
            <a:ext cx="5857800" cy="249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gf6aba04714_0_44"/>
          <p:cNvSpPr txBox="1">
            <a:spLocks noGrp="1"/>
          </p:cNvSpPr>
          <p:nvPr>
            <p:ph type="sldNum" idx="12"/>
          </p:nvPr>
        </p:nvSpPr>
        <p:spPr>
          <a:xfrm>
            <a:off x="8451046" y="6315968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gf6aba04714_0_79"/>
          <p:cNvGrpSpPr/>
          <p:nvPr/>
        </p:nvGrpSpPr>
        <p:grpSpPr>
          <a:xfrm>
            <a:off x="625966" y="399168"/>
            <a:ext cx="999312" cy="1332416"/>
            <a:chOff x="348199" y="179450"/>
            <a:chExt cx="1116300" cy="1116300"/>
          </a:xfrm>
        </p:grpSpPr>
        <p:sp>
          <p:nvSpPr>
            <p:cNvPr id="86" name="Google Shape;86;gf6aba04714_0_7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gf6aba04714_0_7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88;gf6aba04714_0_79"/>
          <p:cNvSpPr txBox="1">
            <a:spLocks noGrp="1"/>
          </p:cNvSpPr>
          <p:nvPr>
            <p:ph type="title"/>
          </p:nvPr>
        </p:nvSpPr>
        <p:spPr>
          <a:xfrm>
            <a:off x="1303800" y="798100"/>
            <a:ext cx="7030500" cy="133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gf6aba04714_0_79"/>
          <p:cNvSpPr txBox="1">
            <a:spLocks noGrp="1"/>
          </p:cNvSpPr>
          <p:nvPr>
            <p:ph type="body" idx="1"/>
          </p:nvPr>
        </p:nvSpPr>
        <p:spPr>
          <a:xfrm>
            <a:off x="1303800" y="2653400"/>
            <a:ext cx="7030500" cy="33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0" name="Google Shape;90;gf6aba04714_0_79"/>
          <p:cNvSpPr txBox="1">
            <a:spLocks noGrp="1"/>
          </p:cNvSpPr>
          <p:nvPr>
            <p:ph type="sldNum" idx="12"/>
          </p:nvPr>
        </p:nvSpPr>
        <p:spPr>
          <a:xfrm>
            <a:off x="8451046" y="6315968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gf6aba04714_0_86"/>
          <p:cNvGrpSpPr/>
          <p:nvPr/>
        </p:nvGrpSpPr>
        <p:grpSpPr>
          <a:xfrm>
            <a:off x="625966" y="399168"/>
            <a:ext cx="999312" cy="1332416"/>
            <a:chOff x="348199" y="179450"/>
            <a:chExt cx="1116300" cy="1116300"/>
          </a:xfrm>
        </p:grpSpPr>
        <p:sp>
          <p:nvSpPr>
            <p:cNvPr id="93" name="Google Shape;93;gf6aba04714_0_8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gf6aba04714_0_8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gf6aba04714_0_86"/>
          <p:cNvSpPr txBox="1">
            <a:spLocks noGrp="1"/>
          </p:cNvSpPr>
          <p:nvPr>
            <p:ph type="title"/>
          </p:nvPr>
        </p:nvSpPr>
        <p:spPr>
          <a:xfrm>
            <a:off x="1303800" y="798100"/>
            <a:ext cx="7030500" cy="133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gf6aba04714_0_86"/>
          <p:cNvSpPr txBox="1">
            <a:spLocks noGrp="1"/>
          </p:cNvSpPr>
          <p:nvPr>
            <p:ph type="body" idx="1"/>
          </p:nvPr>
        </p:nvSpPr>
        <p:spPr>
          <a:xfrm>
            <a:off x="1303800" y="2653400"/>
            <a:ext cx="3430500" cy="33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gf6aba04714_0_86"/>
          <p:cNvSpPr txBox="1">
            <a:spLocks noGrp="1"/>
          </p:cNvSpPr>
          <p:nvPr>
            <p:ph type="body" idx="2"/>
          </p:nvPr>
        </p:nvSpPr>
        <p:spPr>
          <a:xfrm>
            <a:off x="4903650" y="2653400"/>
            <a:ext cx="3430500" cy="33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gf6aba04714_0_86"/>
          <p:cNvSpPr txBox="1">
            <a:spLocks noGrp="1"/>
          </p:cNvSpPr>
          <p:nvPr>
            <p:ph type="sldNum" idx="12"/>
          </p:nvPr>
        </p:nvSpPr>
        <p:spPr>
          <a:xfrm>
            <a:off x="8451046" y="6315968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gf6aba04714_0_94"/>
          <p:cNvGrpSpPr/>
          <p:nvPr/>
        </p:nvGrpSpPr>
        <p:grpSpPr>
          <a:xfrm>
            <a:off x="625966" y="399168"/>
            <a:ext cx="999312" cy="1332416"/>
            <a:chOff x="348199" y="179450"/>
            <a:chExt cx="1116300" cy="1116300"/>
          </a:xfrm>
        </p:grpSpPr>
        <p:sp>
          <p:nvSpPr>
            <p:cNvPr id="101" name="Google Shape;101;gf6aba04714_0_9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gf6aba04714_0_9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gf6aba04714_0_94"/>
          <p:cNvSpPr txBox="1">
            <a:spLocks noGrp="1"/>
          </p:cNvSpPr>
          <p:nvPr>
            <p:ph type="title"/>
          </p:nvPr>
        </p:nvSpPr>
        <p:spPr>
          <a:xfrm>
            <a:off x="1303800" y="798100"/>
            <a:ext cx="7030500" cy="133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gf6aba04714_0_94"/>
          <p:cNvSpPr txBox="1">
            <a:spLocks noGrp="1"/>
          </p:cNvSpPr>
          <p:nvPr>
            <p:ph type="sldNum" idx="12"/>
          </p:nvPr>
        </p:nvSpPr>
        <p:spPr>
          <a:xfrm>
            <a:off x="8451046" y="6315968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gf6aba04714_0_100"/>
          <p:cNvGrpSpPr/>
          <p:nvPr/>
        </p:nvGrpSpPr>
        <p:grpSpPr>
          <a:xfrm>
            <a:off x="625966" y="399168"/>
            <a:ext cx="999312" cy="1332416"/>
            <a:chOff x="348199" y="179450"/>
            <a:chExt cx="1116300" cy="1116300"/>
          </a:xfrm>
        </p:grpSpPr>
        <p:sp>
          <p:nvSpPr>
            <p:cNvPr id="107" name="Google Shape;107;gf6aba04714_0_10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gf6aba04714_0_10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" name="Google Shape;109;gf6aba04714_0_100"/>
          <p:cNvSpPr txBox="1">
            <a:spLocks noGrp="1"/>
          </p:cNvSpPr>
          <p:nvPr>
            <p:ph type="title"/>
          </p:nvPr>
        </p:nvSpPr>
        <p:spPr>
          <a:xfrm>
            <a:off x="1303800" y="798100"/>
            <a:ext cx="3312000" cy="212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gf6aba04714_0_100"/>
          <p:cNvSpPr txBox="1">
            <a:spLocks noGrp="1"/>
          </p:cNvSpPr>
          <p:nvPr>
            <p:ph type="body" idx="1"/>
          </p:nvPr>
        </p:nvSpPr>
        <p:spPr>
          <a:xfrm>
            <a:off x="1303800" y="3079567"/>
            <a:ext cx="3312000" cy="296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11" name="Google Shape;111;gf6aba04714_0_100"/>
          <p:cNvSpPr txBox="1">
            <a:spLocks noGrp="1"/>
          </p:cNvSpPr>
          <p:nvPr>
            <p:ph type="sldNum" idx="12"/>
          </p:nvPr>
        </p:nvSpPr>
        <p:spPr>
          <a:xfrm>
            <a:off x="8451046" y="6315968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gf6aba04714_0_107"/>
          <p:cNvGrpSpPr/>
          <p:nvPr/>
        </p:nvGrpSpPr>
        <p:grpSpPr>
          <a:xfrm>
            <a:off x="6866714" y="1742"/>
            <a:ext cx="2267451" cy="3468833"/>
            <a:chOff x="6790514" y="1306"/>
            <a:chExt cx="2267451" cy="2601690"/>
          </a:xfrm>
        </p:grpSpPr>
        <p:grpSp>
          <p:nvGrpSpPr>
            <p:cNvPr id="114" name="Google Shape;114;gf6aba04714_0_107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gf6aba04714_0_107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gf6aba04714_0_107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gf6aba04714_0_107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" name="Google Shape;118;gf6aba04714_0_107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gf6aba04714_0_107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gf6aba04714_0_107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gf6aba04714_0_107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2" name="Google Shape;122;gf6aba04714_0_107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gf6aba04714_0_107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gf6aba04714_0_107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5" name="Google Shape;125;gf6aba04714_0_107"/>
          <p:cNvSpPr txBox="1">
            <a:spLocks noGrp="1"/>
          </p:cNvSpPr>
          <p:nvPr>
            <p:ph type="title"/>
          </p:nvPr>
        </p:nvSpPr>
        <p:spPr>
          <a:xfrm>
            <a:off x="824000" y="1018133"/>
            <a:ext cx="5857800" cy="47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gf6aba04714_0_107"/>
          <p:cNvSpPr txBox="1">
            <a:spLocks noGrp="1"/>
          </p:cNvSpPr>
          <p:nvPr>
            <p:ph type="sldNum" idx="12"/>
          </p:nvPr>
        </p:nvSpPr>
        <p:spPr>
          <a:xfrm>
            <a:off x="8451046" y="6315968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gf6aba04714_0_122"/>
          <p:cNvGrpSpPr/>
          <p:nvPr/>
        </p:nvGrpSpPr>
        <p:grpSpPr>
          <a:xfrm>
            <a:off x="625966" y="399168"/>
            <a:ext cx="999312" cy="1332416"/>
            <a:chOff x="348199" y="179450"/>
            <a:chExt cx="1116300" cy="1116300"/>
          </a:xfrm>
        </p:grpSpPr>
        <p:sp>
          <p:nvSpPr>
            <p:cNvPr id="129" name="Google Shape;129;gf6aba04714_0_122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gf6aba04714_0_122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gf6aba04714_0_122"/>
          <p:cNvSpPr txBox="1">
            <a:spLocks noGrp="1"/>
          </p:cNvSpPr>
          <p:nvPr>
            <p:ph type="title"/>
          </p:nvPr>
        </p:nvSpPr>
        <p:spPr>
          <a:xfrm>
            <a:off x="1303800" y="798100"/>
            <a:ext cx="3430500" cy="26535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gf6aba04714_0_122"/>
          <p:cNvSpPr txBox="1">
            <a:spLocks noGrp="1"/>
          </p:cNvSpPr>
          <p:nvPr>
            <p:ph type="subTitle" idx="1"/>
          </p:nvPr>
        </p:nvSpPr>
        <p:spPr>
          <a:xfrm>
            <a:off x="1303800" y="3657604"/>
            <a:ext cx="3430500" cy="9681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gf6aba04714_0_122"/>
          <p:cNvSpPr txBox="1">
            <a:spLocks noGrp="1"/>
          </p:cNvSpPr>
          <p:nvPr>
            <p:ph type="body" idx="2"/>
          </p:nvPr>
        </p:nvSpPr>
        <p:spPr>
          <a:xfrm>
            <a:off x="4903700" y="881333"/>
            <a:ext cx="3430500" cy="51609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34" name="Google Shape;134;gf6aba04714_0_122"/>
          <p:cNvSpPr txBox="1">
            <a:spLocks noGrp="1"/>
          </p:cNvSpPr>
          <p:nvPr>
            <p:ph type="sldNum" idx="12"/>
          </p:nvPr>
        </p:nvSpPr>
        <p:spPr>
          <a:xfrm>
            <a:off x="8451046" y="6315968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gf6aba04714_0_130"/>
          <p:cNvGrpSpPr/>
          <p:nvPr/>
        </p:nvGrpSpPr>
        <p:grpSpPr>
          <a:xfrm>
            <a:off x="713373" y="5129497"/>
            <a:ext cx="825392" cy="1100560"/>
            <a:chOff x="348199" y="179450"/>
            <a:chExt cx="1116300" cy="1116300"/>
          </a:xfrm>
        </p:grpSpPr>
        <p:sp>
          <p:nvSpPr>
            <p:cNvPr id="137" name="Google Shape;137;gf6aba04714_0_13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gf6aba04714_0_13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gf6aba04714_0_130"/>
          <p:cNvSpPr txBox="1">
            <a:spLocks noGrp="1"/>
          </p:cNvSpPr>
          <p:nvPr>
            <p:ph type="body" idx="1"/>
          </p:nvPr>
        </p:nvSpPr>
        <p:spPr>
          <a:xfrm>
            <a:off x="1303800" y="5518633"/>
            <a:ext cx="584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40" name="Google Shape;140;gf6aba04714_0_130"/>
          <p:cNvSpPr txBox="1">
            <a:spLocks noGrp="1"/>
          </p:cNvSpPr>
          <p:nvPr>
            <p:ph type="sldNum" idx="12"/>
          </p:nvPr>
        </p:nvSpPr>
        <p:spPr>
          <a:xfrm>
            <a:off x="8451046" y="6315968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ment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f6aba04714_0_0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sp>
        <p:nvSpPr>
          <p:cNvPr id="7" name="Google Shape;7;gf6aba04714_0_0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gf6aba04714_0_0"/>
          <p:cNvSpPr txBox="1">
            <a:spLocks noGrp="1"/>
          </p:cNvSpPr>
          <p:nvPr>
            <p:ph type="sldNum" idx="12"/>
          </p:nvPr>
        </p:nvSpPr>
        <p:spPr>
          <a:xfrm>
            <a:off x="8451046" y="6315968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push dir="r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"/>
          <p:cNvSpPr txBox="1">
            <a:spLocks noGrp="1"/>
          </p:cNvSpPr>
          <p:nvPr>
            <p:ph type="ctrTitle"/>
          </p:nvPr>
        </p:nvSpPr>
        <p:spPr>
          <a:xfrm>
            <a:off x="685800" y="1268761"/>
            <a:ext cx="7772400" cy="233169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ru-RU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Фразеологізми.	</a:t>
            </a:r>
            <a:br>
              <a:rPr lang="ru-RU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Багатозначність, синонімія й антонімія фразеологізмів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4" name="Google Shape;284;p1"/>
          <p:cNvSpPr txBox="1">
            <a:spLocks noGrp="1"/>
          </p:cNvSpPr>
          <p:nvPr>
            <p:ph type="subTitle" idx="1"/>
          </p:nvPr>
        </p:nvSpPr>
        <p:spPr>
          <a:xfrm>
            <a:off x="824000" y="4795067"/>
            <a:ext cx="4255500" cy="9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endParaRPr/>
          </a:p>
        </p:txBody>
      </p:sp>
    </p:spTree>
  </p:cSld>
  <p:clrMapOvr>
    <a:masterClrMapping/>
  </p:clrMapOvr>
  <p:transition spd="slow">
    <p:push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Виберіть із дужок потрібне слово, яке утворює</a:t>
            </a:r>
            <a:b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фразеологізм. Розкрийте значення утворених фразеологізмів.</a:t>
            </a:r>
            <a:endParaRPr/>
          </a:p>
        </p:txBody>
      </p:sp>
      <p:sp>
        <p:nvSpPr>
          <p:cNvPr id="345" name="Google Shape;345;p12"/>
          <p:cNvSpPr txBox="1">
            <a:spLocks noGrp="1"/>
          </p:cNvSpPr>
          <p:nvPr>
            <p:ph type="body" idx="1"/>
          </p:nvPr>
        </p:nvSpPr>
        <p:spPr>
          <a:xfrm>
            <a:off x="107504" y="1600200"/>
            <a:ext cx="8568952" cy="5141168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Спалити (дрова, кораблі, листя).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Загоїться, як (на собаці, на коні, на свині)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Хапатися за (пір’їну, волосину, соломину)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Як сніг на ( хату, голову, землю)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Залити за шкуру ( води, меду, сала)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6. Вилами по воді (позначено, мальовано, писано)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7. Куди (собака, ворон, вовк) і кісток не носить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8. Не святі (булочки, вареники, горшки) ліплять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9. Під один (гребінець, одяг, колір)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10. Читати ( газети, книжки, нотації)</a:t>
            </a:r>
            <a:endParaRPr/>
          </a:p>
        </p:txBody>
      </p:sp>
      <p:sp>
        <p:nvSpPr>
          <p:cNvPr id="346" name="Google Shape;346;p12"/>
          <p:cNvSpPr txBox="1"/>
          <p:nvPr/>
        </p:nvSpPr>
        <p:spPr>
          <a:xfrm>
            <a:off x="6074715" y="6387738"/>
            <a:ext cx="2664296" cy="36933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ПРОДОВЖЕННЯ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7" name="Google Shape;347;p12"/>
          <p:cNvCxnSpPr/>
          <p:nvPr/>
        </p:nvCxnSpPr>
        <p:spPr>
          <a:xfrm>
            <a:off x="5940152" y="6387738"/>
            <a:ext cx="0" cy="369332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stealth" w="med" len="med"/>
          </a:ln>
        </p:spPr>
      </p:cxnSp>
    </p:spTree>
  </p:cSld>
  <p:clrMapOvr>
    <a:masterClrMapping/>
  </p:clrMapOvr>
  <p:transition spd="slow">
    <p:push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3"/>
          <p:cNvSpPr txBox="1">
            <a:spLocks noGrp="1"/>
          </p:cNvSpPr>
          <p:nvPr>
            <p:ph type="title"/>
          </p:nvPr>
        </p:nvSpPr>
        <p:spPr>
          <a:xfrm>
            <a:off x="107504" y="274638"/>
            <a:ext cx="8579296" cy="562074"/>
          </a:xfrm>
          <a:prstGeom prst="rect">
            <a:avLst/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Перевір</a:t>
            </a:r>
            <a:endParaRPr/>
          </a:p>
        </p:txBody>
      </p:sp>
      <p:sp>
        <p:nvSpPr>
          <p:cNvPr id="353" name="Google Shape;353;p13"/>
          <p:cNvSpPr txBox="1">
            <a:spLocks noGrp="1"/>
          </p:cNvSpPr>
          <p:nvPr>
            <p:ph type="body" idx="1"/>
          </p:nvPr>
        </p:nvSpPr>
        <p:spPr>
          <a:xfrm>
            <a:off x="107504" y="908720"/>
            <a:ext cx="8568952" cy="5832648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Спалити кораблі – знищити можливість відступити.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Загоїться, як на собаці – дуже швидко.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Хапатися за соломину – намагатися використати щонайменшу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можливість вийти із скрутного становища, урятувати себе.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Як сніг на голову – зовсім несподівано, раптово, зненацька.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Залити за шкуру сала – завдавати прикрості.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6. Вилами по воді писано – невідомо, як буде.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7. Куди ворон і кісток не носить –дуже далеко.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8. Не святі горшки ліплять – за бажання можна навчитися будь-якого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ремесла.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9. Під один гребінець – міряти однаково.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10. Читати нотації – дорікати, виховувати, давати комусь настанови.</a:t>
            </a:r>
            <a:endParaRPr/>
          </a:p>
        </p:txBody>
      </p:sp>
    </p:spTree>
  </p:cSld>
  <p:clrMapOvr>
    <a:masterClrMapping/>
  </p:clrMapOvr>
  <p:transition spd="slow">
    <p:push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prstGeom prst="rect">
            <a:avLst/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rPr lang="ru-RU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Вибіркова робота (письмово)</a:t>
            </a:r>
            <a:endParaRPr/>
          </a:p>
        </p:txBody>
      </p:sp>
      <p:sp>
        <p:nvSpPr>
          <p:cNvPr id="359" name="Google Shape;359;p14"/>
          <p:cNvSpPr txBox="1">
            <a:spLocks noGrp="1"/>
          </p:cNvSpPr>
          <p:nvPr>
            <p:ph type="body" idx="1"/>
          </p:nvPr>
        </p:nvSpPr>
        <p:spPr>
          <a:xfrm>
            <a:off x="467544" y="908721"/>
            <a:ext cx="8229600" cy="3168351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Подані фразеологізми згрупуйте за джерелом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походження у такому порядку: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1) біблійні вислови;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2) іншомовні запозичення;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3) вислови з античної літератури;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4) висловлювання відомих людей;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5) фразеологізми з народного джерела.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0" name="Google Shape;360;p14"/>
          <p:cNvSpPr txBox="1"/>
          <p:nvPr/>
        </p:nvSpPr>
        <p:spPr>
          <a:xfrm>
            <a:off x="467544" y="4223793"/>
            <a:ext cx="8229600" cy="2373559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Ахіллесова п’ята; грати першу скрипку; народитися в сорочці; шерше ля фам; пекти раки; бути на сьомому небі; караюсь, мучусь, але не каюсь; каїнова печать; поцілунок Іуди; рукою подати, авгієві стайні, се ля ві; на тонку прясти; без надії сподіваюсь; мерсі боку; заборонений плід; танталові муки; кирпу гнути.</a:t>
            </a: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push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  <a:prstGeom prst="rect">
            <a:avLst/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rPr lang="ru-RU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Дослідження-відновлення</a:t>
            </a:r>
            <a:endParaRPr/>
          </a:p>
        </p:txBody>
      </p:sp>
      <p:sp>
        <p:nvSpPr>
          <p:cNvPr id="366" name="Google Shape;366;p27"/>
          <p:cNvSpPr txBox="1">
            <a:spLocks noGrp="1"/>
          </p:cNvSpPr>
          <p:nvPr>
            <p:ph type="body" idx="1"/>
          </p:nvPr>
        </p:nvSpPr>
        <p:spPr>
          <a:xfrm>
            <a:off x="467544" y="3429000"/>
            <a:ext cx="8219256" cy="2952328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Порожня голова, перелітна птиця, старий гриб, старий вовк, рання пташка, золота голова, стріляна птиця, щедра душа, тверда голова, муштрований кінь, куций дідько.</a:t>
            </a:r>
            <a:endParaRPr/>
          </a:p>
        </p:txBody>
      </p:sp>
      <p:sp>
        <p:nvSpPr>
          <p:cNvPr id="367" name="Google Shape;367;p27"/>
          <p:cNvSpPr/>
          <p:nvPr/>
        </p:nvSpPr>
        <p:spPr>
          <a:xfrm>
            <a:off x="467544" y="908720"/>
            <a:ext cx="8280920" cy="2308324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Подані фразеологізми, що характеризують</a:t>
            </a: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людину, запишіть у такому порядку: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1) характеристика за вдачею;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2) характеристика за досвідом;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3) характеристика за психологічними особливостями;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4) характеристика за фізичними особливостями.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prstGeom prst="rect">
            <a:avLst/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Times New Roman"/>
              <a:buNone/>
            </a:pPr>
            <a:r>
              <a:rPr lang="ru-RU" sz="3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«Дотепні фразеологізми»</a:t>
            </a:r>
            <a:endParaRPr/>
          </a:p>
        </p:txBody>
      </p:sp>
      <p:sp>
        <p:nvSpPr>
          <p:cNvPr id="373" name="Google Shape;373;p28"/>
          <p:cNvSpPr txBox="1">
            <a:spLocks noGrp="1"/>
          </p:cNvSpPr>
          <p:nvPr>
            <p:ph type="body" idx="1"/>
          </p:nvPr>
        </p:nvSpPr>
        <p:spPr>
          <a:xfrm>
            <a:off x="395536" y="1124745"/>
            <a:ext cx="8229600" cy="648071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Розкрити зміст знайдених у дотепах фразеологізмів.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(письмово)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4" name="Google Shape;374;p28"/>
          <p:cNvSpPr txBox="1"/>
          <p:nvPr/>
        </p:nvSpPr>
        <p:spPr>
          <a:xfrm>
            <a:off x="395536" y="1916832"/>
            <a:ext cx="8229600" cy="4104455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lang="ru-RU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Хто віддав останню сорочку, той не носить камінь</a:t>
            </a: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ru-RU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 пазухою.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lang="ru-RU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Першими у чорні списки потрапляють світлі голови.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lang="ru-RU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Ми завжди все робимо правильно, і навіть лікті потім кусаємо як слід.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lang="ru-RU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Яке коротке життя: не встигне людина навчитися тримати язик за зубами, як вони вже випадають.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lang="ru-RU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Хіба у нас очі бачать, що купують, як вони від цін на лоба полізли?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f6aba04714_0_27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Домашнє завдання</a:t>
            </a:r>
            <a:endParaRPr/>
          </a:p>
        </p:txBody>
      </p:sp>
      <p:sp>
        <p:nvSpPr>
          <p:cNvPr id="380" name="Google Shape;380;gf6aba04714_0_27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81" name="Google Shape;381;gf6aba04714_0_2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3538" y="1600200"/>
            <a:ext cx="4136925" cy="413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ru-RU" sz="3200">
                <a:latin typeface="Times New Roman"/>
                <a:ea typeface="Times New Roman"/>
                <a:cs typeface="Times New Roman"/>
                <a:sym typeface="Times New Roman"/>
              </a:rPr>
              <a:t>Поставте замість зірочки слово, поясніть значення утворених фразеологізмів.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7" name="Google Shape;387;p3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42792" cy="5141168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Як з *** води.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Як *** в маслі.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П’яте *** до воза.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Як ***лапою.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Ще й ***не валявся.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6. Давати*** дулі.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7. Товкти воду в ***.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8. Як *** у колесі.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9. Грати першу ***.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10. Як *** на коня.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8" name="Google Shape;388;p32"/>
          <p:cNvSpPr txBox="1"/>
          <p:nvPr/>
        </p:nvSpPr>
        <p:spPr>
          <a:xfrm>
            <a:off x="4788024" y="1556792"/>
            <a:ext cx="4042792" cy="5141168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ДОВІДКА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ru-RU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Горобці</a:t>
            </a: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Ступа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Білка</a:t>
            </a: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Гуска</a:t>
            </a: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Вареник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6. Колесо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7. Скрипка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8.Свиня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9. Курка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10. Кіт</a:t>
            </a: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4EF970-66FD-2EC6-21FC-8522AC98F6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F50F93A-B1CE-0B45-A908-09027420C4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2052D26-BB73-71C5-5F8F-3A4F79ABE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141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Фразеологізми виконують важливі функції</a:t>
            </a:r>
            <a:b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мовленні людини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90" name="Google Shape;290;p5"/>
          <p:cNvGrpSpPr/>
          <p:nvPr/>
        </p:nvGrpSpPr>
        <p:grpSpPr>
          <a:xfrm>
            <a:off x="457200" y="1637509"/>
            <a:ext cx="8229600" cy="4451344"/>
            <a:chOff x="0" y="37309"/>
            <a:chExt cx="8229600" cy="4451344"/>
          </a:xfrm>
        </p:grpSpPr>
        <p:sp>
          <p:nvSpPr>
            <p:cNvPr id="291" name="Google Shape;291;p5"/>
            <p:cNvSpPr/>
            <p:nvPr/>
          </p:nvSpPr>
          <p:spPr>
            <a:xfrm>
              <a:off x="0" y="494869"/>
              <a:ext cx="8229600" cy="781200"/>
            </a:xfrm>
            <a:prstGeom prst="rect">
              <a:avLst/>
            </a:prstGeom>
            <a:solidFill>
              <a:schemeClr val="lt1">
                <a:alpha val="89411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5"/>
            <p:cNvSpPr/>
            <p:nvPr/>
          </p:nvSpPr>
          <p:spPr>
            <a:xfrm>
              <a:off x="411480" y="37309"/>
              <a:ext cx="5760720" cy="91512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9FC3FF"/>
                </a:gs>
                <a:gs pos="35000">
                  <a:srgbClr val="BDD5FF"/>
                </a:gs>
                <a:gs pos="100000">
                  <a:srgbClr val="E4EEFF"/>
                </a:gs>
              </a:gsLst>
              <a:lin ang="16200000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5"/>
            <p:cNvSpPr txBox="1"/>
            <p:nvPr/>
          </p:nvSpPr>
          <p:spPr>
            <a:xfrm>
              <a:off x="456152" y="81981"/>
              <a:ext cx="5671376" cy="8257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7725" tIns="0" rIns="21772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Times New Roman"/>
                <a:buNone/>
              </a:pPr>
              <a:r>
                <a:rPr lang="ru-RU" sz="2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оцінну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5"/>
            <p:cNvSpPr/>
            <p:nvPr/>
          </p:nvSpPr>
          <p:spPr>
            <a:xfrm>
              <a:off x="0" y="1901029"/>
              <a:ext cx="8229600" cy="781200"/>
            </a:xfrm>
            <a:prstGeom prst="rect">
              <a:avLst/>
            </a:prstGeom>
            <a:solidFill>
              <a:schemeClr val="lt1">
                <a:alpha val="89411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411480" y="1443469"/>
              <a:ext cx="5760720" cy="91512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9FC3FF"/>
                </a:gs>
                <a:gs pos="35000">
                  <a:srgbClr val="BDD5FF"/>
                </a:gs>
                <a:gs pos="100000">
                  <a:srgbClr val="E4EEFF"/>
                </a:gs>
              </a:gsLst>
              <a:lin ang="16200000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5"/>
            <p:cNvSpPr txBox="1"/>
            <p:nvPr/>
          </p:nvSpPr>
          <p:spPr>
            <a:xfrm>
              <a:off x="456152" y="1488141"/>
              <a:ext cx="5671376" cy="8257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7725" tIns="0" rIns="21772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Times New Roman"/>
                <a:buNone/>
              </a:pPr>
              <a:r>
                <a:rPr lang="ru-RU" sz="28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експресивну (виражають почуття)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0" y="3707453"/>
              <a:ext cx="8229600" cy="781200"/>
            </a:xfrm>
            <a:prstGeom prst="rect">
              <a:avLst/>
            </a:prstGeom>
            <a:solidFill>
              <a:schemeClr val="lt1">
                <a:alpha val="89411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411480" y="2849629"/>
              <a:ext cx="5760720" cy="1315384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9FC3FF"/>
                </a:gs>
                <a:gs pos="35000">
                  <a:srgbClr val="BDD5FF"/>
                </a:gs>
                <a:gs pos="100000">
                  <a:srgbClr val="E4EEFF"/>
                </a:gs>
              </a:gsLst>
              <a:lin ang="16200000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5"/>
            <p:cNvSpPr txBox="1"/>
            <p:nvPr/>
          </p:nvSpPr>
          <p:spPr>
            <a:xfrm>
              <a:off x="475692" y="2913841"/>
              <a:ext cx="5632296" cy="11869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7725" tIns="0" rIns="21772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 New Roman"/>
                <a:buNone/>
              </a:pPr>
              <a:r>
                <a:rPr lang="ru-RU"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художньо-образну (фразеологізми можуть стати  заголовком або кінцівкою твору, здебільшого мають гумористичний ефект )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slow"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prstGeom prst="rect">
            <a:avLst/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ru-RU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Джерела української фразеології</a:t>
            </a:r>
            <a:endParaRPr/>
          </a:p>
        </p:txBody>
      </p:sp>
      <p:sp>
        <p:nvSpPr>
          <p:cNvPr id="305" name="Google Shape;30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800"/>
              <a:buNone/>
            </a:pPr>
            <a:r>
              <a:rPr lang="ru-RU" sz="280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НАРОДНЕ ДЖЕРЕЛО: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❑"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 голови до п’ят,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❑"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дати гарбуза,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❑"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нюні розпускати,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❑"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пасти задніх.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06" name="Google Shape;306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2903" y="2290328"/>
            <a:ext cx="2695825" cy="269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prstGeom prst="rect">
            <a:avLst/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ru-RU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Джерела української фразеології</a:t>
            </a:r>
            <a:endParaRPr/>
          </a:p>
        </p:txBody>
      </p:sp>
      <p:sp>
        <p:nvSpPr>
          <p:cNvPr id="312" name="Google Shape;312;p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800"/>
              <a:buNone/>
            </a:pPr>
            <a:r>
              <a:rPr lang="ru-RU" sz="280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ВИСЛОВИ АНТИЧНОГО ПОХОДЖЕННЯ: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❑"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сізіфова праця,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❑"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нитка Аріадни,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❑"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дамоклів меч, 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❑"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гордіїв вузол, 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❑"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осідлати Пегаса, 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❑"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олімпійський спокій.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13" name="Google Shape;313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2897" y="2267872"/>
            <a:ext cx="3615100" cy="319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prstGeom prst="rect">
            <a:avLst/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ru-RU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Джерела української фразеології</a:t>
            </a:r>
            <a:endParaRPr/>
          </a:p>
        </p:txBody>
      </p:sp>
      <p:sp>
        <p:nvSpPr>
          <p:cNvPr id="319" name="Google Shape;319;p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800"/>
              <a:buNone/>
            </a:pPr>
            <a:r>
              <a:rPr lang="ru-RU" sz="280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ВИСЛОВИ РЕЛІГІЙНОГО ПОХОДЖЕННЯ: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❑"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Хома невіруючий,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❑"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терновий вінець,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❑"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бути притчею во язицех, 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❑"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сіль землі,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❑"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чаша терпіння.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20" name="Google Shape;320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2907625"/>
            <a:ext cx="4251149" cy="2656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prstGeom prst="rect">
            <a:avLst/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ru-RU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Джерела української фразеології</a:t>
            </a:r>
            <a:endParaRPr/>
          </a:p>
        </p:txBody>
      </p:sp>
      <p:sp>
        <p:nvSpPr>
          <p:cNvPr id="326" name="Google Shape;326;p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800"/>
              <a:buNone/>
            </a:pPr>
            <a:r>
              <a:rPr lang="ru-RU" sz="280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УСНА НАРОДНА ТВОРЧІСТЬ (ПРИСЛІВ’Я,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33CC"/>
              </a:buClr>
              <a:buSzPts val="2800"/>
              <a:buNone/>
            </a:pPr>
            <a:r>
              <a:rPr lang="ru-RU" sz="280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ПРИКАЗКИ):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❑"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ліс рубають — тріски летять, 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❑"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Як Пилип з конопель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push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prstGeom prst="rect">
            <a:avLst/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ru-RU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Джерела української фразеології</a:t>
            </a:r>
            <a:endParaRPr/>
          </a:p>
        </p:txBody>
      </p:sp>
      <p:sp>
        <p:nvSpPr>
          <p:cNvPr id="332" name="Google Shape;332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800"/>
              <a:buNone/>
            </a:pPr>
            <a:r>
              <a:rPr lang="ru-RU" sz="280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КРИЛАТІ ВИСЛОВИ: 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❑"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без надії сподіватись (Леся Українка), 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❑"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мертві душі (М. Гоголь)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33" name="Google Shape;333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5800" y="3142525"/>
            <a:ext cx="4953000" cy="283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prstGeom prst="rect">
            <a:avLst/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ru-RU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Джерела української фразеології</a:t>
            </a:r>
            <a:endParaRPr/>
          </a:p>
        </p:txBody>
      </p:sp>
      <p:sp>
        <p:nvSpPr>
          <p:cNvPr id="339" name="Google Shape;339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800"/>
              <a:buNone/>
            </a:pPr>
            <a:r>
              <a:rPr lang="ru-RU" sz="280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ПРОФЕСІЙНО-ТЕХНІЧНІ ВИСЛОВИ: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❑"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ланцюгова реакція,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❑"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абсолютний нуль, 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❑"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різних широтах,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❑"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коронний номер,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❑"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у своєму репертуарі,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Наступне завдання виконайте письмово: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push dir="r"/>
  </p:transition>
</p:sld>
</file>

<file path=ppt/theme/theme1.xml><?xml version="1.0" encoding="utf-8"?>
<a:theme xmlns:a="http://schemas.openxmlformats.org/drawingml/2006/main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814</Words>
  <Application>Microsoft Office PowerPoint</Application>
  <PresentationFormat>Экран (4:3)</PresentationFormat>
  <Paragraphs>117</Paragraphs>
  <Slides>16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Noto Sans Symbols</vt:lpstr>
      <vt:lpstr>Times New Roman</vt:lpstr>
      <vt:lpstr>Nunito</vt:lpstr>
      <vt:lpstr>Maven Pro</vt:lpstr>
      <vt:lpstr>Arial</vt:lpstr>
      <vt:lpstr>Calibri</vt:lpstr>
      <vt:lpstr>Momentum</vt:lpstr>
      <vt:lpstr>Фразеологізми.  Багатозначність, синонімія й антонімія фразеологізмів</vt:lpstr>
      <vt:lpstr>Презентация PowerPoint</vt:lpstr>
      <vt:lpstr>Фразеологізми виконують важливі функції в мовленні людини</vt:lpstr>
      <vt:lpstr>Джерела української фразеології</vt:lpstr>
      <vt:lpstr>Джерела української фразеології</vt:lpstr>
      <vt:lpstr>Джерела української фразеології</vt:lpstr>
      <vt:lpstr>Джерела української фразеології</vt:lpstr>
      <vt:lpstr>Джерела української фразеології</vt:lpstr>
      <vt:lpstr>Джерела української фразеології</vt:lpstr>
      <vt:lpstr>Виберіть із дужок потрібне слово, яке утворює фразеологізм. Розкрийте значення утворених фразеологізмів.</vt:lpstr>
      <vt:lpstr>Перевір</vt:lpstr>
      <vt:lpstr>Вибіркова робота (письмово)</vt:lpstr>
      <vt:lpstr>Дослідження-відновлення</vt:lpstr>
      <vt:lpstr>«Дотепні фразеологізми»</vt:lpstr>
      <vt:lpstr>Домашнє завдання</vt:lpstr>
      <vt:lpstr>Поставте замість зірочки слово, поясніть значення утворених фразеологізмів.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Фразеологізми.  Багатозначність, синонімія й антонімія фразеологізмів</dc:title>
  <dc:creator>PC</dc:creator>
  <cp:lastModifiedBy>Olena Suslina</cp:lastModifiedBy>
  <cp:revision>1</cp:revision>
  <dcterms:modified xsi:type="dcterms:W3CDTF">2023-10-08T19:11:28Z</dcterms:modified>
</cp:coreProperties>
</file>